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8"/>
  </p:notesMasterIdLst>
  <p:handoutMasterIdLst>
    <p:handoutMasterId r:id="rId9"/>
  </p:handoutMasterIdLst>
  <p:sldIdLst>
    <p:sldId id="264" r:id="rId3"/>
    <p:sldId id="276" r:id="rId4"/>
    <p:sldId id="284" r:id="rId5"/>
    <p:sldId id="287" r:id="rId6"/>
    <p:sldId id="285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278" autoAdjust="0"/>
  </p:normalViewPr>
  <p:slideViewPr>
    <p:cSldViewPr showGuides="1">
      <p:cViewPr>
        <p:scale>
          <a:sx n="119" d="100"/>
          <a:sy n="119" d="100"/>
        </p:scale>
        <p:origin x="352" y="-24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5-11T15:52:37.102" idx="1">
    <p:pos x="10" y="10"/>
    <p:text>- le livre : auteur, année de publication, titre, nombre de pages, résumé 
- la revue : comme le livre + éditeur + numéro de la revue
- la VHS : durée, auteur, maison de production
- le CD : VHS + nombre de pistes
-le DVD : VHS + nombre de chapitres
-La ressource numérique : format et emplacement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5/16/22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‹N°›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5/16/22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86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7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00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67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1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68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5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3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14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2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87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2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D204D1-F9BD-4643-8480-6EA41EB484F1}" type="datetimeFigureOut">
              <a:rPr lang="en-US" smtClean="0"/>
              <a:pPr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37DED6-D4C7-42EE-AB49-D2E39E64FD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119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988840"/>
            <a:ext cx="7008574" cy="1656458"/>
          </a:xfrm>
        </p:spPr>
        <p:txBody>
          <a:bodyPr>
            <a:normAutofit/>
          </a:bodyPr>
          <a:lstStyle/>
          <a:p>
            <a:pPr algn="ctr" defTabSz="1216152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rPr>
              <a:t>GESTION D’UNE MÉDIATHÈQUE</a:t>
            </a:r>
            <a:endParaRPr lang="fr-FR" sz="5400" b="0" i="0" baseline="0" dirty="0">
              <a:solidFill>
                <a:schemeClr val="tx1">
                  <a:lumMod val="60000"/>
                  <a:lumOff val="40000"/>
                </a:schemeClr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484" y="5517232"/>
            <a:ext cx="6216486" cy="12446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1900" dirty="0">
                <a:solidFill>
                  <a:schemeClr val="tx1"/>
                </a:solidFill>
              </a:rPr>
              <a:t>ABIRHAOUI Salaheddine &amp; MECHKAR </a:t>
            </a:r>
            <a:r>
              <a:rPr lang="fr-FR" sz="1900" dirty="0" err="1">
                <a:solidFill>
                  <a:schemeClr val="tx1"/>
                </a:solidFill>
              </a:rPr>
              <a:t>Monsef</a:t>
            </a:r>
            <a:endParaRPr lang="fr-FR" sz="19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sz="1900" dirty="0">
                <a:solidFill>
                  <a:schemeClr val="tx1"/>
                </a:solidFill>
              </a:rPr>
              <a:t>Electronique 2ème année</a:t>
            </a:r>
          </a:p>
          <a:p>
            <a:r>
              <a:rPr lang="fr-FR" sz="1900" dirty="0">
                <a:solidFill>
                  <a:schemeClr val="tx1"/>
                </a:solidFill>
              </a:rPr>
              <a:t>groupe D2 - 2022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70" y="0"/>
            <a:ext cx="8532178" cy="1507067"/>
          </a:xfrm>
        </p:spPr>
        <p:txBody>
          <a:bodyPr/>
          <a:lstStyle/>
          <a:p>
            <a:pPr algn="ctr" defTabSz="1216152">
              <a:spcBef>
                <a:spcPts val="0"/>
              </a:spcBef>
            </a:pPr>
            <a:r>
              <a:rPr lang="en-GB" b="1" cap="all" spc="384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25400" dist="25400" dir="5520000" rotWithShape="0">
                    <a:srgbClr val="FFFFFF">
                      <a:alpha val="72000"/>
                    </a:srgbClr>
                  </a:outerShdw>
                </a:effectLst>
              </a:rPr>
              <a:t>cahier des charges</a:t>
            </a:r>
            <a:endParaRPr lang="fr-FR" sz="4400" b="0" i="0" baseline="0" dirty="0">
              <a:solidFill>
                <a:schemeClr val="tx1">
                  <a:lumMod val="60000"/>
                  <a:lumOff val="40000"/>
                </a:schemeClr>
              </a:solidFill>
              <a:latin typeface="Century Gothic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1529682"/>
            <a:ext cx="8532178" cy="4551371"/>
          </a:xfrm>
        </p:spPr>
        <p:txBody>
          <a:bodyPr>
            <a:normAutofit fontScale="92500"/>
          </a:bodyPr>
          <a:lstStyle/>
          <a:p>
            <a:pPr marL="301752" indent="-301752" defTabSz="1216152">
              <a:buClr>
                <a:srgbClr val="374C81"/>
              </a:buClr>
              <a:buFont typeface="Arial"/>
              <a:buChar char="•"/>
            </a:pPr>
            <a:r>
              <a:rPr lang="fr-FR" sz="2800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sym typeface="Calibri"/>
              </a:rPr>
              <a:t>Deux modes d’utilisation </a:t>
            </a:r>
            <a:r>
              <a:rPr lang="fr-FR" sz="2800" b="1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sym typeface="Calibri"/>
              </a:rPr>
              <a:t>admin /user</a:t>
            </a:r>
            <a:endParaRPr lang="fr-FR" sz="2800" dirty="0">
              <a:solidFill>
                <a:schemeClr val="tx1"/>
              </a:solidFill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301752" lvl="0" indent="-301752" defTabSz="1216152">
              <a:buClr>
                <a:srgbClr val="374C81"/>
              </a:buClr>
              <a:buFont typeface="Arial"/>
              <a:buChar char="•"/>
            </a:pPr>
            <a:r>
              <a:rPr lang="fr-FR" sz="2800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Ajout et la suppression de médias </a:t>
            </a:r>
            <a:r>
              <a:rPr lang="fr-FR" sz="2800" b="1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ADD/DELETE</a:t>
            </a:r>
          </a:p>
          <a:p>
            <a:pPr marL="301752" lvl="0" indent="-301752" defTabSz="1216152">
              <a:buClr>
                <a:srgbClr val="374C81"/>
              </a:buClr>
              <a:buFont typeface="Arial"/>
              <a:buChar char="•"/>
            </a:pPr>
            <a:r>
              <a:rPr lang="fr-FR" sz="2800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Consultation de ressources </a:t>
            </a:r>
            <a:r>
              <a:rPr lang="fr-FR" sz="2800" b="1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LIST/SHOW_ID </a:t>
            </a:r>
          </a:p>
          <a:p>
            <a:pPr marL="301752" lvl="0" indent="-301752" defTabSz="1216152">
              <a:buClr>
                <a:srgbClr val="374C81"/>
              </a:buClr>
              <a:buFont typeface="Arial"/>
              <a:buChar char="•"/>
            </a:pPr>
            <a:r>
              <a:rPr lang="fr-FR" sz="2800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Helvetica"/>
              </a:rPr>
              <a:t>Sauvegarde et de chargement de bibliothèque </a:t>
            </a:r>
            <a:r>
              <a:rPr lang="fr-FR" sz="2800" b="1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SAVE/LOAD</a:t>
            </a:r>
            <a:endParaRPr lang="fr-FR" sz="2800" dirty="0">
              <a:solidFill>
                <a:schemeClr val="tx1"/>
              </a:solidFill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301752" lvl="0" indent="-301752" defTabSz="1216152">
              <a:buClr>
                <a:srgbClr val="374C81"/>
              </a:buClr>
              <a:buFont typeface="Arial"/>
              <a:buChar char="•"/>
            </a:pPr>
            <a:r>
              <a:rPr lang="fr-FR" sz="2800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Recherche de contenu </a:t>
            </a:r>
            <a:r>
              <a:rPr lang="fr-FR" sz="2800" b="1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SEARCH/CLEAR</a:t>
            </a:r>
          </a:p>
          <a:p>
            <a:pPr marL="301752" lvl="0" indent="-301752" defTabSz="1216152">
              <a:buClr>
                <a:srgbClr val="374C81"/>
              </a:buClr>
              <a:buFont typeface="Arial"/>
              <a:buChar char="•"/>
            </a:pPr>
            <a:r>
              <a:rPr lang="fr-FR" sz="2800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Réinitialisation de la médiathèque </a:t>
            </a:r>
            <a:r>
              <a:rPr lang="fr-FR" sz="2800" b="1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RESET</a:t>
            </a:r>
            <a:endParaRPr lang="fr-FR" sz="2800" dirty="0">
              <a:solidFill>
                <a:schemeClr val="tx1"/>
              </a:solidFill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301752" lvl="0" indent="-301752" defTabSz="1216152">
              <a:buClr>
                <a:srgbClr val="374C81"/>
              </a:buClr>
              <a:buFont typeface="Arial"/>
              <a:buChar char="•"/>
            </a:pPr>
            <a:r>
              <a:rPr lang="fr-FR" sz="2800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Sortie de l’application </a:t>
            </a:r>
            <a:r>
              <a:rPr lang="fr-FR" sz="2800" b="1" dirty="0">
                <a:solidFill>
                  <a:schemeClr val="tx1"/>
                </a:solidFill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BYE</a:t>
            </a:r>
          </a:p>
          <a:p>
            <a:pPr marL="301752" indent="-301752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Arial"/>
              <a:buChar char="•"/>
            </a:pPr>
            <a:endParaRPr lang="fr-FR" sz="2400" b="0" i="0" dirty="0">
              <a:solidFill>
                <a:srgbClr val="374C81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CCF7F47-AE9D-82FB-2236-2D0357EAC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764704"/>
            <a:ext cx="4682932" cy="58052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1CE5BE-09E0-E2DF-B47A-FED80B100418}"/>
              </a:ext>
            </a:extLst>
          </p:cNvPr>
          <p:cNvSpPr txBox="1"/>
          <p:nvPr/>
        </p:nvSpPr>
        <p:spPr>
          <a:xfrm>
            <a:off x="5014292" y="105273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Diagramme UML</a:t>
            </a:r>
          </a:p>
        </p:txBody>
      </p:sp>
    </p:spTree>
    <p:extLst>
      <p:ext uri="{BB962C8B-B14F-4D97-AF65-F5344CB8AC3E}">
        <p14:creationId xmlns:p14="http://schemas.microsoft.com/office/powerpoint/2010/main" val="151389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6ED33-E2CD-52F8-AE1A-2830CA4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620688"/>
            <a:ext cx="8532178" cy="1507067"/>
          </a:xfrm>
        </p:spPr>
        <p:txBody>
          <a:bodyPr/>
          <a:lstStyle/>
          <a:p>
            <a:r>
              <a:rPr lang="fr-FR" dirty="0">
                <a:latin typeface="Rockwell" panose="02060603020205020403" pitchFamily="18" charset="77"/>
              </a:rPr>
              <a:t> C/C++  ?</a:t>
            </a:r>
          </a:p>
        </p:txBody>
      </p:sp>
    </p:spTree>
    <p:extLst>
      <p:ext uri="{BB962C8B-B14F-4D97-AF65-F5344CB8AC3E}">
        <p14:creationId xmlns:p14="http://schemas.microsoft.com/office/powerpoint/2010/main" val="377133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1700808"/>
            <a:ext cx="7008574" cy="467459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Protocole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-</a:t>
            </a:r>
            <a:r>
              <a:rPr lang="en-US" sz="3200" dirty="0" err="1"/>
              <a:t>Fonction</a:t>
            </a:r>
            <a:r>
              <a:rPr lang="en-US" sz="3200" dirty="0"/>
              <a:t> load &amp; search </a:t>
            </a:r>
            <a:r>
              <a:rPr lang="en-US" sz="3200" dirty="0" err="1"/>
              <a:t>en</a:t>
            </a:r>
            <a:r>
              <a:rPr lang="en-US" sz="3200" dirty="0"/>
              <a:t> User</a:t>
            </a:r>
            <a:br>
              <a:rPr lang="en-US" sz="3200" dirty="0"/>
            </a:br>
            <a:r>
              <a:rPr lang="en-US" sz="3200" dirty="0"/>
              <a:t>-Load </a:t>
            </a:r>
            <a:r>
              <a:rPr lang="en-US" sz="3200" dirty="0" err="1"/>
              <a:t>en</a:t>
            </a:r>
            <a:r>
              <a:rPr lang="en-US" sz="3200" dirty="0"/>
              <a:t> Admin</a:t>
            </a:r>
            <a:br>
              <a:rPr lang="en-US" sz="3200" dirty="0"/>
            </a:br>
            <a:r>
              <a:rPr lang="en-US" sz="3200" dirty="0"/>
              <a:t>-Help</a:t>
            </a:r>
            <a:br>
              <a:rPr lang="en-US" sz="3200" dirty="0"/>
            </a:br>
            <a:r>
              <a:rPr lang="en-US" sz="3200" dirty="0"/>
              <a:t>-Add</a:t>
            </a:r>
            <a:br>
              <a:rPr lang="en-US" sz="3200" dirty="0"/>
            </a:br>
            <a:r>
              <a:rPr lang="en-US" sz="3200" dirty="0"/>
              <a:t>-List</a:t>
            </a:r>
            <a:br>
              <a:rPr lang="en-US" sz="3200" dirty="0"/>
            </a:br>
            <a:r>
              <a:rPr lang="en-US" sz="3200" dirty="0"/>
              <a:t>-Search</a:t>
            </a:r>
            <a:br>
              <a:rPr lang="en-US" sz="3200" dirty="0"/>
            </a:br>
            <a:r>
              <a:rPr lang="en-US" sz="3200" dirty="0"/>
              <a:t>-Clear</a:t>
            </a:r>
            <a:br>
              <a:rPr lang="en-US" sz="3200" dirty="0"/>
            </a:br>
            <a:r>
              <a:rPr lang="en-US" sz="3200" dirty="0"/>
              <a:t>-Show</a:t>
            </a:r>
            <a:br>
              <a:rPr lang="en-US" sz="3200" dirty="0"/>
            </a:br>
            <a:r>
              <a:rPr lang="en-US" sz="3200" dirty="0"/>
              <a:t>-Delete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36" y="260648"/>
            <a:ext cx="7008574" cy="129698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TEST </a:t>
            </a:r>
          </a:p>
        </p:txBody>
      </p:sp>
    </p:spTree>
    <p:extLst>
      <p:ext uri="{BB962C8B-B14F-4D97-AF65-F5344CB8AC3E}">
        <p14:creationId xmlns:p14="http://schemas.microsoft.com/office/powerpoint/2010/main" val="1074214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ecteu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ecteu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ecteu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ecteu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ecteu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65BA21F-A28F-46C6-A70A-21E993F8C1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Macintosh PowerPoint</Application>
  <PresentationFormat>Personnalisé</PresentationFormat>
  <Paragraphs>18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Rockwell</vt:lpstr>
      <vt:lpstr>Wingdings 3</vt:lpstr>
      <vt:lpstr>Secteur</vt:lpstr>
      <vt:lpstr>GESTION D’UNE MÉDIATHÈQUE</vt:lpstr>
      <vt:lpstr>cahier des charges</vt:lpstr>
      <vt:lpstr>Présentation PowerPoint</vt:lpstr>
      <vt:lpstr> C/C++  ?</vt:lpstr>
      <vt:lpstr>Protocole: -Fonction load &amp; search en User -Load en Admin -Help -Add -List -Search -Clear -Show -Delete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2015-05-11T13:39:17Z</dcterms:created>
  <dcterms:modified xsi:type="dcterms:W3CDTF">2022-05-16T09:37:52Z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