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1"/>
  </p:notesMasterIdLst>
  <p:sldIdLst>
    <p:sldId id="277" r:id="rId2"/>
    <p:sldId id="274" r:id="rId3"/>
    <p:sldId id="269" r:id="rId4"/>
    <p:sldId id="265" r:id="rId5"/>
    <p:sldId id="266" r:id="rId6"/>
    <p:sldId id="258" r:id="rId7"/>
    <p:sldId id="270" r:id="rId8"/>
    <p:sldId id="259" r:id="rId9"/>
    <p:sldId id="271" r:id="rId10"/>
    <p:sldId id="261" r:id="rId11"/>
    <p:sldId id="262" r:id="rId12"/>
    <p:sldId id="263" r:id="rId13"/>
    <p:sldId id="272" r:id="rId14"/>
    <p:sldId id="264" r:id="rId15"/>
    <p:sldId id="273" r:id="rId16"/>
    <p:sldId id="275" r:id="rId17"/>
    <p:sldId id="276" r:id="rId18"/>
    <p:sldId id="26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ma\Desktop\project\covid-19-post-vaccination-statewide-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ma\Desktop\project\covid-19-post-vaccination-statewide-sta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Number of people hospitalized (source: excel)</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Hospitalized!$C$13:$C$14</c:f>
              <c:strCache>
                <c:ptCount val="2"/>
                <c:pt idx="0">
                  <c:v>Year</c:v>
                </c:pt>
                <c:pt idx="1">
                  <c:v>2021</c:v>
                </c:pt>
              </c:strCache>
            </c:strRef>
          </c:tx>
          <c:spPr>
            <a:gradFill rotWithShape="1">
              <a:gsLst>
                <a:gs pos="0">
                  <a:schemeClr val="accent5">
                    <a:shade val="76000"/>
                    <a:shade val="85000"/>
                    <a:satMod val="130000"/>
                  </a:schemeClr>
                </a:gs>
                <a:gs pos="34000">
                  <a:schemeClr val="accent5">
                    <a:shade val="76000"/>
                    <a:shade val="87000"/>
                    <a:satMod val="125000"/>
                  </a:schemeClr>
                </a:gs>
                <a:gs pos="70000">
                  <a:schemeClr val="accent5">
                    <a:shade val="76000"/>
                    <a:tint val="100000"/>
                    <a:shade val="90000"/>
                    <a:satMod val="130000"/>
                  </a:schemeClr>
                </a:gs>
                <a:gs pos="100000">
                  <a:schemeClr val="accent5">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Hospitalized!$B$15:$B$16</c:f>
              <c:strCache>
                <c:ptCount val="2"/>
                <c:pt idx="0">
                  <c:v>Total Unvaccinated Hospitalized</c:v>
                </c:pt>
                <c:pt idx="1">
                  <c:v>Total Vaccinated Hospitalized</c:v>
                </c:pt>
              </c:strCache>
            </c:strRef>
          </c:cat>
          <c:val>
            <c:numRef>
              <c:f>Hospitalized!$C$15:$C$16</c:f>
              <c:numCache>
                <c:formatCode>General</c:formatCode>
                <c:ptCount val="2"/>
                <c:pt idx="0">
                  <c:v>83046</c:v>
                </c:pt>
                <c:pt idx="1">
                  <c:v>18010</c:v>
                </c:pt>
              </c:numCache>
            </c:numRef>
          </c:val>
          <c:extLst>
            <c:ext xmlns:c16="http://schemas.microsoft.com/office/drawing/2014/chart" uri="{C3380CC4-5D6E-409C-BE32-E72D297353CC}">
              <c16:uniqueId val="{00000000-ED56-46EE-9AEC-088076E1032F}"/>
            </c:ext>
          </c:extLst>
        </c:ser>
        <c:ser>
          <c:idx val="1"/>
          <c:order val="1"/>
          <c:tx>
            <c:strRef>
              <c:f>Hospitalized!$D$13:$D$14</c:f>
              <c:strCache>
                <c:ptCount val="2"/>
                <c:pt idx="0">
                  <c:v>Year</c:v>
                </c:pt>
                <c:pt idx="1">
                  <c:v>2022</c:v>
                </c:pt>
              </c:strCache>
            </c:strRef>
          </c:tx>
          <c:spPr>
            <a:gradFill rotWithShape="1">
              <a:gsLst>
                <a:gs pos="0">
                  <a:schemeClr val="accent5">
                    <a:tint val="77000"/>
                    <a:shade val="85000"/>
                    <a:satMod val="130000"/>
                  </a:schemeClr>
                </a:gs>
                <a:gs pos="34000">
                  <a:schemeClr val="accent5">
                    <a:tint val="77000"/>
                    <a:shade val="87000"/>
                    <a:satMod val="125000"/>
                  </a:schemeClr>
                </a:gs>
                <a:gs pos="70000">
                  <a:schemeClr val="accent5">
                    <a:tint val="77000"/>
                    <a:tint val="100000"/>
                    <a:shade val="90000"/>
                    <a:satMod val="130000"/>
                  </a:schemeClr>
                </a:gs>
                <a:gs pos="100000">
                  <a:schemeClr val="accent5">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Hospitalized!$B$15:$B$16</c:f>
              <c:strCache>
                <c:ptCount val="2"/>
                <c:pt idx="0">
                  <c:v>Total Unvaccinated Hospitalized</c:v>
                </c:pt>
                <c:pt idx="1">
                  <c:v>Total Vaccinated Hospitalized</c:v>
                </c:pt>
              </c:strCache>
            </c:strRef>
          </c:cat>
          <c:val>
            <c:numRef>
              <c:f>Hospitalized!$D$15:$D$16</c:f>
              <c:numCache>
                <c:formatCode>General</c:formatCode>
                <c:ptCount val="2"/>
                <c:pt idx="0">
                  <c:v>52681</c:v>
                </c:pt>
                <c:pt idx="1">
                  <c:v>58836</c:v>
                </c:pt>
              </c:numCache>
            </c:numRef>
          </c:val>
          <c:extLst>
            <c:ext xmlns:c16="http://schemas.microsoft.com/office/drawing/2014/chart" uri="{C3380CC4-5D6E-409C-BE32-E72D297353CC}">
              <c16:uniqueId val="{00000001-ED56-46EE-9AEC-088076E1032F}"/>
            </c:ext>
          </c:extLst>
        </c:ser>
        <c:dLbls>
          <c:dLblPos val="ctr"/>
          <c:showLegendKey val="0"/>
          <c:showVal val="1"/>
          <c:showCatName val="0"/>
          <c:showSerName val="0"/>
          <c:showPercent val="0"/>
          <c:showBubbleSize val="0"/>
        </c:dLbls>
        <c:gapWidth val="150"/>
        <c:overlap val="100"/>
        <c:axId val="758450744"/>
        <c:axId val="758448504"/>
      </c:barChart>
      <c:catAx>
        <c:axId val="75845074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448504"/>
        <c:crosses val="autoZero"/>
        <c:auto val="1"/>
        <c:lblAlgn val="ctr"/>
        <c:lblOffset val="100"/>
        <c:noMultiLvlLbl val="0"/>
      </c:catAx>
      <c:valAx>
        <c:axId val="758448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8450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Death Summary (Source: Excel)</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Deaths!$C$11:$C$12</c:f>
              <c:strCache>
                <c:ptCount val="2"/>
                <c:pt idx="0">
                  <c:v>Year</c:v>
                </c:pt>
                <c:pt idx="1">
                  <c:v>2021</c:v>
                </c:pt>
              </c:strCache>
            </c:strRef>
          </c:tx>
          <c:spPr>
            <a:gradFill rotWithShape="1">
              <a:gsLst>
                <a:gs pos="0">
                  <a:schemeClr val="accent5">
                    <a:shade val="76000"/>
                    <a:shade val="85000"/>
                    <a:satMod val="130000"/>
                  </a:schemeClr>
                </a:gs>
                <a:gs pos="34000">
                  <a:schemeClr val="accent5">
                    <a:shade val="76000"/>
                    <a:shade val="87000"/>
                    <a:satMod val="125000"/>
                  </a:schemeClr>
                </a:gs>
                <a:gs pos="70000">
                  <a:schemeClr val="accent5">
                    <a:shade val="76000"/>
                    <a:tint val="100000"/>
                    <a:shade val="90000"/>
                    <a:satMod val="130000"/>
                  </a:schemeClr>
                </a:gs>
                <a:gs pos="100000">
                  <a:schemeClr val="accent5">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Deaths!$B$13:$B$14</c:f>
              <c:strCache>
                <c:ptCount val="2"/>
                <c:pt idx="0">
                  <c:v>Total Unvaccinated Deaths</c:v>
                </c:pt>
                <c:pt idx="1">
                  <c:v>Total Vaccinated Deaths</c:v>
                </c:pt>
              </c:strCache>
            </c:strRef>
          </c:cat>
          <c:val>
            <c:numRef>
              <c:f>Deaths!$C$13:$C$14</c:f>
              <c:numCache>
                <c:formatCode>General</c:formatCode>
                <c:ptCount val="2"/>
                <c:pt idx="0">
                  <c:v>14957</c:v>
                </c:pt>
                <c:pt idx="1">
                  <c:v>2498</c:v>
                </c:pt>
              </c:numCache>
            </c:numRef>
          </c:val>
          <c:extLst>
            <c:ext xmlns:c16="http://schemas.microsoft.com/office/drawing/2014/chart" uri="{C3380CC4-5D6E-409C-BE32-E72D297353CC}">
              <c16:uniqueId val="{00000000-8FDA-4B91-8911-D226BF443C95}"/>
            </c:ext>
          </c:extLst>
        </c:ser>
        <c:ser>
          <c:idx val="1"/>
          <c:order val="1"/>
          <c:tx>
            <c:strRef>
              <c:f>Deaths!$D$11:$D$12</c:f>
              <c:strCache>
                <c:ptCount val="2"/>
                <c:pt idx="0">
                  <c:v>Year</c:v>
                </c:pt>
                <c:pt idx="1">
                  <c:v>2022</c:v>
                </c:pt>
              </c:strCache>
            </c:strRef>
          </c:tx>
          <c:spPr>
            <a:gradFill rotWithShape="1">
              <a:gsLst>
                <a:gs pos="0">
                  <a:schemeClr val="accent5">
                    <a:tint val="77000"/>
                    <a:shade val="85000"/>
                    <a:satMod val="130000"/>
                  </a:schemeClr>
                </a:gs>
                <a:gs pos="34000">
                  <a:schemeClr val="accent5">
                    <a:tint val="77000"/>
                    <a:shade val="87000"/>
                    <a:satMod val="125000"/>
                  </a:schemeClr>
                </a:gs>
                <a:gs pos="70000">
                  <a:schemeClr val="accent5">
                    <a:tint val="77000"/>
                    <a:tint val="100000"/>
                    <a:shade val="90000"/>
                    <a:satMod val="130000"/>
                  </a:schemeClr>
                </a:gs>
                <a:gs pos="100000">
                  <a:schemeClr val="accent5">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Deaths!$B$13:$B$14</c:f>
              <c:strCache>
                <c:ptCount val="2"/>
                <c:pt idx="0">
                  <c:v>Total Unvaccinated Deaths</c:v>
                </c:pt>
                <c:pt idx="1">
                  <c:v>Total Vaccinated Deaths</c:v>
                </c:pt>
              </c:strCache>
            </c:strRef>
          </c:cat>
          <c:val>
            <c:numRef>
              <c:f>Deaths!$D$13:$D$14</c:f>
              <c:numCache>
                <c:formatCode>General</c:formatCode>
                <c:ptCount val="2"/>
                <c:pt idx="0">
                  <c:v>9574</c:v>
                </c:pt>
                <c:pt idx="1">
                  <c:v>7140</c:v>
                </c:pt>
              </c:numCache>
            </c:numRef>
          </c:val>
          <c:extLst>
            <c:ext xmlns:c16="http://schemas.microsoft.com/office/drawing/2014/chart" uri="{C3380CC4-5D6E-409C-BE32-E72D297353CC}">
              <c16:uniqueId val="{00000001-8FDA-4B91-8911-D226BF443C95}"/>
            </c:ext>
          </c:extLst>
        </c:ser>
        <c:dLbls>
          <c:dLblPos val="ctr"/>
          <c:showLegendKey val="0"/>
          <c:showVal val="1"/>
          <c:showCatName val="0"/>
          <c:showSerName val="0"/>
          <c:showPercent val="0"/>
          <c:showBubbleSize val="0"/>
        </c:dLbls>
        <c:gapWidth val="150"/>
        <c:overlap val="100"/>
        <c:axId val="981179600"/>
        <c:axId val="981180880"/>
      </c:barChart>
      <c:catAx>
        <c:axId val="9811796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180880"/>
        <c:crosses val="autoZero"/>
        <c:auto val="1"/>
        <c:lblAlgn val="ctr"/>
        <c:lblOffset val="100"/>
        <c:noMultiLvlLbl val="0"/>
      </c:catAx>
      <c:valAx>
        <c:axId val="981180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179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9CE0FA-8A72-49C4-8B82-3013A38F0A0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AE6BE6A-C74D-41EE-9811-DF4E1F85F1A4}">
      <dgm:prSet/>
      <dgm:spPr/>
      <dgm:t>
        <a:bodyPr/>
        <a:lstStyle/>
        <a:p>
          <a:pPr>
            <a:lnSpc>
              <a:spcPct val="100000"/>
            </a:lnSpc>
          </a:pPr>
          <a:r>
            <a:rPr lang="en-US"/>
            <a:t>IE 5331 – Data Science for Technical Managers</a:t>
          </a:r>
        </a:p>
      </dgm:t>
    </dgm:pt>
    <dgm:pt modelId="{CC8CECA8-5161-4D57-902B-E38FB2CCF844}" type="parTrans" cxnId="{33A5EC38-66BB-4E21-BB0D-AD8C81154603}">
      <dgm:prSet/>
      <dgm:spPr/>
      <dgm:t>
        <a:bodyPr/>
        <a:lstStyle/>
        <a:p>
          <a:endParaRPr lang="en-US"/>
        </a:p>
      </dgm:t>
    </dgm:pt>
    <dgm:pt modelId="{D13E54CC-7E7D-41C7-AB00-CD172F1A8D97}" type="sibTrans" cxnId="{33A5EC38-66BB-4E21-BB0D-AD8C81154603}">
      <dgm:prSet/>
      <dgm:spPr/>
      <dgm:t>
        <a:bodyPr/>
        <a:lstStyle/>
        <a:p>
          <a:endParaRPr lang="en-US"/>
        </a:p>
      </dgm:t>
    </dgm:pt>
    <dgm:pt modelId="{9DD08CA1-C910-4561-B2EB-218C23E22611}">
      <dgm:prSet/>
      <dgm:spPr/>
      <dgm:t>
        <a:bodyPr/>
        <a:lstStyle/>
        <a:p>
          <a:pPr>
            <a:lnSpc>
              <a:spcPct val="100000"/>
            </a:lnSpc>
          </a:pPr>
          <a:r>
            <a:rPr lang="en-US"/>
            <a:t>Fall 2022</a:t>
          </a:r>
        </a:p>
      </dgm:t>
    </dgm:pt>
    <dgm:pt modelId="{6BCC658D-AACE-439F-BC71-8028809AA4A7}" type="parTrans" cxnId="{87CF072C-DE15-41E4-8046-2F411C46D59D}">
      <dgm:prSet/>
      <dgm:spPr/>
      <dgm:t>
        <a:bodyPr/>
        <a:lstStyle/>
        <a:p>
          <a:endParaRPr lang="en-US"/>
        </a:p>
      </dgm:t>
    </dgm:pt>
    <dgm:pt modelId="{E945CFEC-E812-45DD-9C76-95AFDD3BAA6C}" type="sibTrans" cxnId="{87CF072C-DE15-41E4-8046-2F411C46D59D}">
      <dgm:prSet/>
      <dgm:spPr/>
      <dgm:t>
        <a:bodyPr/>
        <a:lstStyle/>
        <a:p>
          <a:endParaRPr lang="en-US"/>
        </a:p>
      </dgm:t>
    </dgm:pt>
    <dgm:pt modelId="{88F03679-9106-409B-B988-A066AA8FE39D}">
      <dgm:prSet/>
      <dgm:spPr/>
      <dgm:t>
        <a:bodyPr/>
        <a:lstStyle/>
        <a:p>
          <a:pPr>
            <a:lnSpc>
              <a:spcPct val="100000"/>
            </a:lnSpc>
          </a:pPr>
          <a:r>
            <a:rPr lang="en-US"/>
            <a:t>Prepared for: </a:t>
          </a:r>
        </a:p>
      </dgm:t>
    </dgm:pt>
    <dgm:pt modelId="{E3BE6D6E-867C-4F1D-88EA-5860850703D3}" type="parTrans" cxnId="{EDDBC3B5-EBE1-4F26-8C19-E1CD5BBC9130}">
      <dgm:prSet/>
      <dgm:spPr/>
      <dgm:t>
        <a:bodyPr/>
        <a:lstStyle/>
        <a:p>
          <a:endParaRPr lang="en-US"/>
        </a:p>
      </dgm:t>
    </dgm:pt>
    <dgm:pt modelId="{F09F7255-984D-4BFF-94AC-92C93B550362}" type="sibTrans" cxnId="{EDDBC3B5-EBE1-4F26-8C19-E1CD5BBC9130}">
      <dgm:prSet/>
      <dgm:spPr/>
      <dgm:t>
        <a:bodyPr/>
        <a:lstStyle/>
        <a:p>
          <a:endParaRPr lang="en-US"/>
        </a:p>
      </dgm:t>
    </dgm:pt>
    <dgm:pt modelId="{463D2F75-E1F4-4166-A354-0DD7C41C767D}">
      <dgm:prSet/>
      <dgm:spPr/>
      <dgm:t>
        <a:bodyPr/>
        <a:lstStyle/>
        <a:p>
          <a:pPr>
            <a:lnSpc>
              <a:spcPct val="100000"/>
            </a:lnSpc>
          </a:pPr>
          <a:r>
            <a:rPr lang="en-US"/>
            <a:t>Dr. Daniel A. McGrath </a:t>
          </a:r>
        </a:p>
      </dgm:t>
    </dgm:pt>
    <dgm:pt modelId="{CDB75C02-ED72-4320-9122-475156EEBAD2}" type="parTrans" cxnId="{C3E23D63-5051-4CC1-BB4B-EE5EEF38858A}">
      <dgm:prSet/>
      <dgm:spPr/>
      <dgm:t>
        <a:bodyPr/>
        <a:lstStyle/>
        <a:p>
          <a:endParaRPr lang="en-US"/>
        </a:p>
      </dgm:t>
    </dgm:pt>
    <dgm:pt modelId="{43CE5933-18B5-46ED-A0A9-380BD1AD1766}" type="sibTrans" cxnId="{C3E23D63-5051-4CC1-BB4B-EE5EEF38858A}">
      <dgm:prSet/>
      <dgm:spPr/>
      <dgm:t>
        <a:bodyPr/>
        <a:lstStyle/>
        <a:p>
          <a:endParaRPr lang="en-US"/>
        </a:p>
      </dgm:t>
    </dgm:pt>
    <dgm:pt modelId="{A21EFA12-12D7-4A42-B0BA-07C177B5244D}">
      <dgm:prSet/>
      <dgm:spPr/>
      <dgm:t>
        <a:bodyPr/>
        <a:lstStyle/>
        <a:p>
          <a:pPr>
            <a:lnSpc>
              <a:spcPct val="100000"/>
            </a:lnSpc>
          </a:pPr>
          <a:r>
            <a:rPr lang="en-US"/>
            <a:t>Prepared by:</a:t>
          </a:r>
        </a:p>
      </dgm:t>
    </dgm:pt>
    <dgm:pt modelId="{D79075B4-9FC4-4453-9554-1642D0DE22DD}" type="parTrans" cxnId="{3BE351C6-CDF5-48F4-B1BF-FF724CD5BB67}">
      <dgm:prSet/>
      <dgm:spPr/>
      <dgm:t>
        <a:bodyPr/>
        <a:lstStyle/>
        <a:p>
          <a:endParaRPr lang="en-US"/>
        </a:p>
      </dgm:t>
    </dgm:pt>
    <dgm:pt modelId="{E21CE098-7604-4B8B-BDBE-F2B365AA4C89}" type="sibTrans" cxnId="{3BE351C6-CDF5-48F4-B1BF-FF724CD5BB67}">
      <dgm:prSet/>
      <dgm:spPr/>
      <dgm:t>
        <a:bodyPr/>
        <a:lstStyle/>
        <a:p>
          <a:endParaRPr lang="en-US"/>
        </a:p>
      </dgm:t>
    </dgm:pt>
    <dgm:pt modelId="{FD7E7FD9-2568-4C7D-85A6-09CB158B07FA}">
      <dgm:prSet/>
      <dgm:spPr/>
      <dgm:t>
        <a:bodyPr/>
        <a:lstStyle/>
        <a:p>
          <a:pPr>
            <a:lnSpc>
              <a:spcPct val="100000"/>
            </a:lnSpc>
          </a:pPr>
          <a:r>
            <a:rPr lang="en-US"/>
            <a:t>Md Ariful Haque Miah (R#11636945)</a:t>
          </a:r>
        </a:p>
      </dgm:t>
    </dgm:pt>
    <dgm:pt modelId="{3767B9AA-9C9F-4A14-A2CE-177D51A5B870}" type="parTrans" cxnId="{F4DA746C-954A-4B32-A257-6EF1AB3BA174}">
      <dgm:prSet/>
      <dgm:spPr/>
      <dgm:t>
        <a:bodyPr/>
        <a:lstStyle/>
        <a:p>
          <a:endParaRPr lang="en-US"/>
        </a:p>
      </dgm:t>
    </dgm:pt>
    <dgm:pt modelId="{245D3CE8-9D3C-45C7-B31F-9CC2462C8033}" type="sibTrans" cxnId="{F4DA746C-954A-4B32-A257-6EF1AB3BA174}">
      <dgm:prSet/>
      <dgm:spPr/>
      <dgm:t>
        <a:bodyPr/>
        <a:lstStyle/>
        <a:p>
          <a:endParaRPr lang="en-US"/>
        </a:p>
      </dgm:t>
    </dgm:pt>
    <dgm:pt modelId="{EE1A6458-481F-458B-9355-4570A8D1E6BF}" type="pres">
      <dgm:prSet presAssocID="{CE9CE0FA-8A72-49C4-8B82-3013A38F0A05}" presName="root" presStyleCnt="0">
        <dgm:presLayoutVars>
          <dgm:dir/>
          <dgm:resizeHandles val="exact"/>
        </dgm:presLayoutVars>
      </dgm:prSet>
      <dgm:spPr/>
    </dgm:pt>
    <dgm:pt modelId="{C9DA5632-3CC1-4724-B6E9-0366AEA6F4B4}" type="pres">
      <dgm:prSet presAssocID="{8AE6BE6A-C74D-41EE-9811-DF4E1F85F1A4}" presName="compNode" presStyleCnt="0"/>
      <dgm:spPr/>
    </dgm:pt>
    <dgm:pt modelId="{C40CFE79-B358-404B-AE25-6FD847C43897}" type="pres">
      <dgm:prSet presAssocID="{8AE6BE6A-C74D-41EE-9811-DF4E1F85F1A4}" presName="bgRect" presStyleLbl="bgShp" presStyleIdx="0" presStyleCnt="6"/>
      <dgm:spPr/>
    </dgm:pt>
    <dgm:pt modelId="{81E25068-3BB3-4878-8F65-EE4209C8AD9A}" type="pres">
      <dgm:prSet presAssocID="{8AE6BE6A-C74D-41EE-9811-DF4E1F85F1A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EEEEF0B-4BAD-49AE-922F-4CC8CCBAB00D}" type="pres">
      <dgm:prSet presAssocID="{8AE6BE6A-C74D-41EE-9811-DF4E1F85F1A4}" presName="spaceRect" presStyleCnt="0"/>
      <dgm:spPr/>
    </dgm:pt>
    <dgm:pt modelId="{57AB5334-3083-4BDA-9771-48018CB24D6C}" type="pres">
      <dgm:prSet presAssocID="{8AE6BE6A-C74D-41EE-9811-DF4E1F85F1A4}" presName="parTx" presStyleLbl="revTx" presStyleIdx="0" presStyleCnt="6">
        <dgm:presLayoutVars>
          <dgm:chMax val="0"/>
          <dgm:chPref val="0"/>
        </dgm:presLayoutVars>
      </dgm:prSet>
      <dgm:spPr/>
    </dgm:pt>
    <dgm:pt modelId="{61B1202C-8426-4AE9-8254-29372CDDC428}" type="pres">
      <dgm:prSet presAssocID="{D13E54CC-7E7D-41C7-AB00-CD172F1A8D97}" presName="sibTrans" presStyleCnt="0"/>
      <dgm:spPr/>
    </dgm:pt>
    <dgm:pt modelId="{B4282272-A4BD-4718-86EC-DE610D2EC825}" type="pres">
      <dgm:prSet presAssocID="{9DD08CA1-C910-4561-B2EB-218C23E22611}" presName="compNode" presStyleCnt="0"/>
      <dgm:spPr/>
    </dgm:pt>
    <dgm:pt modelId="{09F87F0B-2A3C-4190-A8A6-65402A1CBB43}" type="pres">
      <dgm:prSet presAssocID="{9DD08CA1-C910-4561-B2EB-218C23E22611}" presName="bgRect" presStyleLbl="bgShp" presStyleIdx="1" presStyleCnt="6"/>
      <dgm:spPr/>
    </dgm:pt>
    <dgm:pt modelId="{BAB2D22C-DF25-4089-B2EC-7FBF9EEE2529}" type="pres">
      <dgm:prSet presAssocID="{9DD08CA1-C910-4561-B2EB-218C23E22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af"/>
        </a:ext>
      </dgm:extLst>
    </dgm:pt>
    <dgm:pt modelId="{703F6806-73F6-4EF1-81F6-E46C0859670D}" type="pres">
      <dgm:prSet presAssocID="{9DD08CA1-C910-4561-B2EB-218C23E22611}" presName="spaceRect" presStyleCnt="0"/>
      <dgm:spPr/>
    </dgm:pt>
    <dgm:pt modelId="{979DF20A-AEBA-4490-AFAF-B75B2FABCE36}" type="pres">
      <dgm:prSet presAssocID="{9DD08CA1-C910-4561-B2EB-218C23E22611}" presName="parTx" presStyleLbl="revTx" presStyleIdx="1" presStyleCnt="6">
        <dgm:presLayoutVars>
          <dgm:chMax val="0"/>
          <dgm:chPref val="0"/>
        </dgm:presLayoutVars>
      </dgm:prSet>
      <dgm:spPr/>
    </dgm:pt>
    <dgm:pt modelId="{A2D61CAC-7EBF-47FF-BC38-E95511EEF805}" type="pres">
      <dgm:prSet presAssocID="{E945CFEC-E812-45DD-9C76-95AFDD3BAA6C}" presName="sibTrans" presStyleCnt="0"/>
      <dgm:spPr/>
    </dgm:pt>
    <dgm:pt modelId="{3CD938B7-6183-4920-8F1F-791662C364A5}" type="pres">
      <dgm:prSet presAssocID="{88F03679-9106-409B-B988-A066AA8FE39D}" presName="compNode" presStyleCnt="0"/>
      <dgm:spPr/>
    </dgm:pt>
    <dgm:pt modelId="{16C8A695-248D-4F70-A6E0-55F1E8E49FCE}" type="pres">
      <dgm:prSet presAssocID="{88F03679-9106-409B-B988-A066AA8FE39D}" presName="bgRect" presStyleLbl="bgShp" presStyleIdx="2" presStyleCnt="6"/>
      <dgm:spPr/>
    </dgm:pt>
    <dgm:pt modelId="{892BDD5E-B5F4-4A5C-B65C-6C0E46DF01CF}" type="pres">
      <dgm:prSet presAssocID="{88F03679-9106-409B-B988-A066AA8FE39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cket knife"/>
        </a:ext>
      </dgm:extLst>
    </dgm:pt>
    <dgm:pt modelId="{1D9E7782-CD70-44BA-A6F4-DDA89A9EF893}" type="pres">
      <dgm:prSet presAssocID="{88F03679-9106-409B-B988-A066AA8FE39D}" presName="spaceRect" presStyleCnt="0"/>
      <dgm:spPr/>
    </dgm:pt>
    <dgm:pt modelId="{9FB994CA-6190-4D7D-BFCE-3EF1D5A1C4DC}" type="pres">
      <dgm:prSet presAssocID="{88F03679-9106-409B-B988-A066AA8FE39D}" presName="parTx" presStyleLbl="revTx" presStyleIdx="2" presStyleCnt="6">
        <dgm:presLayoutVars>
          <dgm:chMax val="0"/>
          <dgm:chPref val="0"/>
        </dgm:presLayoutVars>
      </dgm:prSet>
      <dgm:spPr/>
    </dgm:pt>
    <dgm:pt modelId="{2CB85763-2453-49A6-9A08-13EC9FD5D1C6}" type="pres">
      <dgm:prSet presAssocID="{F09F7255-984D-4BFF-94AC-92C93B550362}" presName="sibTrans" presStyleCnt="0"/>
      <dgm:spPr/>
    </dgm:pt>
    <dgm:pt modelId="{FB8F9248-70B4-4540-AFE7-E6ED04B1491C}" type="pres">
      <dgm:prSet presAssocID="{463D2F75-E1F4-4166-A354-0DD7C41C767D}" presName="compNode" presStyleCnt="0"/>
      <dgm:spPr/>
    </dgm:pt>
    <dgm:pt modelId="{F0FC0BF7-6CDC-491A-B7AC-8627543B5BD9}" type="pres">
      <dgm:prSet presAssocID="{463D2F75-E1F4-4166-A354-0DD7C41C767D}" presName="bgRect" presStyleLbl="bgShp" presStyleIdx="3" presStyleCnt="6"/>
      <dgm:spPr/>
    </dgm:pt>
    <dgm:pt modelId="{4E43B3AF-9ADD-47A4-B33C-21813029D7A5}" type="pres">
      <dgm:prSet presAssocID="{463D2F75-E1F4-4166-A354-0DD7C41C767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ecturer"/>
        </a:ext>
      </dgm:extLst>
    </dgm:pt>
    <dgm:pt modelId="{1FB980F7-23E2-4EDC-84C1-383A5AD11535}" type="pres">
      <dgm:prSet presAssocID="{463D2F75-E1F4-4166-A354-0DD7C41C767D}" presName="spaceRect" presStyleCnt="0"/>
      <dgm:spPr/>
    </dgm:pt>
    <dgm:pt modelId="{51A9B4E4-2B81-44A4-AACA-A82A49BC86F8}" type="pres">
      <dgm:prSet presAssocID="{463D2F75-E1F4-4166-A354-0DD7C41C767D}" presName="parTx" presStyleLbl="revTx" presStyleIdx="3" presStyleCnt="6">
        <dgm:presLayoutVars>
          <dgm:chMax val="0"/>
          <dgm:chPref val="0"/>
        </dgm:presLayoutVars>
      </dgm:prSet>
      <dgm:spPr/>
    </dgm:pt>
    <dgm:pt modelId="{4DCDF1CB-8F20-44FF-9A73-95C72C342E64}" type="pres">
      <dgm:prSet presAssocID="{43CE5933-18B5-46ED-A0A9-380BD1AD1766}" presName="sibTrans" presStyleCnt="0"/>
      <dgm:spPr/>
    </dgm:pt>
    <dgm:pt modelId="{52F39CD6-AA94-4831-8405-3CBF2F4B12F8}" type="pres">
      <dgm:prSet presAssocID="{A21EFA12-12D7-4A42-B0BA-07C177B5244D}" presName="compNode" presStyleCnt="0"/>
      <dgm:spPr/>
    </dgm:pt>
    <dgm:pt modelId="{7937049D-B4DF-4802-A83C-B313056E57A1}" type="pres">
      <dgm:prSet presAssocID="{A21EFA12-12D7-4A42-B0BA-07C177B5244D}" presName="bgRect" presStyleLbl="bgShp" presStyleIdx="4" presStyleCnt="6"/>
      <dgm:spPr/>
    </dgm:pt>
    <dgm:pt modelId="{561BCAFA-F0E2-4A04-B249-64513ED8C91B}" type="pres">
      <dgm:prSet presAssocID="{A21EFA12-12D7-4A42-B0BA-07C177B5244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FD3827A5-2D47-407B-9B43-88DA4F099987}" type="pres">
      <dgm:prSet presAssocID="{A21EFA12-12D7-4A42-B0BA-07C177B5244D}" presName="spaceRect" presStyleCnt="0"/>
      <dgm:spPr/>
    </dgm:pt>
    <dgm:pt modelId="{BE0AC576-3194-461D-818B-9AB37D7239D7}" type="pres">
      <dgm:prSet presAssocID="{A21EFA12-12D7-4A42-B0BA-07C177B5244D}" presName="parTx" presStyleLbl="revTx" presStyleIdx="4" presStyleCnt="6">
        <dgm:presLayoutVars>
          <dgm:chMax val="0"/>
          <dgm:chPref val="0"/>
        </dgm:presLayoutVars>
      </dgm:prSet>
      <dgm:spPr/>
    </dgm:pt>
    <dgm:pt modelId="{524DA54A-F72C-4DCC-AF5F-89657AAB432F}" type="pres">
      <dgm:prSet presAssocID="{E21CE098-7604-4B8B-BDBE-F2B365AA4C89}" presName="sibTrans" presStyleCnt="0"/>
      <dgm:spPr/>
    </dgm:pt>
    <dgm:pt modelId="{563E8E41-5C6D-4BB6-9B12-BA50B2D92FAD}" type="pres">
      <dgm:prSet presAssocID="{FD7E7FD9-2568-4C7D-85A6-09CB158B07FA}" presName="compNode" presStyleCnt="0"/>
      <dgm:spPr/>
    </dgm:pt>
    <dgm:pt modelId="{2EC8A7EF-B55F-4714-AA87-14645C1EB15A}" type="pres">
      <dgm:prSet presAssocID="{FD7E7FD9-2568-4C7D-85A6-09CB158B07FA}" presName="bgRect" presStyleLbl="bgShp" presStyleIdx="5" presStyleCnt="6"/>
      <dgm:spPr/>
    </dgm:pt>
    <dgm:pt modelId="{C0591E86-F0D9-4714-A860-C30A3C6836C4}" type="pres">
      <dgm:prSet presAssocID="{FD7E7FD9-2568-4C7D-85A6-09CB158B07F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ctor"/>
        </a:ext>
      </dgm:extLst>
    </dgm:pt>
    <dgm:pt modelId="{50A5A9B0-9DD7-4FAD-9AEB-BD823F91CAE8}" type="pres">
      <dgm:prSet presAssocID="{FD7E7FD9-2568-4C7D-85A6-09CB158B07FA}" presName="spaceRect" presStyleCnt="0"/>
      <dgm:spPr/>
    </dgm:pt>
    <dgm:pt modelId="{D6754CCB-E561-4A5A-89AB-EDA343F7EDD7}" type="pres">
      <dgm:prSet presAssocID="{FD7E7FD9-2568-4C7D-85A6-09CB158B07FA}" presName="parTx" presStyleLbl="revTx" presStyleIdx="5" presStyleCnt="6">
        <dgm:presLayoutVars>
          <dgm:chMax val="0"/>
          <dgm:chPref val="0"/>
        </dgm:presLayoutVars>
      </dgm:prSet>
      <dgm:spPr/>
    </dgm:pt>
  </dgm:ptLst>
  <dgm:cxnLst>
    <dgm:cxn modelId="{87CF072C-DE15-41E4-8046-2F411C46D59D}" srcId="{CE9CE0FA-8A72-49C4-8B82-3013A38F0A05}" destId="{9DD08CA1-C910-4561-B2EB-218C23E22611}" srcOrd="1" destOrd="0" parTransId="{6BCC658D-AACE-439F-BC71-8028809AA4A7}" sibTransId="{E945CFEC-E812-45DD-9C76-95AFDD3BAA6C}"/>
    <dgm:cxn modelId="{33A5EC38-66BB-4E21-BB0D-AD8C81154603}" srcId="{CE9CE0FA-8A72-49C4-8B82-3013A38F0A05}" destId="{8AE6BE6A-C74D-41EE-9811-DF4E1F85F1A4}" srcOrd="0" destOrd="0" parTransId="{CC8CECA8-5161-4D57-902B-E38FB2CCF844}" sibTransId="{D13E54CC-7E7D-41C7-AB00-CD172F1A8D97}"/>
    <dgm:cxn modelId="{85A8A04F-7CC0-415F-B42B-71FC739F1D5C}" type="presOf" srcId="{463D2F75-E1F4-4166-A354-0DD7C41C767D}" destId="{51A9B4E4-2B81-44A4-AACA-A82A49BC86F8}" srcOrd="0" destOrd="0" presId="urn:microsoft.com/office/officeart/2018/2/layout/IconVerticalSolidList"/>
    <dgm:cxn modelId="{67BDB74F-9A0A-4716-AEFA-C388F1AE160D}" type="presOf" srcId="{88F03679-9106-409B-B988-A066AA8FE39D}" destId="{9FB994CA-6190-4D7D-BFCE-3EF1D5A1C4DC}" srcOrd="0" destOrd="0" presId="urn:microsoft.com/office/officeart/2018/2/layout/IconVerticalSolidList"/>
    <dgm:cxn modelId="{C3E23D63-5051-4CC1-BB4B-EE5EEF38858A}" srcId="{CE9CE0FA-8A72-49C4-8B82-3013A38F0A05}" destId="{463D2F75-E1F4-4166-A354-0DD7C41C767D}" srcOrd="3" destOrd="0" parTransId="{CDB75C02-ED72-4320-9122-475156EEBAD2}" sibTransId="{43CE5933-18B5-46ED-A0A9-380BD1AD1766}"/>
    <dgm:cxn modelId="{4A575D66-5803-4DB6-8CCE-2285D2A26A6C}" type="presOf" srcId="{A21EFA12-12D7-4A42-B0BA-07C177B5244D}" destId="{BE0AC576-3194-461D-818B-9AB37D7239D7}" srcOrd="0" destOrd="0" presId="urn:microsoft.com/office/officeart/2018/2/layout/IconVerticalSolidList"/>
    <dgm:cxn modelId="{F4DA746C-954A-4B32-A257-6EF1AB3BA174}" srcId="{CE9CE0FA-8A72-49C4-8B82-3013A38F0A05}" destId="{FD7E7FD9-2568-4C7D-85A6-09CB158B07FA}" srcOrd="5" destOrd="0" parTransId="{3767B9AA-9C9F-4A14-A2CE-177D51A5B870}" sibTransId="{245D3CE8-9D3C-45C7-B31F-9CC2462C8033}"/>
    <dgm:cxn modelId="{DFE92584-2FCA-4F18-AF26-176B78CFB054}" type="presOf" srcId="{CE9CE0FA-8A72-49C4-8B82-3013A38F0A05}" destId="{EE1A6458-481F-458B-9355-4570A8D1E6BF}" srcOrd="0" destOrd="0" presId="urn:microsoft.com/office/officeart/2018/2/layout/IconVerticalSolidList"/>
    <dgm:cxn modelId="{A746F5A0-D6BB-40C9-B246-860445079345}" type="presOf" srcId="{9DD08CA1-C910-4561-B2EB-218C23E22611}" destId="{979DF20A-AEBA-4490-AFAF-B75B2FABCE36}" srcOrd="0" destOrd="0" presId="urn:microsoft.com/office/officeart/2018/2/layout/IconVerticalSolidList"/>
    <dgm:cxn modelId="{EDDBC3B5-EBE1-4F26-8C19-E1CD5BBC9130}" srcId="{CE9CE0FA-8A72-49C4-8B82-3013A38F0A05}" destId="{88F03679-9106-409B-B988-A066AA8FE39D}" srcOrd="2" destOrd="0" parTransId="{E3BE6D6E-867C-4F1D-88EA-5860850703D3}" sibTransId="{F09F7255-984D-4BFF-94AC-92C93B550362}"/>
    <dgm:cxn modelId="{3BE351C6-CDF5-48F4-B1BF-FF724CD5BB67}" srcId="{CE9CE0FA-8A72-49C4-8B82-3013A38F0A05}" destId="{A21EFA12-12D7-4A42-B0BA-07C177B5244D}" srcOrd="4" destOrd="0" parTransId="{D79075B4-9FC4-4453-9554-1642D0DE22DD}" sibTransId="{E21CE098-7604-4B8B-BDBE-F2B365AA4C89}"/>
    <dgm:cxn modelId="{7F0471E6-6516-4E47-A14B-646EA2EEA0A8}" type="presOf" srcId="{FD7E7FD9-2568-4C7D-85A6-09CB158B07FA}" destId="{D6754CCB-E561-4A5A-89AB-EDA343F7EDD7}" srcOrd="0" destOrd="0" presId="urn:microsoft.com/office/officeart/2018/2/layout/IconVerticalSolidList"/>
    <dgm:cxn modelId="{106448EC-1941-4A08-B766-250213AB145B}" type="presOf" srcId="{8AE6BE6A-C74D-41EE-9811-DF4E1F85F1A4}" destId="{57AB5334-3083-4BDA-9771-48018CB24D6C}" srcOrd="0" destOrd="0" presId="urn:microsoft.com/office/officeart/2018/2/layout/IconVerticalSolidList"/>
    <dgm:cxn modelId="{EDF90BE5-A372-4025-B50D-945FEEACC7CF}" type="presParOf" srcId="{EE1A6458-481F-458B-9355-4570A8D1E6BF}" destId="{C9DA5632-3CC1-4724-B6E9-0366AEA6F4B4}" srcOrd="0" destOrd="0" presId="urn:microsoft.com/office/officeart/2018/2/layout/IconVerticalSolidList"/>
    <dgm:cxn modelId="{60FB71C5-74AD-4483-ABAC-91C7A595D358}" type="presParOf" srcId="{C9DA5632-3CC1-4724-B6E9-0366AEA6F4B4}" destId="{C40CFE79-B358-404B-AE25-6FD847C43897}" srcOrd="0" destOrd="0" presId="urn:microsoft.com/office/officeart/2018/2/layout/IconVerticalSolidList"/>
    <dgm:cxn modelId="{8949A614-3CF1-404B-BD0D-815963EB3CFF}" type="presParOf" srcId="{C9DA5632-3CC1-4724-B6E9-0366AEA6F4B4}" destId="{81E25068-3BB3-4878-8F65-EE4209C8AD9A}" srcOrd="1" destOrd="0" presId="urn:microsoft.com/office/officeart/2018/2/layout/IconVerticalSolidList"/>
    <dgm:cxn modelId="{3FFB34B3-5C92-4A2D-844B-DF3EFCE764DC}" type="presParOf" srcId="{C9DA5632-3CC1-4724-B6E9-0366AEA6F4B4}" destId="{1EEEEF0B-4BAD-49AE-922F-4CC8CCBAB00D}" srcOrd="2" destOrd="0" presId="urn:microsoft.com/office/officeart/2018/2/layout/IconVerticalSolidList"/>
    <dgm:cxn modelId="{8C03DBC9-B281-49EC-91B6-AD9B1B604227}" type="presParOf" srcId="{C9DA5632-3CC1-4724-B6E9-0366AEA6F4B4}" destId="{57AB5334-3083-4BDA-9771-48018CB24D6C}" srcOrd="3" destOrd="0" presId="urn:microsoft.com/office/officeart/2018/2/layout/IconVerticalSolidList"/>
    <dgm:cxn modelId="{9E4D54E2-3F67-495C-9869-2A0F7DD458D2}" type="presParOf" srcId="{EE1A6458-481F-458B-9355-4570A8D1E6BF}" destId="{61B1202C-8426-4AE9-8254-29372CDDC428}" srcOrd="1" destOrd="0" presId="urn:microsoft.com/office/officeart/2018/2/layout/IconVerticalSolidList"/>
    <dgm:cxn modelId="{67BF8729-D332-43C6-A011-5E1055BAD077}" type="presParOf" srcId="{EE1A6458-481F-458B-9355-4570A8D1E6BF}" destId="{B4282272-A4BD-4718-86EC-DE610D2EC825}" srcOrd="2" destOrd="0" presId="urn:microsoft.com/office/officeart/2018/2/layout/IconVerticalSolidList"/>
    <dgm:cxn modelId="{D50D4542-4A27-49FE-85F7-817193A6C9B3}" type="presParOf" srcId="{B4282272-A4BD-4718-86EC-DE610D2EC825}" destId="{09F87F0B-2A3C-4190-A8A6-65402A1CBB43}" srcOrd="0" destOrd="0" presId="urn:microsoft.com/office/officeart/2018/2/layout/IconVerticalSolidList"/>
    <dgm:cxn modelId="{734A7083-7572-4D37-950F-816377B5E7D0}" type="presParOf" srcId="{B4282272-A4BD-4718-86EC-DE610D2EC825}" destId="{BAB2D22C-DF25-4089-B2EC-7FBF9EEE2529}" srcOrd="1" destOrd="0" presId="urn:microsoft.com/office/officeart/2018/2/layout/IconVerticalSolidList"/>
    <dgm:cxn modelId="{0E4661D6-BE85-4A9A-A5DF-4A07B92AF11D}" type="presParOf" srcId="{B4282272-A4BD-4718-86EC-DE610D2EC825}" destId="{703F6806-73F6-4EF1-81F6-E46C0859670D}" srcOrd="2" destOrd="0" presId="urn:microsoft.com/office/officeart/2018/2/layout/IconVerticalSolidList"/>
    <dgm:cxn modelId="{084F17D8-459E-4A3A-9CD8-3CC29BC05DF6}" type="presParOf" srcId="{B4282272-A4BD-4718-86EC-DE610D2EC825}" destId="{979DF20A-AEBA-4490-AFAF-B75B2FABCE36}" srcOrd="3" destOrd="0" presId="urn:microsoft.com/office/officeart/2018/2/layout/IconVerticalSolidList"/>
    <dgm:cxn modelId="{7B29BBF5-0BCB-4387-BAD0-4187737FD294}" type="presParOf" srcId="{EE1A6458-481F-458B-9355-4570A8D1E6BF}" destId="{A2D61CAC-7EBF-47FF-BC38-E95511EEF805}" srcOrd="3" destOrd="0" presId="urn:microsoft.com/office/officeart/2018/2/layout/IconVerticalSolidList"/>
    <dgm:cxn modelId="{BB271C74-2710-4A92-AADC-E9187270DB76}" type="presParOf" srcId="{EE1A6458-481F-458B-9355-4570A8D1E6BF}" destId="{3CD938B7-6183-4920-8F1F-791662C364A5}" srcOrd="4" destOrd="0" presId="urn:microsoft.com/office/officeart/2018/2/layout/IconVerticalSolidList"/>
    <dgm:cxn modelId="{44D4770B-443E-4152-902A-CA0157B972C6}" type="presParOf" srcId="{3CD938B7-6183-4920-8F1F-791662C364A5}" destId="{16C8A695-248D-4F70-A6E0-55F1E8E49FCE}" srcOrd="0" destOrd="0" presId="urn:microsoft.com/office/officeart/2018/2/layout/IconVerticalSolidList"/>
    <dgm:cxn modelId="{E71C3324-B279-41A1-82CE-0CDAF12F7BCC}" type="presParOf" srcId="{3CD938B7-6183-4920-8F1F-791662C364A5}" destId="{892BDD5E-B5F4-4A5C-B65C-6C0E46DF01CF}" srcOrd="1" destOrd="0" presId="urn:microsoft.com/office/officeart/2018/2/layout/IconVerticalSolidList"/>
    <dgm:cxn modelId="{30B509E6-C7B9-4B00-A254-755242622478}" type="presParOf" srcId="{3CD938B7-6183-4920-8F1F-791662C364A5}" destId="{1D9E7782-CD70-44BA-A6F4-DDA89A9EF893}" srcOrd="2" destOrd="0" presId="urn:microsoft.com/office/officeart/2018/2/layout/IconVerticalSolidList"/>
    <dgm:cxn modelId="{08C2408D-8AF8-49BF-AFD2-A51F55A69B1D}" type="presParOf" srcId="{3CD938B7-6183-4920-8F1F-791662C364A5}" destId="{9FB994CA-6190-4D7D-BFCE-3EF1D5A1C4DC}" srcOrd="3" destOrd="0" presId="urn:microsoft.com/office/officeart/2018/2/layout/IconVerticalSolidList"/>
    <dgm:cxn modelId="{82D3C995-0D55-4607-9B8C-DB55B6C74E29}" type="presParOf" srcId="{EE1A6458-481F-458B-9355-4570A8D1E6BF}" destId="{2CB85763-2453-49A6-9A08-13EC9FD5D1C6}" srcOrd="5" destOrd="0" presId="urn:microsoft.com/office/officeart/2018/2/layout/IconVerticalSolidList"/>
    <dgm:cxn modelId="{93BDA80D-F6A3-48EB-8B84-409DBDCD41F0}" type="presParOf" srcId="{EE1A6458-481F-458B-9355-4570A8D1E6BF}" destId="{FB8F9248-70B4-4540-AFE7-E6ED04B1491C}" srcOrd="6" destOrd="0" presId="urn:microsoft.com/office/officeart/2018/2/layout/IconVerticalSolidList"/>
    <dgm:cxn modelId="{9D817A33-4CD5-42D5-B70B-4C70CB4AD9A0}" type="presParOf" srcId="{FB8F9248-70B4-4540-AFE7-E6ED04B1491C}" destId="{F0FC0BF7-6CDC-491A-B7AC-8627543B5BD9}" srcOrd="0" destOrd="0" presId="urn:microsoft.com/office/officeart/2018/2/layout/IconVerticalSolidList"/>
    <dgm:cxn modelId="{CDACDD81-B233-46EE-8C69-F7ED139DDFD5}" type="presParOf" srcId="{FB8F9248-70B4-4540-AFE7-E6ED04B1491C}" destId="{4E43B3AF-9ADD-47A4-B33C-21813029D7A5}" srcOrd="1" destOrd="0" presId="urn:microsoft.com/office/officeart/2018/2/layout/IconVerticalSolidList"/>
    <dgm:cxn modelId="{688D0F5C-0B7C-4F2E-A4F5-DBE751601002}" type="presParOf" srcId="{FB8F9248-70B4-4540-AFE7-E6ED04B1491C}" destId="{1FB980F7-23E2-4EDC-84C1-383A5AD11535}" srcOrd="2" destOrd="0" presId="urn:microsoft.com/office/officeart/2018/2/layout/IconVerticalSolidList"/>
    <dgm:cxn modelId="{570CE1C2-87F4-4090-AC90-B2CABF3DB64B}" type="presParOf" srcId="{FB8F9248-70B4-4540-AFE7-E6ED04B1491C}" destId="{51A9B4E4-2B81-44A4-AACA-A82A49BC86F8}" srcOrd="3" destOrd="0" presId="urn:microsoft.com/office/officeart/2018/2/layout/IconVerticalSolidList"/>
    <dgm:cxn modelId="{015A2E40-5C6D-4357-84D8-95517ECC91F6}" type="presParOf" srcId="{EE1A6458-481F-458B-9355-4570A8D1E6BF}" destId="{4DCDF1CB-8F20-44FF-9A73-95C72C342E64}" srcOrd="7" destOrd="0" presId="urn:microsoft.com/office/officeart/2018/2/layout/IconVerticalSolidList"/>
    <dgm:cxn modelId="{68387F25-76A0-4330-9AED-E21B5E91DA2B}" type="presParOf" srcId="{EE1A6458-481F-458B-9355-4570A8D1E6BF}" destId="{52F39CD6-AA94-4831-8405-3CBF2F4B12F8}" srcOrd="8" destOrd="0" presId="urn:microsoft.com/office/officeart/2018/2/layout/IconVerticalSolidList"/>
    <dgm:cxn modelId="{606AF6E9-D3DC-4636-A1D2-5A306DC33FFB}" type="presParOf" srcId="{52F39CD6-AA94-4831-8405-3CBF2F4B12F8}" destId="{7937049D-B4DF-4802-A83C-B313056E57A1}" srcOrd="0" destOrd="0" presId="urn:microsoft.com/office/officeart/2018/2/layout/IconVerticalSolidList"/>
    <dgm:cxn modelId="{D286B76A-7554-4127-B387-3DCB95DFBC80}" type="presParOf" srcId="{52F39CD6-AA94-4831-8405-3CBF2F4B12F8}" destId="{561BCAFA-F0E2-4A04-B249-64513ED8C91B}" srcOrd="1" destOrd="0" presId="urn:microsoft.com/office/officeart/2018/2/layout/IconVerticalSolidList"/>
    <dgm:cxn modelId="{872383E1-EE6F-494A-A6BA-7C66703B2F4E}" type="presParOf" srcId="{52F39CD6-AA94-4831-8405-3CBF2F4B12F8}" destId="{FD3827A5-2D47-407B-9B43-88DA4F099987}" srcOrd="2" destOrd="0" presId="urn:microsoft.com/office/officeart/2018/2/layout/IconVerticalSolidList"/>
    <dgm:cxn modelId="{85BCB9A5-180C-40D5-82E8-AF0A5C6F3422}" type="presParOf" srcId="{52F39CD6-AA94-4831-8405-3CBF2F4B12F8}" destId="{BE0AC576-3194-461D-818B-9AB37D7239D7}" srcOrd="3" destOrd="0" presId="urn:microsoft.com/office/officeart/2018/2/layout/IconVerticalSolidList"/>
    <dgm:cxn modelId="{B9E82EAB-F621-4BB0-9250-0544E5460004}" type="presParOf" srcId="{EE1A6458-481F-458B-9355-4570A8D1E6BF}" destId="{524DA54A-F72C-4DCC-AF5F-89657AAB432F}" srcOrd="9" destOrd="0" presId="urn:microsoft.com/office/officeart/2018/2/layout/IconVerticalSolidList"/>
    <dgm:cxn modelId="{9757D6D3-7FBC-456F-9331-121BD6E66522}" type="presParOf" srcId="{EE1A6458-481F-458B-9355-4570A8D1E6BF}" destId="{563E8E41-5C6D-4BB6-9B12-BA50B2D92FAD}" srcOrd="10" destOrd="0" presId="urn:microsoft.com/office/officeart/2018/2/layout/IconVerticalSolidList"/>
    <dgm:cxn modelId="{56AF408B-4E67-426E-9AC0-37E74468D93B}" type="presParOf" srcId="{563E8E41-5C6D-4BB6-9B12-BA50B2D92FAD}" destId="{2EC8A7EF-B55F-4714-AA87-14645C1EB15A}" srcOrd="0" destOrd="0" presId="urn:microsoft.com/office/officeart/2018/2/layout/IconVerticalSolidList"/>
    <dgm:cxn modelId="{D02A5A9D-5536-48BC-84AD-5BF2E83A54D0}" type="presParOf" srcId="{563E8E41-5C6D-4BB6-9B12-BA50B2D92FAD}" destId="{C0591E86-F0D9-4714-A860-C30A3C6836C4}" srcOrd="1" destOrd="0" presId="urn:microsoft.com/office/officeart/2018/2/layout/IconVerticalSolidList"/>
    <dgm:cxn modelId="{24959B6A-C0D2-4E92-989C-5CAC387B6C15}" type="presParOf" srcId="{563E8E41-5C6D-4BB6-9B12-BA50B2D92FAD}" destId="{50A5A9B0-9DD7-4FAD-9AEB-BD823F91CAE8}" srcOrd="2" destOrd="0" presId="urn:microsoft.com/office/officeart/2018/2/layout/IconVerticalSolidList"/>
    <dgm:cxn modelId="{29BDB7F9-062C-4D4C-A978-87773760DC46}" type="presParOf" srcId="{563E8E41-5C6D-4BB6-9B12-BA50B2D92FAD}" destId="{D6754CCB-E561-4A5A-89AB-EDA343F7EDD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CFE79-B358-404B-AE25-6FD847C43897}">
      <dsp:nvSpPr>
        <dsp:cNvPr id="0" name=""/>
        <dsp:cNvSpPr/>
      </dsp:nvSpPr>
      <dsp:spPr>
        <a:xfrm>
          <a:off x="0" y="1074"/>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25068-3BB3-4878-8F65-EE4209C8AD9A}">
      <dsp:nvSpPr>
        <dsp:cNvPr id="0" name=""/>
        <dsp:cNvSpPr/>
      </dsp:nvSpPr>
      <dsp:spPr>
        <a:xfrm>
          <a:off x="138440" y="104046"/>
          <a:ext cx="251709" cy="2517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B5334-3083-4BDA-9771-48018CB24D6C}">
      <dsp:nvSpPr>
        <dsp:cNvPr id="0" name=""/>
        <dsp:cNvSpPr/>
      </dsp:nvSpPr>
      <dsp:spPr>
        <a:xfrm>
          <a:off x="528590" y="1074"/>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IE 5331 – Data Science for Technical Managers</a:t>
          </a:r>
        </a:p>
      </dsp:txBody>
      <dsp:txXfrm>
        <a:off x="528590" y="1074"/>
        <a:ext cx="6318526" cy="457654"/>
      </dsp:txXfrm>
    </dsp:sp>
    <dsp:sp modelId="{09F87F0B-2A3C-4190-A8A6-65402A1CBB43}">
      <dsp:nvSpPr>
        <dsp:cNvPr id="0" name=""/>
        <dsp:cNvSpPr/>
      </dsp:nvSpPr>
      <dsp:spPr>
        <a:xfrm>
          <a:off x="0" y="573142"/>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2D22C-DF25-4089-B2EC-7FBF9EEE2529}">
      <dsp:nvSpPr>
        <dsp:cNvPr id="0" name=""/>
        <dsp:cNvSpPr/>
      </dsp:nvSpPr>
      <dsp:spPr>
        <a:xfrm>
          <a:off x="138440" y="676114"/>
          <a:ext cx="251709" cy="2517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DF20A-AEBA-4490-AFAF-B75B2FABCE36}">
      <dsp:nvSpPr>
        <dsp:cNvPr id="0" name=""/>
        <dsp:cNvSpPr/>
      </dsp:nvSpPr>
      <dsp:spPr>
        <a:xfrm>
          <a:off x="528590" y="573142"/>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Fall 2022</a:t>
          </a:r>
        </a:p>
      </dsp:txBody>
      <dsp:txXfrm>
        <a:off x="528590" y="573142"/>
        <a:ext cx="6318526" cy="457654"/>
      </dsp:txXfrm>
    </dsp:sp>
    <dsp:sp modelId="{16C8A695-248D-4F70-A6E0-55F1E8E49FCE}">
      <dsp:nvSpPr>
        <dsp:cNvPr id="0" name=""/>
        <dsp:cNvSpPr/>
      </dsp:nvSpPr>
      <dsp:spPr>
        <a:xfrm>
          <a:off x="0" y="1145210"/>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2BDD5E-B5F4-4A5C-B65C-6C0E46DF01CF}">
      <dsp:nvSpPr>
        <dsp:cNvPr id="0" name=""/>
        <dsp:cNvSpPr/>
      </dsp:nvSpPr>
      <dsp:spPr>
        <a:xfrm>
          <a:off x="138440" y="1248182"/>
          <a:ext cx="251709" cy="2517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994CA-6190-4D7D-BFCE-3EF1D5A1C4DC}">
      <dsp:nvSpPr>
        <dsp:cNvPr id="0" name=""/>
        <dsp:cNvSpPr/>
      </dsp:nvSpPr>
      <dsp:spPr>
        <a:xfrm>
          <a:off x="528590" y="1145210"/>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Prepared for: </a:t>
          </a:r>
        </a:p>
      </dsp:txBody>
      <dsp:txXfrm>
        <a:off x="528590" y="1145210"/>
        <a:ext cx="6318526" cy="457654"/>
      </dsp:txXfrm>
    </dsp:sp>
    <dsp:sp modelId="{F0FC0BF7-6CDC-491A-B7AC-8627543B5BD9}">
      <dsp:nvSpPr>
        <dsp:cNvPr id="0" name=""/>
        <dsp:cNvSpPr/>
      </dsp:nvSpPr>
      <dsp:spPr>
        <a:xfrm>
          <a:off x="0" y="1717278"/>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3B3AF-9ADD-47A4-B33C-21813029D7A5}">
      <dsp:nvSpPr>
        <dsp:cNvPr id="0" name=""/>
        <dsp:cNvSpPr/>
      </dsp:nvSpPr>
      <dsp:spPr>
        <a:xfrm>
          <a:off x="138440" y="1820250"/>
          <a:ext cx="251709" cy="2517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9B4E4-2B81-44A4-AACA-A82A49BC86F8}">
      <dsp:nvSpPr>
        <dsp:cNvPr id="0" name=""/>
        <dsp:cNvSpPr/>
      </dsp:nvSpPr>
      <dsp:spPr>
        <a:xfrm>
          <a:off x="528590" y="1717278"/>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Dr. Daniel A. McGrath </a:t>
          </a:r>
        </a:p>
      </dsp:txBody>
      <dsp:txXfrm>
        <a:off x="528590" y="1717278"/>
        <a:ext cx="6318526" cy="457654"/>
      </dsp:txXfrm>
    </dsp:sp>
    <dsp:sp modelId="{7937049D-B4DF-4802-A83C-B313056E57A1}">
      <dsp:nvSpPr>
        <dsp:cNvPr id="0" name=""/>
        <dsp:cNvSpPr/>
      </dsp:nvSpPr>
      <dsp:spPr>
        <a:xfrm>
          <a:off x="0" y="2289346"/>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BCAFA-F0E2-4A04-B249-64513ED8C91B}">
      <dsp:nvSpPr>
        <dsp:cNvPr id="0" name=""/>
        <dsp:cNvSpPr/>
      </dsp:nvSpPr>
      <dsp:spPr>
        <a:xfrm>
          <a:off x="138440" y="2392318"/>
          <a:ext cx="251709" cy="2517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AC576-3194-461D-818B-9AB37D7239D7}">
      <dsp:nvSpPr>
        <dsp:cNvPr id="0" name=""/>
        <dsp:cNvSpPr/>
      </dsp:nvSpPr>
      <dsp:spPr>
        <a:xfrm>
          <a:off x="528590" y="2289346"/>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Prepared by:</a:t>
          </a:r>
        </a:p>
      </dsp:txBody>
      <dsp:txXfrm>
        <a:off x="528590" y="2289346"/>
        <a:ext cx="6318526" cy="457654"/>
      </dsp:txXfrm>
    </dsp:sp>
    <dsp:sp modelId="{2EC8A7EF-B55F-4714-AA87-14645C1EB15A}">
      <dsp:nvSpPr>
        <dsp:cNvPr id="0" name=""/>
        <dsp:cNvSpPr/>
      </dsp:nvSpPr>
      <dsp:spPr>
        <a:xfrm>
          <a:off x="0" y="2861414"/>
          <a:ext cx="6847117" cy="457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91E86-F0D9-4714-A860-C30A3C6836C4}">
      <dsp:nvSpPr>
        <dsp:cNvPr id="0" name=""/>
        <dsp:cNvSpPr/>
      </dsp:nvSpPr>
      <dsp:spPr>
        <a:xfrm>
          <a:off x="138440" y="2964386"/>
          <a:ext cx="251709" cy="2517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754CCB-E561-4A5A-89AB-EDA343F7EDD7}">
      <dsp:nvSpPr>
        <dsp:cNvPr id="0" name=""/>
        <dsp:cNvSpPr/>
      </dsp:nvSpPr>
      <dsp:spPr>
        <a:xfrm>
          <a:off x="528590" y="2861414"/>
          <a:ext cx="6318526" cy="457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435" tIns="48435" rIns="48435" bIns="48435" numCol="1" spcCol="1270" anchor="ctr" anchorCtr="0">
          <a:noAutofit/>
        </a:bodyPr>
        <a:lstStyle/>
        <a:p>
          <a:pPr marL="0" lvl="0" indent="0" algn="l" defTabSz="844550">
            <a:lnSpc>
              <a:spcPct val="100000"/>
            </a:lnSpc>
            <a:spcBef>
              <a:spcPct val="0"/>
            </a:spcBef>
            <a:spcAft>
              <a:spcPct val="35000"/>
            </a:spcAft>
            <a:buNone/>
          </a:pPr>
          <a:r>
            <a:rPr lang="en-US" sz="1900" kern="1200"/>
            <a:t>Md Ariful Haque Miah (R#11636945)</a:t>
          </a:r>
        </a:p>
      </dsp:txBody>
      <dsp:txXfrm>
        <a:off x="528590" y="2861414"/>
        <a:ext cx="6318526" cy="457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C8645-BAF5-2642-91D2-5A69EAA955AB}" type="datetimeFigureOut">
              <a:rPr lang="en-US" smtClean="0"/>
              <a:t>11/28/22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F6D7F-931A-804C-916A-242E7C3F1745}" type="slidenum">
              <a:rPr lang="en-US" smtClean="0"/>
              <a:t>‹#›</a:t>
            </a:fld>
            <a:endParaRPr lang="en-US"/>
          </a:p>
        </p:txBody>
      </p:sp>
    </p:spTree>
    <p:extLst>
      <p:ext uri="{BB962C8B-B14F-4D97-AF65-F5344CB8AC3E}">
        <p14:creationId xmlns:p14="http://schemas.microsoft.com/office/powerpoint/2010/main" val="30482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D379C-74FD-BD48-8420-5B3CA888BD60}" type="datetime1">
              <a:rPr lang="en-US" smtClean="0"/>
              <a:t>11/28/22</a:t>
            </a:fld>
            <a:endParaRPr lang="en-US"/>
          </a:p>
        </p:txBody>
      </p:sp>
      <p:sp>
        <p:nvSpPr>
          <p:cNvPr id="5" name="Footer Placeholder 4"/>
          <p:cNvSpPr>
            <a:spLocks noGrp="1"/>
          </p:cNvSpPr>
          <p:nvPr>
            <p:ph type="ftr" sz="quarter" idx="11"/>
          </p:nvPr>
        </p:nvSpPr>
        <p:spPr/>
        <p:txBody>
          <a:bodyPr/>
          <a:lstStyle/>
          <a:p>
            <a:r>
              <a:rPr lang="en-US"/>
              <a:t>IE 5331_Md Ariful Haque Miah</a:t>
            </a:r>
          </a:p>
        </p:txBody>
      </p:sp>
      <p:sp>
        <p:nvSpPr>
          <p:cNvPr id="6" name="Slide Number Placeholder 5"/>
          <p:cNvSpPr>
            <a:spLocks noGrp="1"/>
          </p:cNvSpPr>
          <p:nvPr>
            <p:ph type="sldNum" sz="quarter" idx="12"/>
          </p:nvPr>
        </p:nvSpPr>
        <p:spPr/>
        <p:txBody>
          <a:bodyPr/>
          <a:lstStyle/>
          <a:p>
            <a:fld id="{D21DCF1B-D4B5-45FF-9CDB-A33918B33C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21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922C0-9D0E-4E47-A7CA-520E3C16CAA4}" type="datetime1">
              <a:rPr lang="en-US" smtClean="0"/>
              <a:t>11/28/22</a:t>
            </a:fld>
            <a:endParaRPr lang="en-US"/>
          </a:p>
        </p:txBody>
      </p:sp>
      <p:sp>
        <p:nvSpPr>
          <p:cNvPr id="5" name="Footer Placeholder 4"/>
          <p:cNvSpPr>
            <a:spLocks noGrp="1"/>
          </p:cNvSpPr>
          <p:nvPr>
            <p:ph type="ftr" sz="quarter" idx="11"/>
          </p:nvPr>
        </p:nvSpPr>
        <p:spPr/>
        <p:txBody>
          <a:bodyPr/>
          <a:lstStyle/>
          <a:p>
            <a:r>
              <a:rPr lang="en-US"/>
              <a:t>IE 5331_Md Ariful Haque Miah</a:t>
            </a:r>
          </a:p>
        </p:txBody>
      </p:sp>
      <p:sp>
        <p:nvSpPr>
          <p:cNvPr id="6" name="Slide Number Placeholder 5"/>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371812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1BFA1-9240-944E-A3E9-939098580668}" type="datetime1">
              <a:rPr lang="en-US" smtClean="0"/>
              <a:t>11/28/22</a:t>
            </a:fld>
            <a:endParaRPr lang="en-US"/>
          </a:p>
        </p:txBody>
      </p:sp>
      <p:sp>
        <p:nvSpPr>
          <p:cNvPr id="5" name="Footer Placeholder 4"/>
          <p:cNvSpPr>
            <a:spLocks noGrp="1"/>
          </p:cNvSpPr>
          <p:nvPr>
            <p:ph type="ftr" sz="quarter" idx="11"/>
          </p:nvPr>
        </p:nvSpPr>
        <p:spPr/>
        <p:txBody>
          <a:bodyPr/>
          <a:lstStyle/>
          <a:p>
            <a:r>
              <a:rPr lang="en-US"/>
              <a:t>IE 5331_Md Ariful Haque Miah</a:t>
            </a:r>
          </a:p>
        </p:txBody>
      </p:sp>
      <p:sp>
        <p:nvSpPr>
          <p:cNvPr id="6" name="Slide Number Placeholder 5"/>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408847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354E59-AA57-9A41-895D-6F1148B98424}" type="datetime1">
              <a:rPr lang="en-US" smtClean="0"/>
              <a:t>11/28/22</a:t>
            </a:fld>
            <a:endParaRPr lang="en-US"/>
          </a:p>
        </p:txBody>
      </p:sp>
      <p:sp>
        <p:nvSpPr>
          <p:cNvPr id="5" name="Footer Placeholder 4"/>
          <p:cNvSpPr>
            <a:spLocks noGrp="1"/>
          </p:cNvSpPr>
          <p:nvPr>
            <p:ph type="ftr" sz="quarter" idx="11"/>
          </p:nvPr>
        </p:nvSpPr>
        <p:spPr/>
        <p:txBody>
          <a:bodyPr/>
          <a:lstStyle/>
          <a:p>
            <a:r>
              <a:rPr lang="en-US"/>
              <a:t>IE 5331_Md Ariful Haque Miah</a:t>
            </a:r>
          </a:p>
        </p:txBody>
      </p:sp>
      <p:sp>
        <p:nvSpPr>
          <p:cNvPr id="6" name="Slide Number Placeholder 5"/>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388015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24B25-9913-8C41-95C3-F62FA2D1DCA8}" type="datetime1">
              <a:rPr lang="en-US" smtClean="0"/>
              <a:t>11/28/22</a:t>
            </a:fld>
            <a:endParaRPr lang="en-US"/>
          </a:p>
        </p:txBody>
      </p:sp>
      <p:sp>
        <p:nvSpPr>
          <p:cNvPr id="5" name="Footer Placeholder 4"/>
          <p:cNvSpPr>
            <a:spLocks noGrp="1"/>
          </p:cNvSpPr>
          <p:nvPr>
            <p:ph type="ftr" sz="quarter" idx="11"/>
          </p:nvPr>
        </p:nvSpPr>
        <p:spPr/>
        <p:txBody>
          <a:bodyPr/>
          <a:lstStyle/>
          <a:p>
            <a:r>
              <a:rPr lang="en-US"/>
              <a:t>IE 5331_Md Ariful Haque Miah</a:t>
            </a:r>
          </a:p>
        </p:txBody>
      </p:sp>
      <p:sp>
        <p:nvSpPr>
          <p:cNvPr id="6" name="Slide Number Placeholder 5"/>
          <p:cNvSpPr>
            <a:spLocks noGrp="1"/>
          </p:cNvSpPr>
          <p:nvPr>
            <p:ph type="sldNum" sz="quarter" idx="12"/>
          </p:nvPr>
        </p:nvSpPr>
        <p:spPr/>
        <p:txBody>
          <a:bodyPr/>
          <a:lstStyle/>
          <a:p>
            <a:fld id="{D21DCF1B-D4B5-45FF-9CDB-A33918B33C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88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29D4-167D-2B47-9FD8-61055B18438A}" type="datetime1">
              <a:rPr lang="en-US" smtClean="0"/>
              <a:t>11/28/22</a:t>
            </a:fld>
            <a:endParaRPr lang="en-US"/>
          </a:p>
        </p:txBody>
      </p:sp>
      <p:sp>
        <p:nvSpPr>
          <p:cNvPr id="6" name="Footer Placeholder 5"/>
          <p:cNvSpPr>
            <a:spLocks noGrp="1"/>
          </p:cNvSpPr>
          <p:nvPr>
            <p:ph type="ftr" sz="quarter" idx="11"/>
          </p:nvPr>
        </p:nvSpPr>
        <p:spPr/>
        <p:txBody>
          <a:bodyPr/>
          <a:lstStyle/>
          <a:p>
            <a:r>
              <a:rPr lang="en-US"/>
              <a:t>IE 5331_Md Ariful Haque Miah</a:t>
            </a:r>
          </a:p>
        </p:txBody>
      </p:sp>
      <p:sp>
        <p:nvSpPr>
          <p:cNvPr id="7" name="Slide Number Placeholder 6"/>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5345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599BD7-3309-DA40-982E-1F6F5D45F92A}" type="datetime1">
              <a:rPr lang="en-US" smtClean="0"/>
              <a:t>11/28/22</a:t>
            </a:fld>
            <a:endParaRPr lang="en-US"/>
          </a:p>
        </p:txBody>
      </p:sp>
      <p:sp>
        <p:nvSpPr>
          <p:cNvPr id="8" name="Footer Placeholder 7"/>
          <p:cNvSpPr>
            <a:spLocks noGrp="1"/>
          </p:cNvSpPr>
          <p:nvPr>
            <p:ph type="ftr" sz="quarter" idx="11"/>
          </p:nvPr>
        </p:nvSpPr>
        <p:spPr/>
        <p:txBody>
          <a:bodyPr/>
          <a:lstStyle/>
          <a:p>
            <a:r>
              <a:rPr lang="en-US"/>
              <a:t>IE 5331_Md Ariful Haque Miah</a:t>
            </a:r>
          </a:p>
        </p:txBody>
      </p:sp>
      <p:sp>
        <p:nvSpPr>
          <p:cNvPr id="9" name="Slide Number Placeholder 8"/>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403998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7E950-A13B-F842-BE96-CE437D25E824}" type="datetime1">
              <a:rPr lang="en-US" smtClean="0"/>
              <a:t>11/28/22</a:t>
            </a:fld>
            <a:endParaRPr lang="en-US"/>
          </a:p>
        </p:txBody>
      </p:sp>
      <p:sp>
        <p:nvSpPr>
          <p:cNvPr id="4" name="Footer Placeholder 3"/>
          <p:cNvSpPr>
            <a:spLocks noGrp="1"/>
          </p:cNvSpPr>
          <p:nvPr>
            <p:ph type="ftr" sz="quarter" idx="11"/>
          </p:nvPr>
        </p:nvSpPr>
        <p:spPr/>
        <p:txBody>
          <a:bodyPr/>
          <a:lstStyle/>
          <a:p>
            <a:r>
              <a:rPr lang="en-US"/>
              <a:t>IE 5331_Md Ariful Haque Miah</a:t>
            </a:r>
          </a:p>
        </p:txBody>
      </p:sp>
      <p:sp>
        <p:nvSpPr>
          <p:cNvPr id="5" name="Slide Number Placeholder 4"/>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282524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00E034-000E-FA40-BC5C-0BC16DB13C00}" type="datetime1">
              <a:rPr lang="en-US" smtClean="0"/>
              <a:t>11/28/22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IE 5331_Md Ariful Haque Miah</a:t>
            </a:r>
          </a:p>
        </p:txBody>
      </p:sp>
      <p:sp>
        <p:nvSpPr>
          <p:cNvPr id="9" name="Slide Number Placeholder 8"/>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3093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C115EA-524E-0841-BD82-1C8F47D59A2D}" type="datetime1">
              <a:rPr lang="en-US" smtClean="0"/>
              <a:t>11/28/22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IE 5331_Md Ariful Haque Miah</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1DCF1B-D4B5-45FF-9CDB-A33918B33C9D}" type="slidenum">
              <a:rPr lang="en-US" smtClean="0"/>
              <a:t>‹#›</a:t>
            </a:fld>
            <a:endParaRPr lang="en-US"/>
          </a:p>
        </p:txBody>
      </p:sp>
    </p:spTree>
    <p:extLst>
      <p:ext uri="{BB962C8B-B14F-4D97-AF65-F5344CB8AC3E}">
        <p14:creationId xmlns:p14="http://schemas.microsoft.com/office/powerpoint/2010/main" val="199528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9DAE9-60FF-7E44-A08B-1638BA3D0FB3}" type="datetime1">
              <a:rPr lang="en-US" smtClean="0"/>
              <a:t>11/28/22</a:t>
            </a:fld>
            <a:endParaRPr lang="en-US"/>
          </a:p>
        </p:txBody>
      </p:sp>
      <p:sp>
        <p:nvSpPr>
          <p:cNvPr id="6" name="Footer Placeholder 5"/>
          <p:cNvSpPr>
            <a:spLocks noGrp="1"/>
          </p:cNvSpPr>
          <p:nvPr>
            <p:ph type="ftr" sz="quarter" idx="11"/>
          </p:nvPr>
        </p:nvSpPr>
        <p:spPr/>
        <p:txBody>
          <a:bodyPr/>
          <a:lstStyle/>
          <a:p>
            <a:r>
              <a:rPr lang="en-US"/>
              <a:t>IE 5331_Md Ariful Haque Miah</a:t>
            </a:r>
          </a:p>
        </p:txBody>
      </p:sp>
      <p:sp>
        <p:nvSpPr>
          <p:cNvPr id="7" name="Slide Number Placeholder 6"/>
          <p:cNvSpPr>
            <a:spLocks noGrp="1"/>
          </p:cNvSpPr>
          <p:nvPr>
            <p:ph type="sldNum" sz="quarter" idx="12"/>
          </p:nvPr>
        </p:nvSpPr>
        <p:spPr/>
        <p:txBody>
          <a:bodyPr/>
          <a:lstStyle/>
          <a:p>
            <a:fld id="{D21DCF1B-D4B5-45FF-9CDB-A33918B33C9D}" type="slidenum">
              <a:rPr lang="en-US" smtClean="0"/>
              <a:t>‹#›</a:t>
            </a:fld>
            <a:endParaRPr lang="en-US"/>
          </a:p>
        </p:txBody>
      </p:sp>
    </p:spTree>
    <p:extLst>
      <p:ext uri="{BB962C8B-B14F-4D97-AF65-F5344CB8AC3E}">
        <p14:creationId xmlns:p14="http://schemas.microsoft.com/office/powerpoint/2010/main" val="215535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1BCEF8-F1A7-6E4D-9B2E-E181095F752B}" type="datetime1">
              <a:rPr lang="en-US" smtClean="0"/>
              <a:t>11/28/22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IE 5331_Md Ariful Haque Miah</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1DCF1B-D4B5-45FF-9CDB-A33918B33C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8578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dc.gov/coronavirus/2019-ncov/vaccines/different-vaccines/overview-COVID-19-vaccines.html#:~:text=After%20receiving%20U.S.%20Food%20and,15%20on%20July%208%2C%202022" TargetMode="External"/><Relationship Id="rId2" Type="http://schemas.openxmlformats.org/officeDocument/2006/relationships/hyperlink" Target="https://www.cdc.gov/museum/timeline/covid19.html" TargetMode="External"/><Relationship Id="rId1" Type="http://schemas.openxmlformats.org/officeDocument/2006/relationships/slideLayout" Target="../slideLayouts/slideLayout2.xml"/><Relationship Id="rId6" Type="http://schemas.openxmlformats.org/officeDocument/2006/relationships/hyperlink" Target="https://data.chhs.ca.gov/dataset/covid-19-post-vaccination-infection-data" TargetMode="External"/><Relationship Id="rId5" Type="http://schemas.openxmlformats.org/officeDocument/2006/relationships/hyperlink" Target="https://calmatters.org/newsletters/whatmatters/2021/01/health-care-workers-refuse-covid-vaccine-california/" TargetMode="External"/><Relationship Id="rId4" Type="http://schemas.openxmlformats.org/officeDocument/2006/relationships/hyperlink" Target="https://www.statista.com/statistics/1101932/coronavirus-covid19-cases-and-deaths-number-us-america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chhs.ca.gov/dataset/covid-19-post-vaccination-infec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CDE16C97-CDFC-4891-8AFB-A33BCBD8D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B3303-19C4-91A6-4F1E-7B2B82EFECA0}"/>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b="1" i="1" dirty="0"/>
              <a:t> Presentation</a:t>
            </a:r>
          </a:p>
        </p:txBody>
      </p:sp>
      <p:pic>
        <p:nvPicPr>
          <p:cNvPr id="4" name="Content Placeholder 3" descr="Shape, rectangle&#10;&#10;Description automatically generated with medium confidence">
            <a:extLst>
              <a:ext uri="{FF2B5EF4-FFF2-40B4-BE49-F238E27FC236}">
                <a16:creationId xmlns:a16="http://schemas.microsoft.com/office/drawing/2014/main" id="{51C90E7D-82A0-CED0-CAD5-627DB43E01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863327" y="4191139"/>
            <a:ext cx="6547486" cy="1685977"/>
          </a:xfrm>
          <a:prstGeom prst="rect">
            <a:avLst/>
          </a:prstGeom>
          <a:noFill/>
        </p:spPr>
      </p:pic>
      <p:sp>
        <p:nvSpPr>
          <p:cNvPr id="21" name="Rectangle 14">
            <a:extLst>
              <a:ext uri="{FF2B5EF4-FFF2-40B4-BE49-F238E27FC236}">
                <a16:creationId xmlns:a16="http://schemas.microsoft.com/office/drawing/2014/main" id="{E169826A-DEB6-46C3-BC87-8C15BA79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294AB835-3BB7-4792-96BB-F735CE7FA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5">
            <a:extLst>
              <a:ext uri="{FF2B5EF4-FFF2-40B4-BE49-F238E27FC236}">
                <a16:creationId xmlns:a16="http://schemas.microsoft.com/office/drawing/2014/main" id="{F2783EE9-E04F-F532-CE54-816C9BB033B3}"/>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2B1520CB-B7F0-9540-8A85-2EBC2A879C8E}" type="datetime1">
              <a:rPr lang="en-US" smtClean="0"/>
              <a:pPr defTabSz="914400">
                <a:spcAft>
                  <a:spcPts val="600"/>
                </a:spcAft>
              </a:pPr>
              <a:t>11/28/22</a:t>
            </a:fld>
            <a:endParaRPr lang="en-US"/>
          </a:p>
        </p:txBody>
      </p:sp>
      <p:sp>
        <p:nvSpPr>
          <p:cNvPr id="7" name="Footer Placeholder 6">
            <a:extLst>
              <a:ext uri="{FF2B5EF4-FFF2-40B4-BE49-F238E27FC236}">
                <a16:creationId xmlns:a16="http://schemas.microsoft.com/office/drawing/2014/main" id="{D17DE3F6-A79B-1491-3DEC-1B52D081C6C6}"/>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IE 5331_Md Ariful Haque Miah</a:t>
            </a:r>
          </a:p>
        </p:txBody>
      </p:sp>
      <p:sp>
        <p:nvSpPr>
          <p:cNvPr id="8" name="Slide Number Placeholder 7">
            <a:extLst>
              <a:ext uri="{FF2B5EF4-FFF2-40B4-BE49-F238E27FC236}">
                <a16:creationId xmlns:a16="http://schemas.microsoft.com/office/drawing/2014/main" id="{623E57F0-1B1C-3462-0A63-64D07A9427A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21DCF1B-D4B5-45FF-9CDB-A33918B33C9D}" type="slidenum">
              <a:rPr lang="en-US" smtClean="0"/>
              <a:pPr defTabSz="914400">
                <a:spcAft>
                  <a:spcPts val="600"/>
                </a:spcAft>
              </a:pPr>
              <a:t>1</a:t>
            </a:fld>
            <a:endParaRPr lang="en-US"/>
          </a:p>
        </p:txBody>
      </p:sp>
      <p:graphicFrame>
        <p:nvGraphicFramePr>
          <p:cNvPr id="19" name="TextBox 4">
            <a:extLst>
              <a:ext uri="{FF2B5EF4-FFF2-40B4-BE49-F238E27FC236}">
                <a16:creationId xmlns:a16="http://schemas.microsoft.com/office/drawing/2014/main" id="{E37504FD-63A9-679E-E874-7B444B002407}"/>
              </a:ext>
            </a:extLst>
          </p:cNvPr>
          <p:cNvGraphicFramePr/>
          <p:nvPr/>
        </p:nvGraphicFramePr>
        <p:xfrm>
          <a:off x="4713512" y="642257"/>
          <a:ext cx="6847117" cy="3320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00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2018-8E6E-90F8-B300-F05AE90A9461}"/>
              </a:ext>
            </a:extLst>
          </p:cNvPr>
          <p:cNvSpPr>
            <a:spLocks noGrp="1"/>
          </p:cNvSpPr>
          <p:nvPr>
            <p:ph type="title"/>
          </p:nvPr>
        </p:nvSpPr>
        <p:spPr>
          <a:xfrm>
            <a:off x="838200" y="365126"/>
            <a:ext cx="10515600" cy="745920"/>
          </a:xfrm>
        </p:spPr>
        <p:txBody>
          <a:bodyPr>
            <a:normAutofit/>
          </a:bodyPr>
          <a:lstStyle/>
          <a:p>
            <a:pPr algn="ctr"/>
            <a:r>
              <a:rPr lang="en-US" sz="2200" b="1" i="1" dirty="0"/>
              <a:t>Comparison of unvaccinated and vaccinated median rate per 100K in terms of  COVID-19 Positive </a:t>
            </a:r>
          </a:p>
        </p:txBody>
      </p:sp>
      <p:sp>
        <p:nvSpPr>
          <p:cNvPr id="7" name="TextBox 6">
            <a:extLst>
              <a:ext uri="{FF2B5EF4-FFF2-40B4-BE49-F238E27FC236}">
                <a16:creationId xmlns:a16="http://schemas.microsoft.com/office/drawing/2014/main" id="{85215ED9-C893-561E-72A4-14C98E145D4F}"/>
              </a:ext>
            </a:extLst>
          </p:cNvPr>
          <p:cNvSpPr txBox="1"/>
          <p:nvPr/>
        </p:nvSpPr>
        <p:spPr>
          <a:xfrm>
            <a:off x="1190625" y="2076451"/>
            <a:ext cx="306705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both 2021 and 2022, the median rate of unvaccinated cases is more significant than that of vaccinated patients.</a:t>
            </a:r>
            <a:endParaRPr lang="en-US" dirty="0"/>
          </a:p>
        </p:txBody>
      </p:sp>
      <p:sp>
        <p:nvSpPr>
          <p:cNvPr id="3" name="Date Placeholder 2">
            <a:extLst>
              <a:ext uri="{FF2B5EF4-FFF2-40B4-BE49-F238E27FC236}">
                <a16:creationId xmlns:a16="http://schemas.microsoft.com/office/drawing/2014/main" id="{3CD57387-6ADA-8181-99D2-CE6934152EBA}"/>
              </a:ext>
            </a:extLst>
          </p:cNvPr>
          <p:cNvSpPr>
            <a:spLocks noGrp="1"/>
          </p:cNvSpPr>
          <p:nvPr>
            <p:ph type="dt" sz="half" idx="10"/>
          </p:nvPr>
        </p:nvSpPr>
        <p:spPr/>
        <p:txBody>
          <a:bodyPr/>
          <a:lstStyle/>
          <a:p>
            <a:fld id="{B92E0460-8134-994C-8EA3-91C62DD48DE0}" type="datetime1">
              <a:rPr lang="en-US" smtClean="0"/>
              <a:t>11/28/22</a:t>
            </a:fld>
            <a:endParaRPr lang="en-US"/>
          </a:p>
        </p:txBody>
      </p:sp>
      <p:sp>
        <p:nvSpPr>
          <p:cNvPr id="6" name="Footer Placeholder 5">
            <a:extLst>
              <a:ext uri="{FF2B5EF4-FFF2-40B4-BE49-F238E27FC236}">
                <a16:creationId xmlns:a16="http://schemas.microsoft.com/office/drawing/2014/main" id="{BAA71F9D-0BEA-EC2C-1BD6-3A59C58EA7C5}"/>
              </a:ext>
            </a:extLst>
          </p:cNvPr>
          <p:cNvSpPr>
            <a:spLocks noGrp="1"/>
          </p:cNvSpPr>
          <p:nvPr>
            <p:ph type="ftr" sz="quarter" idx="11"/>
          </p:nvPr>
        </p:nvSpPr>
        <p:spPr/>
        <p:txBody>
          <a:bodyPr/>
          <a:lstStyle/>
          <a:p>
            <a:r>
              <a:rPr lang="en-US"/>
              <a:t>IE 5331_Md Ariful Haque Miah</a:t>
            </a:r>
          </a:p>
        </p:txBody>
      </p:sp>
      <p:sp>
        <p:nvSpPr>
          <p:cNvPr id="8" name="Slide Number Placeholder 7">
            <a:extLst>
              <a:ext uri="{FF2B5EF4-FFF2-40B4-BE49-F238E27FC236}">
                <a16:creationId xmlns:a16="http://schemas.microsoft.com/office/drawing/2014/main" id="{779B1BC8-4A8D-5D56-723A-ADC62FDBC388}"/>
              </a:ext>
            </a:extLst>
          </p:cNvPr>
          <p:cNvSpPr>
            <a:spLocks noGrp="1"/>
          </p:cNvSpPr>
          <p:nvPr>
            <p:ph type="sldNum" sz="quarter" idx="12"/>
          </p:nvPr>
        </p:nvSpPr>
        <p:spPr/>
        <p:txBody>
          <a:bodyPr/>
          <a:lstStyle/>
          <a:p>
            <a:fld id="{D21DCF1B-D4B5-45FF-9CDB-A33918B33C9D}" type="slidenum">
              <a:rPr lang="en-US" smtClean="0"/>
              <a:t>10</a:t>
            </a:fld>
            <a:endParaRPr lang="en-US"/>
          </a:p>
        </p:txBody>
      </p:sp>
      <p:pic>
        <p:nvPicPr>
          <p:cNvPr id="12" name="Content Placeholder 11" descr="Chart, scatter chart&#10;&#10;Description automatically generated">
            <a:extLst>
              <a:ext uri="{FF2B5EF4-FFF2-40B4-BE49-F238E27FC236}">
                <a16:creationId xmlns:a16="http://schemas.microsoft.com/office/drawing/2014/main" id="{6837EAF3-A6B2-DE1F-4024-429F423F6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267" y="1818134"/>
            <a:ext cx="6596216" cy="3934562"/>
          </a:xfrm>
        </p:spPr>
      </p:pic>
    </p:spTree>
    <p:extLst>
      <p:ext uri="{BB962C8B-B14F-4D97-AF65-F5344CB8AC3E}">
        <p14:creationId xmlns:p14="http://schemas.microsoft.com/office/powerpoint/2010/main" val="13489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A2EC-830E-CE82-68BF-20EF2AF1ABFA}"/>
              </a:ext>
            </a:extLst>
          </p:cNvPr>
          <p:cNvSpPr>
            <a:spLocks noGrp="1"/>
          </p:cNvSpPr>
          <p:nvPr>
            <p:ph type="title"/>
          </p:nvPr>
        </p:nvSpPr>
        <p:spPr>
          <a:xfrm>
            <a:off x="1097280" y="286603"/>
            <a:ext cx="10058400" cy="1199297"/>
          </a:xfrm>
        </p:spPr>
        <p:txBody>
          <a:bodyPr>
            <a:normAutofit/>
          </a:bodyPr>
          <a:lstStyle/>
          <a:p>
            <a:pPr algn="ctr"/>
            <a:r>
              <a:rPr lang="en-US" sz="2200" b="1" i="1" dirty="0"/>
              <a:t>Comparison of unvaccinated and vaccinated hospitalized median rate per 100K</a:t>
            </a:r>
            <a:endParaRPr lang="en-US" sz="2200" dirty="0"/>
          </a:p>
        </p:txBody>
      </p:sp>
      <p:sp>
        <p:nvSpPr>
          <p:cNvPr id="4" name="TextBox 3">
            <a:extLst>
              <a:ext uri="{FF2B5EF4-FFF2-40B4-BE49-F238E27FC236}">
                <a16:creationId xmlns:a16="http://schemas.microsoft.com/office/drawing/2014/main" id="{7A1E008E-CFCB-3965-36D6-3C0925D07375}"/>
              </a:ext>
            </a:extLst>
          </p:cNvPr>
          <p:cNvSpPr txBox="1"/>
          <p:nvPr/>
        </p:nvSpPr>
        <p:spPr>
          <a:xfrm>
            <a:off x="1295400" y="2028825"/>
            <a:ext cx="4095750"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Referring to the density plot, the median hospitalized rate of unvaccinated is higher than that of vaccinated hospitalized.</a:t>
            </a:r>
          </a:p>
          <a:p>
            <a:r>
              <a:rPr lang="en-US" sz="1600" dirty="0">
                <a:latin typeface="Times New Roman" panose="02020603050405020304" pitchFamily="18" charset="0"/>
                <a:cs typeface="Times New Roman" panose="02020603050405020304" pitchFamily="18" charset="0"/>
              </a:rPr>
              <a:t>The highest peak of the density plot for unvaccinated and vaccinated hospitalized median rate per 100k occurred on January 15, 2022.</a:t>
            </a:r>
            <a:endParaRPr lang="en-US" dirty="0"/>
          </a:p>
        </p:txBody>
      </p:sp>
      <p:pic>
        <p:nvPicPr>
          <p:cNvPr id="12" name="Content Placeholder 11">
            <a:extLst>
              <a:ext uri="{FF2B5EF4-FFF2-40B4-BE49-F238E27FC236}">
                <a16:creationId xmlns:a16="http://schemas.microsoft.com/office/drawing/2014/main" id="{A359BD09-C56A-0041-9A44-C11D1448A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6761" y="1832361"/>
            <a:ext cx="5568919" cy="3776702"/>
          </a:xfrm>
        </p:spPr>
      </p:pic>
      <p:sp>
        <p:nvSpPr>
          <p:cNvPr id="13" name="Date Placeholder 12">
            <a:extLst>
              <a:ext uri="{FF2B5EF4-FFF2-40B4-BE49-F238E27FC236}">
                <a16:creationId xmlns:a16="http://schemas.microsoft.com/office/drawing/2014/main" id="{567CF6BB-384D-F147-B7B4-BDE27FD090CF}"/>
              </a:ext>
            </a:extLst>
          </p:cNvPr>
          <p:cNvSpPr>
            <a:spLocks noGrp="1"/>
          </p:cNvSpPr>
          <p:nvPr>
            <p:ph type="dt" sz="half" idx="10"/>
          </p:nvPr>
        </p:nvSpPr>
        <p:spPr/>
        <p:txBody>
          <a:bodyPr/>
          <a:lstStyle/>
          <a:p>
            <a:fld id="{FDEC09B6-211C-5340-81D0-0A5A8797E710}" type="datetime1">
              <a:rPr lang="en-US" smtClean="0"/>
              <a:t>11/28/22</a:t>
            </a:fld>
            <a:endParaRPr lang="en-US"/>
          </a:p>
        </p:txBody>
      </p:sp>
      <p:sp>
        <p:nvSpPr>
          <p:cNvPr id="14" name="Footer Placeholder 13">
            <a:extLst>
              <a:ext uri="{FF2B5EF4-FFF2-40B4-BE49-F238E27FC236}">
                <a16:creationId xmlns:a16="http://schemas.microsoft.com/office/drawing/2014/main" id="{E95A5B0E-E2D1-7320-1C66-92CA82D10E0C}"/>
              </a:ext>
            </a:extLst>
          </p:cNvPr>
          <p:cNvSpPr>
            <a:spLocks noGrp="1"/>
          </p:cNvSpPr>
          <p:nvPr>
            <p:ph type="ftr" sz="quarter" idx="11"/>
          </p:nvPr>
        </p:nvSpPr>
        <p:spPr/>
        <p:txBody>
          <a:bodyPr/>
          <a:lstStyle/>
          <a:p>
            <a:r>
              <a:rPr lang="en-US"/>
              <a:t>IE 5331_Md Ariful Haque Miah</a:t>
            </a:r>
          </a:p>
        </p:txBody>
      </p:sp>
      <p:sp>
        <p:nvSpPr>
          <p:cNvPr id="15" name="Slide Number Placeholder 14">
            <a:extLst>
              <a:ext uri="{FF2B5EF4-FFF2-40B4-BE49-F238E27FC236}">
                <a16:creationId xmlns:a16="http://schemas.microsoft.com/office/drawing/2014/main" id="{B2C48522-9C42-66B9-E826-F5A32F769822}"/>
              </a:ext>
            </a:extLst>
          </p:cNvPr>
          <p:cNvSpPr>
            <a:spLocks noGrp="1"/>
          </p:cNvSpPr>
          <p:nvPr>
            <p:ph type="sldNum" sz="quarter" idx="12"/>
          </p:nvPr>
        </p:nvSpPr>
        <p:spPr/>
        <p:txBody>
          <a:bodyPr/>
          <a:lstStyle/>
          <a:p>
            <a:fld id="{D21DCF1B-D4B5-45FF-9CDB-A33918B33C9D}" type="slidenum">
              <a:rPr lang="en-US" smtClean="0"/>
              <a:t>11</a:t>
            </a:fld>
            <a:endParaRPr lang="en-US"/>
          </a:p>
        </p:txBody>
      </p:sp>
    </p:spTree>
    <p:extLst>
      <p:ext uri="{BB962C8B-B14F-4D97-AF65-F5344CB8AC3E}">
        <p14:creationId xmlns:p14="http://schemas.microsoft.com/office/powerpoint/2010/main" val="30720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FFB-EBE9-4761-C880-D70FD020BD01}"/>
              </a:ext>
            </a:extLst>
          </p:cNvPr>
          <p:cNvSpPr>
            <a:spLocks noGrp="1"/>
          </p:cNvSpPr>
          <p:nvPr>
            <p:ph type="title"/>
          </p:nvPr>
        </p:nvSpPr>
        <p:spPr>
          <a:xfrm>
            <a:off x="1097280" y="286604"/>
            <a:ext cx="10058400" cy="904022"/>
          </a:xfrm>
        </p:spPr>
        <p:txBody>
          <a:bodyPr>
            <a:normAutofit/>
          </a:bodyPr>
          <a:lstStyle/>
          <a:p>
            <a:pPr algn="ctr"/>
            <a:r>
              <a:rPr lang="en-US" sz="2200" b="1" i="1" dirty="0"/>
              <a:t>Comparison of unvaccinated and vaccinated death median rate per 100K</a:t>
            </a:r>
            <a:endParaRPr lang="en-US" sz="2200" dirty="0"/>
          </a:p>
        </p:txBody>
      </p:sp>
      <p:sp>
        <p:nvSpPr>
          <p:cNvPr id="4" name="TextBox 3">
            <a:extLst>
              <a:ext uri="{FF2B5EF4-FFF2-40B4-BE49-F238E27FC236}">
                <a16:creationId xmlns:a16="http://schemas.microsoft.com/office/drawing/2014/main" id="{7B32B78B-9CB5-E093-1227-CDCC9F9111F6}"/>
              </a:ext>
            </a:extLst>
          </p:cNvPr>
          <p:cNvSpPr txBox="1"/>
          <p:nvPr/>
        </p:nvSpPr>
        <p:spPr>
          <a:xfrm>
            <a:off x="1097280" y="2074783"/>
            <a:ext cx="285750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both 2021 and 2022, the median death rate of unvaccinated is higher than that of vaccinated.</a:t>
            </a:r>
            <a:endParaRPr lang="en-US" dirty="0"/>
          </a:p>
        </p:txBody>
      </p:sp>
      <p:pic>
        <p:nvPicPr>
          <p:cNvPr id="8" name="Content Placeholder 7">
            <a:extLst>
              <a:ext uri="{FF2B5EF4-FFF2-40B4-BE49-F238E27FC236}">
                <a16:creationId xmlns:a16="http://schemas.microsoft.com/office/drawing/2014/main" id="{3C82B3ED-7C6F-C07C-BDA8-2F5E6CA22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2425" y="1835112"/>
            <a:ext cx="7151511" cy="4022725"/>
          </a:xfrm>
        </p:spPr>
      </p:pic>
      <p:sp>
        <p:nvSpPr>
          <p:cNvPr id="9" name="Date Placeholder 8">
            <a:extLst>
              <a:ext uri="{FF2B5EF4-FFF2-40B4-BE49-F238E27FC236}">
                <a16:creationId xmlns:a16="http://schemas.microsoft.com/office/drawing/2014/main" id="{1813E637-FEE7-C2E8-A1F3-CFAA05D02F97}"/>
              </a:ext>
            </a:extLst>
          </p:cNvPr>
          <p:cNvSpPr>
            <a:spLocks noGrp="1"/>
          </p:cNvSpPr>
          <p:nvPr>
            <p:ph type="dt" sz="half" idx="10"/>
          </p:nvPr>
        </p:nvSpPr>
        <p:spPr/>
        <p:txBody>
          <a:bodyPr/>
          <a:lstStyle/>
          <a:p>
            <a:fld id="{5312ECD6-3C18-304D-BCDB-4281C5AD4C88}" type="datetime1">
              <a:rPr lang="en-US" smtClean="0"/>
              <a:t>11/28/22</a:t>
            </a:fld>
            <a:endParaRPr lang="en-US"/>
          </a:p>
        </p:txBody>
      </p:sp>
      <p:sp>
        <p:nvSpPr>
          <p:cNvPr id="10" name="Footer Placeholder 9">
            <a:extLst>
              <a:ext uri="{FF2B5EF4-FFF2-40B4-BE49-F238E27FC236}">
                <a16:creationId xmlns:a16="http://schemas.microsoft.com/office/drawing/2014/main" id="{596A9F7C-5D42-E318-5B18-4689AF445501}"/>
              </a:ext>
            </a:extLst>
          </p:cNvPr>
          <p:cNvSpPr>
            <a:spLocks noGrp="1"/>
          </p:cNvSpPr>
          <p:nvPr>
            <p:ph type="ftr" sz="quarter" idx="11"/>
          </p:nvPr>
        </p:nvSpPr>
        <p:spPr/>
        <p:txBody>
          <a:bodyPr/>
          <a:lstStyle/>
          <a:p>
            <a:r>
              <a:rPr lang="en-US"/>
              <a:t>IE 5331_Md Ariful Haque Miah</a:t>
            </a:r>
          </a:p>
        </p:txBody>
      </p:sp>
      <p:sp>
        <p:nvSpPr>
          <p:cNvPr id="11" name="Slide Number Placeholder 10">
            <a:extLst>
              <a:ext uri="{FF2B5EF4-FFF2-40B4-BE49-F238E27FC236}">
                <a16:creationId xmlns:a16="http://schemas.microsoft.com/office/drawing/2014/main" id="{FAD6C0C8-8D19-C5E4-902A-E9D8F0CBA8D8}"/>
              </a:ext>
            </a:extLst>
          </p:cNvPr>
          <p:cNvSpPr>
            <a:spLocks noGrp="1"/>
          </p:cNvSpPr>
          <p:nvPr>
            <p:ph type="sldNum" sz="quarter" idx="12"/>
          </p:nvPr>
        </p:nvSpPr>
        <p:spPr/>
        <p:txBody>
          <a:bodyPr/>
          <a:lstStyle/>
          <a:p>
            <a:fld id="{D21DCF1B-D4B5-45FF-9CDB-A33918B33C9D}" type="slidenum">
              <a:rPr lang="en-US" smtClean="0"/>
              <a:t>12</a:t>
            </a:fld>
            <a:endParaRPr lang="en-US"/>
          </a:p>
        </p:txBody>
      </p:sp>
    </p:spTree>
    <p:extLst>
      <p:ext uri="{BB962C8B-B14F-4D97-AF65-F5344CB8AC3E}">
        <p14:creationId xmlns:p14="http://schemas.microsoft.com/office/powerpoint/2010/main" val="42222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5130-A082-A301-D555-2AB4972F1B42}"/>
              </a:ext>
            </a:extLst>
          </p:cNvPr>
          <p:cNvSpPr>
            <a:spLocks noGrp="1"/>
          </p:cNvSpPr>
          <p:nvPr>
            <p:ph type="title"/>
          </p:nvPr>
        </p:nvSpPr>
        <p:spPr/>
        <p:txBody>
          <a:bodyPr>
            <a:normAutofit/>
          </a:bodyPr>
          <a:lstStyle/>
          <a:p>
            <a:pPr algn="ctr"/>
            <a:r>
              <a:rPr lang="en-US" sz="2200" b="1" i="1" dirty="0"/>
              <a:t>Overall summary of unvaccinated and vaccinated median rate per 100K in terms of cases, hospitalized and deaths</a:t>
            </a:r>
            <a:endParaRPr lang="en-US" sz="2200" dirty="0"/>
          </a:p>
        </p:txBody>
      </p:sp>
      <p:pic>
        <p:nvPicPr>
          <p:cNvPr id="4" name="Content Placeholder 3" descr="Chart&#10;&#10;Description automatically generated">
            <a:extLst>
              <a:ext uri="{FF2B5EF4-FFF2-40B4-BE49-F238E27FC236}">
                <a16:creationId xmlns:a16="http://schemas.microsoft.com/office/drawing/2014/main" id="{F6CD48E6-4D3B-0E0A-1983-D292273E1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376" y="1836738"/>
            <a:ext cx="5486400" cy="4116387"/>
          </a:xfrm>
          <a:prstGeom prst="rect">
            <a:avLst/>
          </a:prstGeom>
        </p:spPr>
      </p:pic>
      <p:sp>
        <p:nvSpPr>
          <p:cNvPr id="5" name="TextBox 4">
            <a:extLst>
              <a:ext uri="{FF2B5EF4-FFF2-40B4-BE49-F238E27FC236}">
                <a16:creationId xmlns:a16="http://schemas.microsoft.com/office/drawing/2014/main" id="{FD138AF0-1382-73D9-3432-2CD14028C521}"/>
              </a:ext>
            </a:extLst>
          </p:cNvPr>
          <p:cNvSpPr txBox="1"/>
          <p:nvPr/>
        </p:nvSpPr>
        <p:spPr>
          <a:xfrm>
            <a:off x="1228725" y="2009775"/>
            <a:ext cx="368617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overall summary indicates that in both 2021 and 2022, the median rate per 100K of unvaccinated is higher than the median rate of vaccinated in terms of cases, hospitalized, and deaths individually.</a:t>
            </a:r>
            <a:endParaRPr lang="en-US" dirty="0"/>
          </a:p>
        </p:txBody>
      </p:sp>
      <p:sp>
        <p:nvSpPr>
          <p:cNvPr id="3" name="Date Placeholder 2">
            <a:extLst>
              <a:ext uri="{FF2B5EF4-FFF2-40B4-BE49-F238E27FC236}">
                <a16:creationId xmlns:a16="http://schemas.microsoft.com/office/drawing/2014/main" id="{9F8A101F-92AB-A06F-9500-8F10279CFEA3}"/>
              </a:ext>
            </a:extLst>
          </p:cNvPr>
          <p:cNvSpPr>
            <a:spLocks noGrp="1"/>
          </p:cNvSpPr>
          <p:nvPr>
            <p:ph type="dt" sz="half" idx="10"/>
          </p:nvPr>
        </p:nvSpPr>
        <p:spPr/>
        <p:txBody>
          <a:bodyPr/>
          <a:lstStyle/>
          <a:p>
            <a:fld id="{CA641AF8-1506-2E43-A524-F15A6675A95C}" type="datetime1">
              <a:rPr lang="en-US" smtClean="0"/>
              <a:t>11/28/22</a:t>
            </a:fld>
            <a:endParaRPr lang="en-US"/>
          </a:p>
        </p:txBody>
      </p:sp>
      <p:sp>
        <p:nvSpPr>
          <p:cNvPr id="6" name="Footer Placeholder 5">
            <a:extLst>
              <a:ext uri="{FF2B5EF4-FFF2-40B4-BE49-F238E27FC236}">
                <a16:creationId xmlns:a16="http://schemas.microsoft.com/office/drawing/2014/main" id="{600D4792-5B1A-8093-64AE-B2731AADC604}"/>
              </a:ext>
            </a:extLst>
          </p:cNvPr>
          <p:cNvSpPr>
            <a:spLocks noGrp="1"/>
          </p:cNvSpPr>
          <p:nvPr>
            <p:ph type="ftr" sz="quarter" idx="11"/>
          </p:nvPr>
        </p:nvSpPr>
        <p:spPr/>
        <p:txBody>
          <a:bodyPr/>
          <a:lstStyle/>
          <a:p>
            <a:r>
              <a:rPr lang="en-US"/>
              <a:t>IE 5331_Md Ariful Haque Miah</a:t>
            </a:r>
          </a:p>
        </p:txBody>
      </p:sp>
      <p:sp>
        <p:nvSpPr>
          <p:cNvPr id="7" name="Slide Number Placeholder 6">
            <a:extLst>
              <a:ext uri="{FF2B5EF4-FFF2-40B4-BE49-F238E27FC236}">
                <a16:creationId xmlns:a16="http://schemas.microsoft.com/office/drawing/2014/main" id="{28E70DDA-49E1-D96B-61B7-05C339E98C9E}"/>
              </a:ext>
            </a:extLst>
          </p:cNvPr>
          <p:cNvSpPr>
            <a:spLocks noGrp="1"/>
          </p:cNvSpPr>
          <p:nvPr>
            <p:ph type="sldNum" sz="quarter" idx="12"/>
          </p:nvPr>
        </p:nvSpPr>
        <p:spPr/>
        <p:txBody>
          <a:bodyPr/>
          <a:lstStyle/>
          <a:p>
            <a:fld id="{D21DCF1B-D4B5-45FF-9CDB-A33918B33C9D}" type="slidenum">
              <a:rPr lang="en-US" smtClean="0"/>
              <a:t>13</a:t>
            </a:fld>
            <a:endParaRPr lang="en-US"/>
          </a:p>
        </p:txBody>
      </p:sp>
    </p:spTree>
    <p:extLst>
      <p:ext uri="{BB962C8B-B14F-4D97-AF65-F5344CB8AC3E}">
        <p14:creationId xmlns:p14="http://schemas.microsoft.com/office/powerpoint/2010/main" val="255617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892D-9086-A0CD-9B48-F64F3A6FFB21}"/>
              </a:ext>
            </a:extLst>
          </p:cNvPr>
          <p:cNvSpPr>
            <a:spLocks noGrp="1"/>
          </p:cNvSpPr>
          <p:nvPr>
            <p:ph type="title"/>
          </p:nvPr>
        </p:nvSpPr>
        <p:spPr/>
        <p:txBody>
          <a:bodyPr>
            <a:normAutofit/>
          </a:bodyPr>
          <a:lstStyle/>
          <a:p>
            <a:pPr algn="ctr"/>
            <a:r>
              <a:rPr lang="en-US" sz="2200" b="1" i="1" dirty="0"/>
              <a:t>Comparison of the total number of unvaccinated and vaccinated people (includes the number of cases, hospitalized and deaths)</a:t>
            </a:r>
          </a:p>
        </p:txBody>
      </p:sp>
      <p:sp>
        <p:nvSpPr>
          <p:cNvPr id="3" name="TextBox 2">
            <a:extLst>
              <a:ext uri="{FF2B5EF4-FFF2-40B4-BE49-F238E27FC236}">
                <a16:creationId xmlns:a16="http://schemas.microsoft.com/office/drawing/2014/main" id="{9B69FA5F-8168-6D18-2E5D-A89DE2D32745}"/>
              </a:ext>
            </a:extLst>
          </p:cNvPr>
          <p:cNvSpPr txBox="1"/>
          <p:nvPr/>
        </p:nvSpPr>
        <p:spPr>
          <a:xfrm>
            <a:off x="1266825" y="1943100"/>
            <a:ext cx="4829175"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total number of unvaccinated people is higher than the total number of vaccinated people in 2021.</a:t>
            </a:r>
          </a:p>
          <a:p>
            <a:r>
              <a:rPr lang="en-US" sz="1600" dirty="0">
                <a:latin typeface="Times New Roman" panose="02020603050405020304" pitchFamily="18" charset="0"/>
                <a:cs typeface="Times New Roman" panose="02020603050405020304" pitchFamily="18" charset="0"/>
              </a:rPr>
              <a:t>But, from the following year, 2022, until the data from September, the scenario is the opposite: the total number of vaccinated people is higher than the total number of unvaccinated people.</a:t>
            </a:r>
            <a:endParaRPr lang="en-US" dirty="0"/>
          </a:p>
        </p:txBody>
      </p:sp>
      <p:pic>
        <p:nvPicPr>
          <p:cNvPr id="11" name="Content Placeholder 10">
            <a:extLst>
              <a:ext uri="{FF2B5EF4-FFF2-40B4-BE49-F238E27FC236}">
                <a16:creationId xmlns:a16="http://schemas.microsoft.com/office/drawing/2014/main" id="{60D61F7C-D225-FCAD-BB97-7579BE29F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55141"/>
            <a:ext cx="5588000" cy="3365500"/>
          </a:xfrm>
        </p:spPr>
      </p:pic>
      <p:sp>
        <p:nvSpPr>
          <p:cNvPr id="12" name="Date Placeholder 11">
            <a:extLst>
              <a:ext uri="{FF2B5EF4-FFF2-40B4-BE49-F238E27FC236}">
                <a16:creationId xmlns:a16="http://schemas.microsoft.com/office/drawing/2014/main" id="{07AE93A6-4088-BFC2-E10F-47B115C2DB15}"/>
              </a:ext>
            </a:extLst>
          </p:cNvPr>
          <p:cNvSpPr>
            <a:spLocks noGrp="1"/>
          </p:cNvSpPr>
          <p:nvPr>
            <p:ph type="dt" sz="half" idx="10"/>
          </p:nvPr>
        </p:nvSpPr>
        <p:spPr/>
        <p:txBody>
          <a:bodyPr/>
          <a:lstStyle/>
          <a:p>
            <a:fld id="{367B8CAF-3CF8-D84F-ABAA-5341C9353BDE}" type="datetime1">
              <a:rPr lang="en-US" smtClean="0"/>
              <a:t>11/28/22</a:t>
            </a:fld>
            <a:endParaRPr lang="en-US"/>
          </a:p>
        </p:txBody>
      </p:sp>
      <p:sp>
        <p:nvSpPr>
          <p:cNvPr id="13" name="Footer Placeholder 12">
            <a:extLst>
              <a:ext uri="{FF2B5EF4-FFF2-40B4-BE49-F238E27FC236}">
                <a16:creationId xmlns:a16="http://schemas.microsoft.com/office/drawing/2014/main" id="{DB65468B-1E12-84BD-306A-72687807D03F}"/>
              </a:ext>
            </a:extLst>
          </p:cNvPr>
          <p:cNvSpPr>
            <a:spLocks noGrp="1"/>
          </p:cNvSpPr>
          <p:nvPr>
            <p:ph type="ftr" sz="quarter" idx="11"/>
          </p:nvPr>
        </p:nvSpPr>
        <p:spPr/>
        <p:txBody>
          <a:bodyPr/>
          <a:lstStyle/>
          <a:p>
            <a:r>
              <a:rPr lang="en-US"/>
              <a:t>IE 5331_Md Ariful Haque Miah</a:t>
            </a:r>
          </a:p>
        </p:txBody>
      </p:sp>
      <p:sp>
        <p:nvSpPr>
          <p:cNvPr id="14" name="Slide Number Placeholder 13">
            <a:extLst>
              <a:ext uri="{FF2B5EF4-FFF2-40B4-BE49-F238E27FC236}">
                <a16:creationId xmlns:a16="http://schemas.microsoft.com/office/drawing/2014/main" id="{6ECF108A-B27F-5450-1E96-E424106FB969}"/>
              </a:ext>
            </a:extLst>
          </p:cNvPr>
          <p:cNvSpPr>
            <a:spLocks noGrp="1"/>
          </p:cNvSpPr>
          <p:nvPr>
            <p:ph type="sldNum" sz="quarter" idx="12"/>
          </p:nvPr>
        </p:nvSpPr>
        <p:spPr/>
        <p:txBody>
          <a:bodyPr/>
          <a:lstStyle/>
          <a:p>
            <a:fld id="{D21DCF1B-D4B5-45FF-9CDB-A33918B33C9D}" type="slidenum">
              <a:rPr lang="en-US" smtClean="0"/>
              <a:t>14</a:t>
            </a:fld>
            <a:endParaRPr lang="en-US"/>
          </a:p>
        </p:txBody>
      </p:sp>
    </p:spTree>
    <p:extLst>
      <p:ext uri="{BB962C8B-B14F-4D97-AF65-F5344CB8AC3E}">
        <p14:creationId xmlns:p14="http://schemas.microsoft.com/office/powerpoint/2010/main" val="35215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E50-2BF0-1A21-32F8-33C481A54E57}"/>
              </a:ext>
            </a:extLst>
          </p:cNvPr>
          <p:cNvSpPr>
            <a:spLocks noGrp="1"/>
          </p:cNvSpPr>
          <p:nvPr>
            <p:ph type="title"/>
          </p:nvPr>
        </p:nvSpPr>
        <p:spPr/>
        <p:txBody>
          <a:bodyPr>
            <a:normAutofit/>
          </a:bodyPr>
          <a:lstStyle/>
          <a:p>
            <a:pPr algn="ctr"/>
            <a:r>
              <a:rPr lang="en-US" sz="2200" b="1" i="1" dirty="0"/>
              <a:t>Recommendations</a:t>
            </a:r>
          </a:p>
        </p:txBody>
      </p:sp>
      <p:sp>
        <p:nvSpPr>
          <p:cNvPr id="3" name="Content Placeholder 2">
            <a:extLst>
              <a:ext uri="{FF2B5EF4-FFF2-40B4-BE49-F238E27FC236}">
                <a16:creationId xmlns:a16="http://schemas.microsoft.com/office/drawing/2014/main" id="{12E4D8D7-F848-79CE-ADBB-363CFDC0621A}"/>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overall summary states that from the mid of December 2021, the total numbers of vaccinated cases and vaccinated hospitalized are more significant than the total number of unvaccinated patients and hospitalized people. This might create an effect on the Covid-19 vaccination campaign in the state of California. The California Department of Public Health (CDPH) needs to clarify the following questions regarding why these vaccinated people number is larger than the number of unvaccinated people in terms of cases and hospitalization numbers. </a:t>
            </a:r>
          </a:p>
          <a:p>
            <a:r>
              <a:rPr lang="en-US" sz="1600" dirty="0">
                <a:latin typeface="Times New Roman" panose="02020603050405020304" pitchFamily="18" charset="0"/>
                <a:cs typeface="Times New Roman" panose="02020603050405020304" pitchFamily="18" charset="0"/>
              </a:rPr>
              <a:t>•Is it to ease the social gathering or the mask-wearing restrictions?</a:t>
            </a:r>
          </a:p>
          <a:p>
            <a:r>
              <a:rPr lang="en-US" sz="1600" dirty="0">
                <a:latin typeface="Times New Roman" panose="02020603050405020304" pitchFamily="18" charset="0"/>
                <a:cs typeface="Times New Roman" panose="02020603050405020304" pitchFamily="18" charset="0"/>
              </a:rPr>
              <a:t>•Is it because of the new powerful Covid variants and so on?</a:t>
            </a:r>
          </a:p>
          <a:p>
            <a:r>
              <a:rPr lang="en-US" sz="1600" dirty="0">
                <a:latin typeface="Times New Roman" panose="02020603050405020304" pitchFamily="18" charset="0"/>
                <a:cs typeface="Times New Roman" panose="02020603050405020304" pitchFamily="18" charset="0"/>
              </a:rPr>
              <a:t> Also, in this data set, CDPH can add the age group data, which will assist in identifying the number of people of different ages who, with no/minimal side impact after being vaccinated. Adding age groups to the data set will also enhance the Covid-19 vaccination campaign's success.</a:t>
            </a:r>
          </a:p>
        </p:txBody>
      </p:sp>
      <p:sp>
        <p:nvSpPr>
          <p:cNvPr id="4" name="Date Placeholder 3">
            <a:extLst>
              <a:ext uri="{FF2B5EF4-FFF2-40B4-BE49-F238E27FC236}">
                <a16:creationId xmlns:a16="http://schemas.microsoft.com/office/drawing/2014/main" id="{EB9FDFAF-7C9F-1CBC-38A6-5AACC3E934A8}"/>
              </a:ext>
            </a:extLst>
          </p:cNvPr>
          <p:cNvSpPr>
            <a:spLocks noGrp="1"/>
          </p:cNvSpPr>
          <p:nvPr>
            <p:ph type="dt" sz="half" idx="10"/>
          </p:nvPr>
        </p:nvSpPr>
        <p:spPr/>
        <p:txBody>
          <a:bodyPr/>
          <a:lstStyle/>
          <a:p>
            <a:fld id="{BB7A00CC-B1B9-CF4F-BF83-337C6E02E477}" type="datetime1">
              <a:rPr lang="en-US" smtClean="0"/>
              <a:t>11/28/22</a:t>
            </a:fld>
            <a:endParaRPr lang="en-US"/>
          </a:p>
        </p:txBody>
      </p:sp>
      <p:sp>
        <p:nvSpPr>
          <p:cNvPr id="5" name="Footer Placeholder 4">
            <a:extLst>
              <a:ext uri="{FF2B5EF4-FFF2-40B4-BE49-F238E27FC236}">
                <a16:creationId xmlns:a16="http://schemas.microsoft.com/office/drawing/2014/main" id="{C611A518-3EDA-C71A-44CE-2DF4491ED5CF}"/>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233E816C-4B4D-5F3E-2560-C3BD9A8DF893}"/>
              </a:ext>
            </a:extLst>
          </p:cNvPr>
          <p:cNvSpPr>
            <a:spLocks noGrp="1"/>
          </p:cNvSpPr>
          <p:nvPr>
            <p:ph type="sldNum" sz="quarter" idx="12"/>
          </p:nvPr>
        </p:nvSpPr>
        <p:spPr/>
        <p:txBody>
          <a:bodyPr/>
          <a:lstStyle/>
          <a:p>
            <a:fld id="{D21DCF1B-D4B5-45FF-9CDB-A33918B33C9D}" type="slidenum">
              <a:rPr lang="en-US" smtClean="0"/>
              <a:t>15</a:t>
            </a:fld>
            <a:endParaRPr lang="en-US"/>
          </a:p>
        </p:txBody>
      </p:sp>
    </p:spTree>
    <p:extLst>
      <p:ext uri="{BB962C8B-B14F-4D97-AF65-F5344CB8AC3E}">
        <p14:creationId xmlns:p14="http://schemas.microsoft.com/office/powerpoint/2010/main" val="211334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56CE-574A-CED2-131D-425E5CE90198}"/>
              </a:ext>
            </a:extLst>
          </p:cNvPr>
          <p:cNvSpPr>
            <a:spLocks noGrp="1"/>
          </p:cNvSpPr>
          <p:nvPr>
            <p:ph type="title"/>
          </p:nvPr>
        </p:nvSpPr>
        <p:spPr/>
        <p:txBody>
          <a:bodyPr>
            <a:normAutofit/>
          </a:bodyPr>
          <a:lstStyle/>
          <a:p>
            <a:pPr algn="ctr"/>
            <a:r>
              <a:rPr lang="en-US" sz="2200" b="1" i="1" dirty="0"/>
              <a:t>Conclusion</a:t>
            </a:r>
          </a:p>
        </p:txBody>
      </p:sp>
      <p:sp>
        <p:nvSpPr>
          <p:cNvPr id="3" name="Content Placeholder 2">
            <a:extLst>
              <a:ext uri="{FF2B5EF4-FFF2-40B4-BE49-F238E27FC236}">
                <a16:creationId xmlns:a16="http://schemas.microsoft.com/office/drawing/2014/main" id="{5CAE86F8-C56E-2B10-E626-3E713A838A5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According to the CDC, the effectiveness of a vaccine is a measurement of how well it shields recipients from adverse effects like infection, illness, hospitalization, and death. With a few exceptions, the analysis of the Covid-19 post-vaccination data shows that those who have received the vaccine are less likely to spread an infection than those who have not. Common myths and rumors about the Covid-19 vaccine can be dispelled to ensure the effectiveness of the Covid-19 vaccination campaign. The CDPH has taken the initiative to determine the immunization status of Covid-19 cases, hospitalizations, and deaths.</a:t>
            </a:r>
          </a:p>
        </p:txBody>
      </p:sp>
      <p:sp>
        <p:nvSpPr>
          <p:cNvPr id="4" name="Date Placeholder 3">
            <a:extLst>
              <a:ext uri="{FF2B5EF4-FFF2-40B4-BE49-F238E27FC236}">
                <a16:creationId xmlns:a16="http://schemas.microsoft.com/office/drawing/2014/main" id="{17AD6C03-F22C-3C36-D4DB-6EB1CA320CE5}"/>
              </a:ext>
            </a:extLst>
          </p:cNvPr>
          <p:cNvSpPr>
            <a:spLocks noGrp="1"/>
          </p:cNvSpPr>
          <p:nvPr>
            <p:ph type="dt" sz="half" idx="10"/>
          </p:nvPr>
        </p:nvSpPr>
        <p:spPr/>
        <p:txBody>
          <a:bodyPr/>
          <a:lstStyle/>
          <a:p>
            <a:fld id="{C4F68A40-6B49-E040-806F-D89A5A130991}" type="datetime1">
              <a:rPr lang="en-US" smtClean="0"/>
              <a:t>11/28/22</a:t>
            </a:fld>
            <a:endParaRPr lang="en-US"/>
          </a:p>
        </p:txBody>
      </p:sp>
      <p:sp>
        <p:nvSpPr>
          <p:cNvPr id="5" name="Footer Placeholder 4">
            <a:extLst>
              <a:ext uri="{FF2B5EF4-FFF2-40B4-BE49-F238E27FC236}">
                <a16:creationId xmlns:a16="http://schemas.microsoft.com/office/drawing/2014/main" id="{E49A5D1F-A395-59FB-D24F-F5BD48FB679B}"/>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AF8EACA0-C1F1-7CA0-C769-3536CF677033}"/>
              </a:ext>
            </a:extLst>
          </p:cNvPr>
          <p:cNvSpPr>
            <a:spLocks noGrp="1"/>
          </p:cNvSpPr>
          <p:nvPr>
            <p:ph type="sldNum" sz="quarter" idx="12"/>
          </p:nvPr>
        </p:nvSpPr>
        <p:spPr/>
        <p:txBody>
          <a:bodyPr/>
          <a:lstStyle/>
          <a:p>
            <a:fld id="{D21DCF1B-D4B5-45FF-9CDB-A33918B33C9D}" type="slidenum">
              <a:rPr lang="en-US" smtClean="0"/>
              <a:t>16</a:t>
            </a:fld>
            <a:endParaRPr lang="en-US"/>
          </a:p>
        </p:txBody>
      </p:sp>
    </p:spTree>
    <p:extLst>
      <p:ext uri="{BB962C8B-B14F-4D97-AF65-F5344CB8AC3E}">
        <p14:creationId xmlns:p14="http://schemas.microsoft.com/office/powerpoint/2010/main" val="118027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BB4A-BD69-6F97-1993-E3B5E88C1789}"/>
              </a:ext>
            </a:extLst>
          </p:cNvPr>
          <p:cNvSpPr>
            <a:spLocks noGrp="1"/>
          </p:cNvSpPr>
          <p:nvPr>
            <p:ph type="title"/>
          </p:nvPr>
        </p:nvSpPr>
        <p:spPr/>
        <p:txBody>
          <a:bodyPr>
            <a:normAutofit/>
          </a:bodyPr>
          <a:lstStyle/>
          <a:p>
            <a:pPr algn="ctr"/>
            <a:r>
              <a:rPr lang="en-US" sz="2200" b="1" i="1" dirty="0"/>
              <a:t>ACKNOWLEDGEMENTS</a:t>
            </a:r>
          </a:p>
        </p:txBody>
      </p:sp>
      <p:sp>
        <p:nvSpPr>
          <p:cNvPr id="3" name="Content Placeholder 2">
            <a:extLst>
              <a:ext uri="{FF2B5EF4-FFF2-40B4-BE49-F238E27FC236}">
                <a16:creationId xmlns:a16="http://schemas.microsoft.com/office/drawing/2014/main" id="{DDDCB632-503E-A519-32EE-227E71503FB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At the very outset of this report, I extend my heartfelt gratitude to Dr. Daniel A. McGrath for his guidance and instructions in accomplishing this project. His operational advice, help, cooperation, and encouragement have fueled me to make headway in this project. Any omission in this brief acknowledgment does not constitute a lack of gratitude.</a:t>
            </a: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DB68E67-5E4B-2E85-E8D6-E30D651A62C1}"/>
              </a:ext>
            </a:extLst>
          </p:cNvPr>
          <p:cNvSpPr>
            <a:spLocks noGrp="1"/>
          </p:cNvSpPr>
          <p:nvPr>
            <p:ph type="dt" sz="half" idx="10"/>
          </p:nvPr>
        </p:nvSpPr>
        <p:spPr/>
        <p:txBody>
          <a:bodyPr/>
          <a:lstStyle/>
          <a:p>
            <a:fld id="{3183D6B1-2BB8-984E-93BE-EC5712BFA307}" type="datetime1">
              <a:rPr lang="en-US" smtClean="0"/>
              <a:t>11/28/22</a:t>
            </a:fld>
            <a:endParaRPr lang="en-US"/>
          </a:p>
        </p:txBody>
      </p:sp>
      <p:sp>
        <p:nvSpPr>
          <p:cNvPr id="5" name="Footer Placeholder 4">
            <a:extLst>
              <a:ext uri="{FF2B5EF4-FFF2-40B4-BE49-F238E27FC236}">
                <a16:creationId xmlns:a16="http://schemas.microsoft.com/office/drawing/2014/main" id="{C3B79BD8-883A-5C00-788E-7433881F6E6B}"/>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1B809D80-306B-AB2A-24DD-02BD0BE116B7}"/>
              </a:ext>
            </a:extLst>
          </p:cNvPr>
          <p:cNvSpPr>
            <a:spLocks noGrp="1"/>
          </p:cNvSpPr>
          <p:nvPr>
            <p:ph type="sldNum" sz="quarter" idx="12"/>
          </p:nvPr>
        </p:nvSpPr>
        <p:spPr/>
        <p:txBody>
          <a:bodyPr/>
          <a:lstStyle/>
          <a:p>
            <a:fld id="{D21DCF1B-D4B5-45FF-9CDB-A33918B33C9D}" type="slidenum">
              <a:rPr lang="en-US" smtClean="0"/>
              <a:t>17</a:t>
            </a:fld>
            <a:endParaRPr lang="en-US"/>
          </a:p>
        </p:txBody>
      </p:sp>
    </p:spTree>
    <p:extLst>
      <p:ext uri="{BB962C8B-B14F-4D97-AF65-F5344CB8AC3E}">
        <p14:creationId xmlns:p14="http://schemas.microsoft.com/office/powerpoint/2010/main" val="16696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1485-70D9-E5C5-7317-C1E18C6C76D8}"/>
              </a:ext>
            </a:extLst>
          </p:cNvPr>
          <p:cNvSpPr>
            <a:spLocks noGrp="1"/>
          </p:cNvSpPr>
          <p:nvPr>
            <p:ph type="title"/>
          </p:nvPr>
        </p:nvSpPr>
        <p:spPr>
          <a:xfrm>
            <a:off x="1097280" y="286603"/>
            <a:ext cx="10058400" cy="1161197"/>
          </a:xfrm>
        </p:spPr>
        <p:txBody>
          <a:bodyPr>
            <a:normAutofit/>
          </a:bodyPr>
          <a:lstStyle/>
          <a:p>
            <a:pPr algn="ctr"/>
            <a:r>
              <a:rPr lang="en-US" sz="2200" b="1" i="1" dirty="0"/>
              <a:t>References</a:t>
            </a:r>
          </a:p>
        </p:txBody>
      </p:sp>
      <p:sp>
        <p:nvSpPr>
          <p:cNvPr id="3" name="Content Placeholder 2">
            <a:extLst>
              <a:ext uri="{FF2B5EF4-FFF2-40B4-BE49-F238E27FC236}">
                <a16:creationId xmlns:a16="http://schemas.microsoft.com/office/drawing/2014/main" id="{ED62E89D-758B-EDE7-F068-69230444B139}"/>
              </a:ext>
            </a:extLst>
          </p:cNvPr>
          <p:cNvSpPr>
            <a:spLocks noGrp="1"/>
          </p:cNvSpPr>
          <p:nvPr>
            <p:ph idx="1"/>
          </p:nvPr>
        </p:nvSpPr>
        <p:spPr/>
        <p:txBody>
          <a:bodyPr>
            <a:normAutofit/>
          </a:bodyPr>
          <a:lstStyle/>
          <a:p>
            <a:pPr marL="342900" indent="-342900" algn="just">
              <a:buFont typeface="+mj-lt"/>
              <a:buAutoNum type="arabicPeriod"/>
            </a:pPr>
            <a:r>
              <a:rPr lang="en-US" sz="1600"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https://www.cdc.gov/museum/timeline/covid19.html</a:t>
            </a:r>
            <a:endParaRPr lang="en-US" sz="1600" u="sng"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https://www.cdc.gov/coronavirus/2019-ncov/vaccines/different-vaccines/overview-COVID-19-vaccines.html#:~:text=After%20receiving%20U.S.%20Food%20and,15%20on%20July%208%2C%202022</a:t>
            </a:r>
            <a:endParaRPr lang="en-US" sz="1600" u="sng"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u="sng" dirty="0">
                <a:solidFill>
                  <a:schemeClr val="tx1"/>
                </a:solidFill>
                <a:latin typeface="Times New Roman" panose="02020603050405020304" pitchFamily="18" charset="0"/>
                <a:cs typeface="Times New Roman" panose="02020603050405020304" pitchFamily="18" charset="0"/>
              </a:rPr>
              <a:t>https://</a:t>
            </a:r>
            <a:r>
              <a:rPr lang="en-US" sz="1600" u="sng" dirty="0" err="1">
                <a:solidFill>
                  <a:schemeClr val="tx1"/>
                </a:solidFill>
                <a:latin typeface="Times New Roman" panose="02020603050405020304" pitchFamily="18" charset="0"/>
                <a:cs typeface="Times New Roman" panose="02020603050405020304" pitchFamily="18" charset="0"/>
              </a:rPr>
              <a:t>www.cdc.gov</a:t>
            </a:r>
            <a:r>
              <a:rPr lang="en-US" sz="1600" u="sng" dirty="0">
                <a:solidFill>
                  <a:schemeClr val="tx1"/>
                </a:solidFill>
                <a:latin typeface="Times New Roman" panose="02020603050405020304" pitchFamily="18" charset="0"/>
                <a:cs typeface="Times New Roman" panose="02020603050405020304" pitchFamily="18" charset="0"/>
              </a:rPr>
              <a:t>/coronavirus/2019-ncov/vaccines/effectiveness/</a:t>
            </a:r>
            <a:r>
              <a:rPr lang="en-US" sz="1600" u="sng" dirty="0" err="1">
                <a:solidFill>
                  <a:schemeClr val="tx1"/>
                </a:solidFill>
                <a:latin typeface="Times New Roman" panose="02020603050405020304" pitchFamily="18" charset="0"/>
                <a:cs typeface="Times New Roman" panose="02020603050405020304" pitchFamily="18" charset="0"/>
              </a:rPr>
              <a:t>index.html</a:t>
            </a:r>
            <a:endParaRPr lang="en-US" sz="1600" u="sng"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u="sng"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https://www.statista.com/statistics/1101932/coronavirus-covid19-cases-and-deaths-number-us-americans/</a:t>
            </a:r>
            <a:endParaRPr lang="en-US" sz="1600" u="sng"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u="sng"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https://calmatters.org/newsletters/whatmatters/2021/01/health-care-workers-refuse-covid-vaccine-california/</a:t>
            </a:r>
            <a:endParaRPr lang="en-US" sz="1600" u="sng"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https://data.chhs.ca.gov/dataset/covid-19-post-vaccination-infection-data</a:t>
            </a:r>
            <a:endParaRPr lang="en-US" sz="1600" u="sng"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75F07D-E364-EE74-C474-8CDB0435AF87}"/>
              </a:ext>
            </a:extLst>
          </p:cNvPr>
          <p:cNvSpPr>
            <a:spLocks noGrp="1"/>
          </p:cNvSpPr>
          <p:nvPr>
            <p:ph type="dt" sz="half" idx="10"/>
          </p:nvPr>
        </p:nvSpPr>
        <p:spPr/>
        <p:txBody>
          <a:bodyPr/>
          <a:lstStyle/>
          <a:p>
            <a:fld id="{A87AA6E2-4C9E-5E43-8D53-E7AE5B8259C7}" type="datetime1">
              <a:rPr lang="en-US" smtClean="0"/>
              <a:t>11/28/22</a:t>
            </a:fld>
            <a:endParaRPr lang="en-US"/>
          </a:p>
        </p:txBody>
      </p:sp>
      <p:sp>
        <p:nvSpPr>
          <p:cNvPr id="5" name="Footer Placeholder 4">
            <a:extLst>
              <a:ext uri="{FF2B5EF4-FFF2-40B4-BE49-F238E27FC236}">
                <a16:creationId xmlns:a16="http://schemas.microsoft.com/office/drawing/2014/main" id="{7E63CD7E-8FB6-3ABE-B8FF-140904209629}"/>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B8D97691-B27B-3BB1-39F9-21DAA7FAC955}"/>
              </a:ext>
            </a:extLst>
          </p:cNvPr>
          <p:cNvSpPr>
            <a:spLocks noGrp="1"/>
          </p:cNvSpPr>
          <p:nvPr>
            <p:ph type="sldNum" sz="quarter" idx="12"/>
          </p:nvPr>
        </p:nvSpPr>
        <p:spPr/>
        <p:txBody>
          <a:bodyPr/>
          <a:lstStyle/>
          <a:p>
            <a:fld id="{D21DCF1B-D4B5-45FF-9CDB-A33918B33C9D}" type="slidenum">
              <a:rPr lang="en-US" smtClean="0"/>
              <a:t>18</a:t>
            </a:fld>
            <a:endParaRPr lang="en-US"/>
          </a:p>
        </p:txBody>
      </p:sp>
    </p:spTree>
    <p:extLst>
      <p:ext uri="{BB962C8B-B14F-4D97-AF65-F5344CB8AC3E}">
        <p14:creationId xmlns:p14="http://schemas.microsoft.com/office/powerpoint/2010/main" val="13051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2DDC5-CEBF-2CF1-FFB7-0AB08DCE0118}"/>
              </a:ext>
            </a:extLst>
          </p:cNvPr>
          <p:cNvSpPr>
            <a:spLocks noGrp="1"/>
          </p:cNvSpPr>
          <p:nvPr>
            <p:ph idx="1"/>
          </p:nvPr>
        </p:nvSpPr>
        <p:spPr/>
        <p:txBody>
          <a:bodyPr/>
          <a:lstStyle/>
          <a:p>
            <a:pPr algn="ctr"/>
            <a:r>
              <a:rPr lang="en-US" sz="7200" b="1" i="1" dirty="0">
                <a:ln w="22225">
                  <a:solidFill>
                    <a:schemeClr val="accent2"/>
                  </a:solidFill>
                  <a:prstDash val="solid"/>
                </a:ln>
                <a:solidFill>
                  <a:schemeClr val="accent6"/>
                </a:solidFill>
              </a:rPr>
              <a:t>Thank You!</a:t>
            </a:r>
          </a:p>
          <a:p>
            <a:pPr algn="ctr"/>
            <a:r>
              <a:rPr lang="en-US" sz="7200" b="1" i="1" dirty="0">
                <a:ln w="22225">
                  <a:solidFill>
                    <a:schemeClr val="accent2"/>
                  </a:solidFill>
                  <a:prstDash val="solid"/>
                </a:ln>
                <a:solidFill>
                  <a:schemeClr val="accent6"/>
                </a:solidFill>
              </a:rPr>
              <a:t>For Your Attention</a:t>
            </a:r>
          </a:p>
          <a:p>
            <a:endParaRPr lang="en-US" dirty="0"/>
          </a:p>
        </p:txBody>
      </p:sp>
      <p:sp>
        <p:nvSpPr>
          <p:cNvPr id="4" name="Date Placeholder 3">
            <a:extLst>
              <a:ext uri="{FF2B5EF4-FFF2-40B4-BE49-F238E27FC236}">
                <a16:creationId xmlns:a16="http://schemas.microsoft.com/office/drawing/2014/main" id="{4D8096B4-8700-5E57-E783-AC177A9B7FEA}"/>
              </a:ext>
            </a:extLst>
          </p:cNvPr>
          <p:cNvSpPr>
            <a:spLocks noGrp="1"/>
          </p:cNvSpPr>
          <p:nvPr>
            <p:ph type="dt" sz="half" idx="10"/>
          </p:nvPr>
        </p:nvSpPr>
        <p:spPr/>
        <p:txBody>
          <a:bodyPr/>
          <a:lstStyle/>
          <a:p>
            <a:fld id="{BBD677BA-5893-E747-9845-2520F128AA6C}" type="datetime1">
              <a:rPr lang="en-US" smtClean="0"/>
              <a:t>11/28/22</a:t>
            </a:fld>
            <a:endParaRPr lang="en-US"/>
          </a:p>
        </p:txBody>
      </p:sp>
      <p:sp>
        <p:nvSpPr>
          <p:cNvPr id="5" name="Footer Placeholder 4">
            <a:extLst>
              <a:ext uri="{FF2B5EF4-FFF2-40B4-BE49-F238E27FC236}">
                <a16:creationId xmlns:a16="http://schemas.microsoft.com/office/drawing/2014/main" id="{68CE1333-B989-2F7C-D81B-1347C71BB8EE}"/>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172AA919-99A2-C0E5-6612-C3D5676920D7}"/>
              </a:ext>
            </a:extLst>
          </p:cNvPr>
          <p:cNvSpPr>
            <a:spLocks noGrp="1"/>
          </p:cNvSpPr>
          <p:nvPr>
            <p:ph type="sldNum" sz="quarter" idx="12"/>
          </p:nvPr>
        </p:nvSpPr>
        <p:spPr/>
        <p:txBody>
          <a:bodyPr/>
          <a:lstStyle/>
          <a:p>
            <a:fld id="{D21DCF1B-D4B5-45FF-9CDB-A33918B33C9D}" type="slidenum">
              <a:rPr lang="en-US" smtClean="0"/>
              <a:t>19</a:t>
            </a:fld>
            <a:endParaRPr lang="en-US"/>
          </a:p>
        </p:txBody>
      </p:sp>
    </p:spTree>
    <p:extLst>
      <p:ext uri="{BB962C8B-B14F-4D97-AF65-F5344CB8AC3E}">
        <p14:creationId xmlns:p14="http://schemas.microsoft.com/office/powerpoint/2010/main" val="1175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5F8542-3B79-35B9-33B9-E8E1C3D6183E}"/>
              </a:ext>
            </a:extLst>
          </p:cNvPr>
          <p:cNvSpPr>
            <a:spLocks noGrp="1"/>
          </p:cNvSpPr>
          <p:nvPr>
            <p:ph type="title"/>
          </p:nvPr>
        </p:nvSpPr>
        <p:spPr>
          <a:xfrm>
            <a:off x="492370" y="605896"/>
            <a:ext cx="3084844" cy="5646208"/>
          </a:xfrm>
        </p:spPr>
        <p:txBody>
          <a:bodyPr anchor="ctr">
            <a:normAutofit/>
          </a:bodyPr>
          <a:lstStyle/>
          <a:p>
            <a:r>
              <a:rPr lang="en-US" sz="3600" b="1" i="1">
                <a:solidFill>
                  <a:srgbClr val="FFFFFF"/>
                </a:solidFill>
              </a:rPr>
              <a:t>Covid-19 vaccination data analysis in the state of California, USA</a:t>
            </a:r>
            <a:br>
              <a:rPr lang="en-US" sz="3600" b="1" i="1">
                <a:solidFill>
                  <a:srgbClr val="FFFFFF"/>
                </a:solidFill>
              </a:rPr>
            </a:br>
            <a:r>
              <a:rPr lang="en-US" sz="3600" b="1" i="1">
                <a:solidFill>
                  <a:srgbClr val="FFFFFF"/>
                </a:solidFill>
              </a:rPr>
              <a:t>Year: February, 2021-September, 2022</a:t>
            </a:r>
            <a:br>
              <a:rPr lang="en-US" sz="3600" b="1" i="1">
                <a:solidFill>
                  <a:srgbClr val="FFFFFF"/>
                </a:solidFill>
              </a:rPr>
            </a:br>
            <a:endParaRPr lang="en-US" sz="3600" b="1" i="1">
              <a:solidFill>
                <a:srgbClr val="FFFFFF"/>
              </a:solidFill>
            </a:endParaRPr>
          </a:p>
        </p:txBody>
      </p:sp>
      <p:sp>
        <p:nvSpPr>
          <p:cNvPr id="28" name="Rectangle 2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968FD93-AD2B-BB6A-0D9C-350A5E9142A7}"/>
              </a:ext>
            </a:extLst>
          </p:cNvPr>
          <p:cNvSpPr>
            <a:spLocks noGrp="1"/>
          </p:cNvSpPr>
          <p:nvPr>
            <p:ph idx="1"/>
          </p:nvPr>
        </p:nvSpPr>
        <p:spPr>
          <a:xfrm>
            <a:off x="4742016" y="605896"/>
            <a:ext cx="6413663" cy="5646208"/>
          </a:xfrm>
        </p:spPr>
        <p:txBody>
          <a:bodyPr anchor="ctr">
            <a:normAutofit/>
          </a:bodyPr>
          <a:lstStyle/>
          <a:p>
            <a:r>
              <a:rPr lang="en-US" b="1" i="1"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According to the CDC, there are widespread misconceptions and rumors that the Covid-19 vaccines are harmful, such as "Covid-19 immunizations cause variations" and "The chemicals in Covid-19 vaccines are toxic." Hence, knowing accurate information about vaccines is essential and can help dispel widespread misunderstandings and rumors. The California Department of Public Health (CDPH) examines the state immunization record and registry of confirmed Covid-19 cases to determine the vaccination status of patients, hospitalizations, and fatalities. It's critical to monitor Covid-19 instances after vaccination to gauge the effectiveness of immunization campaigns. </a:t>
            </a:r>
          </a:p>
          <a:p>
            <a:r>
              <a:rPr lang="en-US" b="1" i="1" dirty="0">
                <a:latin typeface="Times New Roman" panose="02020603050405020304" pitchFamily="18" charset="0"/>
                <a:cs typeface="Times New Roman" panose="02020603050405020304" pitchFamily="18" charset="0"/>
              </a:rPr>
              <a:t>Data Source Path</a:t>
            </a:r>
          </a:p>
          <a:p>
            <a:r>
              <a:rPr lang="en-US" dirty="0">
                <a:latin typeface="Times New Roman" panose="02020603050405020304" pitchFamily="18" charset="0"/>
                <a:cs typeface="Times New Roman" panose="02020603050405020304" pitchFamily="18" charset="0"/>
              </a:rPr>
              <a:t>This dataset comes from the "</a:t>
            </a:r>
            <a:r>
              <a:rPr lang="en-US" dirty="0">
                <a:latin typeface="Times New Roman" panose="02020603050405020304" pitchFamily="18" charset="0"/>
                <a:cs typeface="Times New Roman" panose="02020603050405020304" pitchFamily="18" charset="0"/>
                <a:hlinkClick r:id="rId2"/>
              </a:rPr>
              <a:t>https://data.chhs.ca.gov/dataset/covid-19-post-vaccination-infection-data</a:t>
            </a:r>
            <a:r>
              <a:rPr lang="en-US" dirty="0">
                <a:latin typeface="Times New Roman" panose="02020603050405020304" pitchFamily="18" charset="0"/>
                <a:cs typeface="Times New Roman" panose="02020603050405020304" pitchFamily="18" charset="0"/>
              </a:rPr>
              <a:t>" registry. The Covid-19 Post-Vaccination Infection Data collection has 607 rows and 14 columns.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75678F9-8D0B-9EED-7F05-647199BC1652}"/>
              </a:ext>
            </a:extLst>
          </p:cNvPr>
          <p:cNvSpPr>
            <a:spLocks noGrp="1"/>
          </p:cNvSpPr>
          <p:nvPr>
            <p:ph type="dt" sz="half" idx="10"/>
          </p:nvPr>
        </p:nvSpPr>
        <p:spPr>
          <a:xfrm>
            <a:off x="492370" y="6459785"/>
            <a:ext cx="1735371" cy="365125"/>
          </a:xfrm>
        </p:spPr>
        <p:txBody>
          <a:bodyPr>
            <a:normAutofit/>
          </a:bodyPr>
          <a:lstStyle/>
          <a:p>
            <a:pPr>
              <a:spcAft>
                <a:spcPts val="600"/>
              </a:spcAft>
            </a:pPr>
            <a:fld id="{4DC4AE19-5ED7-E04F-955A-2313D270C6C7}" type="datetime1">
              <a:rPr lang="en-US" smtClean="0"/>
              <a:pPr>
                <a:spcAft>
                  <a:spcPts val="600"/>
                </a:spcAft>
              </a:pPr>
              <a:t>11/28/22</a:t>
            </a:fld>
            <a:endParaRPr lang="en-US"/>
          </a:p>
        </p:txBody>
      </p:sp>
      <p:sp>
        <p:nvSpPr>
          <p:cNvPr id="5" name="Footer Placeholder 4">
            <a:extLst>
              <a:ext uri="{FF2B5EF4-FFF2-40B4-BE49-F238E27FC236}">
                <a16:creationId xmlns:a16="http://schemas.microsoft.com/office/drawing/2014/main" id="{B4D624D1-2FEC-0840-4741-BC36397E64E4}"/>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IE 5331_Md Ariful Haque Miah</a:t>
            </a:r>
          </a:p>
        </p:txBody>
      </p:sp>
      <p:sp>
        <p:nvSpPr>
          <p:cNvPr id="6" name="Slide Number Placeholder 5">
            <a:extLst>
              <a:ext uri="{FF2B5EF4-FFF2-40B4-BE49-F238E27FC236}">
                <a16:creationId xmlns:a16="http://schemas.microsoft.com/office/drawing/2014/main" id="{CDF72E26-2D14-8CB6-5E4E-B629D92CCA6B}"/>
              </a:ext>
            </a:extLst>
          </p:cNvPr>
          <p:cNvSpPr>
            <a:spLocks noGrp="1"/>
          </p:cNvSpPr>
          <p:nvPr>
            <p:ph type="sldNum" sz="quarter" idx="12"/>
          </p:nvPr>
        </p:nvSpPr>
        <p:spPr>
          <a:xfrm>
            <a:off x="10123055" y="6459785"/>
            <a:ext cx="1089428" cy="365125"/>
          </a:xfrm>
        </p:spPr>
        <p:txBody>
          <a:bodyPr>
            <a:normAutofit/>
          </a:bodyPr>
          <a:lstStyle/>
          <a:p>
            <a:pPr>
              <a:spcAft>
                <a:spcPts val="600"/>
              </a:spcAft>
            </a:pPr>
            <a:fld id="{D21DCF1B-D4B5-45FF-9CDB-A33918B33C9D}" type="slidenum">
              <a:rPr lang="en-US">
                <a:solidFill>
                  <a:schemeClr val="tx2"/>
                </a:solidFill>
              </a:rPr>
              <a:pPr>
                <a:spcAft>
                  <a:spcPts val="600"/>
                </a:spcAft>
              </a:pPr>
              <a:t>2</a:t>
            </a:fld>
            <a:endParaRPr lang="en-US">
              <a:solidFill>
                <a:schemeClr val="tx2"/>
              </a:solidFill>
            </a:endParaRPr>
          </a:p>
        </p:txBody>
      </p:sp>
    </p:spTree>
    <p:extLst>
      <p:ext uri="{BB962C8B-B14F-4D97-AF65-F5344CB8AC3E}">
        <p14:creationId xmlns:p14="http://schemas.microsoft.com/office/powerpoint/2010/main" val="168549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A1D3BA-42A6-D78E-F1D0-0DBF159C0B29}"/>
              </a:ext>
            </a:extLst>
          </p:cNvPr>
          <p:cNvSpPr>
            <a:spLocks noGrp="1"/>
          </p:cNvSpPr>
          <p:nvPr>
            <p:ph type="title"/>
          </p:nvPr>
        </p:nvSpPr>
        <p:spPr>
          <a:xfrm>
            <a:off x="492370" y="605896"/>
            <a:ext cx="3084844" cy="5646208"/>
          </a:xfrm>
        </p:spPr>
        <p:txBody>
          <a:bodyPr anchor="ctr">
            <a:normAutofit/>
          </a:bodyPr>
          <a:lstStyle/>
          <a:p>
            <a:r>
              <a:rPr lang="en-US" sz="3600" b="1" i="1" dirty="0">
                <a:solidFill>
                  <a:srgbClr val="FFFFFF"/>
                </a:solidFill>
              </a:rPr>
              <a:t>Background</a:t>
            </a:r>
          </a:p>
        </p:txBody>
      </p:sp>
      <p:sp>
        <p:nvSpPr>
          <p:cNvPr id="24" name="Rectangle 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F80E470-F2BC-047D-876A-234790C9E1C5}"/>
              </a:ext>
            </a:extLst>
          </p:cNvPr>
          <p:cNvSpPr>
            <a:spLocks noGrp="1"/>
          </p:cNvSpPr>
          <p:nvPr>
            <p:ph idx="1"/>
          </p:nvPr>
        </p:nvSpPr>
        <p:spPr>
          <a:xfrm>
            <a:off x="4742016" y="605896"/>
            <a:ext cx="6413663" cy="5646208"/>
          </a:xfrm>
        </p:spPr>
        <p:txBody>
          <a:bodyPr anchor="ctr">
            <a:normAutofit/>
          </a:bodyPr>
          <a:lstStyle/>
          <a:p>
            <a:r>
              <a:rPr lang="en-US" sz="1700" dirty="0">
                <a:latin typeface="Times New Roman" panose="02020603050405020304" pitchFamily="18" charset="0"/>
                <a:cs typeface="Times New Roman" panose="02020603050405020304" pitchFamily="18" charset="0"/>
              </a:rPr>
              <a:t>On December 12, 2019, a group in Wuhan, China's Hubei Province, apparently started exhibiting COVID-19 symptoms. On January 20, 2020, the CDC announced the discovery of the first laboratory-confirmed case of the 2019 Novel Coronavirus in the United States. By November 9, 2022, more than a million Americans had perished from COVID. </a:t>
            </a:r>
          </a:p>
          <a:p>
            <a:r>
              <a:rPr lang="en-US" sz="1700" dirty="0">
                <a:latin typeface="Times New Roman" panose="02020603050405020304" pitchFamily="18" charset="0"/>
                <a:cs typeface="Times New Roman" panose="02020603050405020304" pitchFamily="18" charset="0"/>
              </a:rPr>
              <a:t>Following FDA approval, Pfizer-COVID-19 BioNTech's vaccination for people 16 and older began commercializing on August 23, 2021. The FDA approved the immunization on July 8, 2022, for children between 12 and 15. </a:t>
            </a:r>
          </a:p>
          <a:p>
            <a:r>
              <a:rPr lang="en-US" sz="1700" dirty="0">
                <a:latin typeface="Times New Roman" panose="02020603050405020304" pitchFamily="18" charset="0"/>
                <a:cs typeface="Times New Roman" panose="02020603050405020304" pitchFamily="18" charset="0"/>
              </a:rPr>
              <a:t>Priority for the vaccination was given to around 17% of California's medical professionals, but many rejected it. Up to 50% of Riverside County and Los Angeles County frontline workers, respectively, have chosen not to be vaccinated. Both truths and misconceptions existed around the Covid-19 vaccination. The California Department of Public Health (CDPH) chose to identify Covid-19 unvaccinated and vaccinated data to study various Covid-19-related conditions. According to CDPH, the data collected will raise the possibility that the Covid-19 vaccine program will be effective.</a:t>
            </a:r>
          </a:p>
        </p:txBody>
      </p:sp>
      <p:sp>
        <p:nvSpPr>
          <p:cNvPr id="4" name="Date Placeholder 3">
            <a:extLst>
              <a:ext uri="{FF2B5EF4-FFF2-40B4-BE49-F238E27FC236}">
                <a16:creationId xmlns:a16="http://schemas.microsoft.com/office/drawing/2014/main" id="{0520F1A0-782C-37FC-FCD8-52900F631FBE}"/>
              </a:ext>
            </a:extLst>
          </p:cNvPr>
          <p:cNvSpPr>
            <a:spLocks noGrp="1"/>
          </p:cNvSpPr>
          <p:nvPr>
            <p:ph type="dt" sz="half" idx="10"/>
          </p:nvPr>
        </p:nvSpPr>
        <p:spPr>
          <a:xfrm>
            <a:off x="492370" y="6459785"/>
            <a:ext cx="1735371" cy="365125"/>
          </a:xfrm>
        </p:spPr>
        <p:txBody>
          <a:bodyPr>
            <a:normAutofit/>
          </a:bodyPr>
          <a:lstStyle/>
          <a:p>
            <a:pPr>
              <a:spcAft>
                <a:spcPts val="600"/>
              </a:spcAft>
            </a:pPr>
            <a:fld id="{F347DFE2-83E4-524A-8A3A-46A160AEC142}" type="datetime1">
              <a:rPr lang="en-US" smtClean="0"/>
              <a:pPr>
                <a:spcAft>
                  <a:spcPts val="600"/>
                </a:spcAft>
              </a:pPr>
              <a:t>11/28/22</a:t>
            </a:fld>
            <a:endParaRPr lang="en-US"/>
          </a:p>
        </p:txBody>
      </p:sp>
      <p:sp>
        <p:nvSpPr>
          <p:cNvPr id="5" name="Footer Placeholder 4">
            <a:extLst>
              <a:ext uri="{FF2B5EF4-FFF2-40B4-BE49-F238E27FC236}">
                <a16:creationId xmlns:a16="http://schemas.microsoft.com/office/drawing/2014/main" id="{B36EF0CD-2368-6CE1-7A5A-072E4371A447}"/>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IE 5331_Md Ariful Haque Miah</a:t>
            </a:r>
          </a:p>
        </p:txBody>
      </p:sp>
      <p:sp>
        <p:nvSpPr>
          <p:cNvPr id="6" name="Slide Number Placeholder 5">
            <a:extLst>
              <a:ext uri="{FF2B5EF4-FFF2-40B4-BE49-F238E27FC236}">
                <a16:creationId xmlns:a16="http://schemas.microsoft.com/office/drawing/2014/main" id="{C8D3AA8E-61A8-39F8-1A2A-25846CC64628}"/>
              </a:ext>
            </a:extLst>
          </p:cNvPr>
          <p:cNvSpPr>
            <a:spLocks noGrp="1"/>
          </p:cNvSpPr>
          <p:nvPr>
            <p:ph type="sldNum" sz="quarter" idx="12"/>
          </p:nvPr>
        </p:nvSpPr>
        <p:spPr>
          <a:xfrm>
            <a:off x="10123055" y="6459785"/>
            <a:ext cx="1089428" cy="365125"/>
          </a:xfrm>
        </p:spPr>
        <p:txBody>
          <a:bodyPr>
            <a:normAutofit/>
          </a:bodyPr>
          <a:lstStyle/>
          <a:p>
            <a:pPr>
              <a:spcAft>
                <a:spcPts val="600"/>
              </a:spcAft>
            </a:pPr>
            <a:fld id="{D21DCF1B-D4B5-45FF-9CDB-A33918B33C9D}" type="slidenum">
              <a:rPr lang="en-US">
                <a:solidFill>
                  <a:schemeClr val="tx2"/>
                </a:solidFill>
              </a:rPr>
              <a:pPr>
                <a:spcAft>
                  <a:spcPts val="600"/>
                </a:spcAft>
              </a:pPr>
              <a:t>3</a:t>
            </a:fld>
            <a:endParaRPr lang="en-US">
              <a:solidFill>
                <a:schemeClr val="tx2"/>
              </a:solidFill>
            </a:endParaRPr>
          </a:p>
        </p:txBody>
      </p:sp>
    </p:spTree>
    <p:extLst>
      <p:ext uri="{BB962C8B-B14F-4D97-AF65-F5344CB8AC3E}">
        <p14:creationId xmlns:p14="http://schemas.microsoft.com/office/powerpoint/2010/main" val="13928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90C3-097B-E7BE-98B7-8EC7FA55E595}"/>
              </a:ext>
            </a:extLst>
          </p:cNvPr>
          <p:cNvSpPr>
            <a:spLocks noGrp="1"/>
          </p:cNvSpPr>
          <p:nvPr>
            <p:ph type="title"/>
          </p:nvPr>
        </p:nvSpPr>
        <p:spPr>
          <a:xfrm>
            <a:off x="828675" y="245744"/>
            <a:ext cx="10515600" cy="584775"/>
          </a:xfrm>
        </p:spPr>
        <p:txBody>
          <a:bodyPr>
            <a:noAutofit/>
          </a:bodyPr>
          <a:lstStyle/>
          <a:p>
            <a:r>
              <a:rPr lang="en-US" sz="2000" b="1" i="1" dirty="0"/>
              <a:t>Data Description: Summary statistics of Vaccinated and Unvaccinated people (cases, hospitalized and deaths), Source: JMP</a:t>
            </a:r>
          </a:p>
        </p:txBody>
      </p:sp>
      <p:pic>
        <p:nvPicPr>
          <p:cNvPr id="12" name="Content Placeholder 11" descr="Graphical user interface&#10;&#10;Description automatically generated with medium confidence">
            <a:extLst>
              <a:ext uri="{FF2B5EF4-FFF2-40B4-BE49-F238E27FC236}">
                <a16:creationId xmlns:a16="http://schemas.microsoft.com/office/drawing/2014/main" id="{9C57F64E-EED5-D3B4-B794-CF5AA21BF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49180"/>
            <a:ext cx="10515600" cy="3605059"/>
          </a:xfrm>
        </p:spPr>
      </p:pic>
      <p:sp>
        <p:nvSpPr>
          <p:cNvPr id="3" name="TextBox 2">
            <a:extLst>
              <a:ext uri="{FF2B5EF4-FFF2-40B4-BE49-F238E27FC236}">
                <a16:creationId xmlns:a16="http://schemas.microsoft.com/office/drawing/2014/main" id="{C749D526-EA22-F314-E263-41AF035113D5}"/>
              </a:ext>
            </a:extLst>
          </p:cNvPr>
          <p:cNvSpPr txBox="1"/>
          <p:nvPr/>
        </p:nvSpPr>
        <p:spPr>
          <a:xfrm>
            <a:off x="828675" y="4828297"/>
            <a:ext cx="1042035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mean is higher than the median for unvaccinated and vaccinated people in all stages (cases, hospitalized, and deaths), so the distribution is positively skewed.</a:t>
            </a:r>
          </a:p>
        </p:txBody>
      </p:sp>
      <p:sp>
        <p:nvSpPr>
          <p:cNvPr id="4" name="Date Placeholder 3">
            <a:extLst>
              <a:ext uri="{FF2B5EF4-FFF2-40B4-BE49-F238E27FC236}">
                <a16:creationId xmlns:a16="http://schemas.microsoft.com/office/drawing/2014/main" id="{AB32ED00-3573-B618-BA6D-70A1ADEE365F}"/>
              </a:ext>
            </a:extLst>
          </p:cNvPr>
          <p:cNvSpPr>
            <a:spLocks noGrp="1"/>
          </p:cNvSpPr>
          <p:nvPr>
            <p:ph type="dt" sz="half" idx="10"/>
          </p:nvPr>
        </p:nvSpPr>
        <p:spPr/>
        <p:txBody>
          <a:bodyPr/>
          <a:lstStyle/>
          <a:p>
            <a:fld id="{8E9F762A-CD84-F944-A9B7-C427E8624F1A}" type="datetime1">
              <a:rPr lang="en-US" smtClean="0"/>
              <a:t>11/28/22</a:t>
            </a:fld>
            <a:endParaRPr lang="en-US"/>
          </a:p>
        </p:txBody>
      </p:sp>
      <p:sp>
        <p:nvSpPr>
          <p:cNvPr id="5" name="Footer Placeholder 4">
            <a:extLst>
              <a:ext uri="{FF2B5EF4-FFF2-40B4-BE49-F238E27FC236}">
                <a16:creationId xmlns:a16="http://schemas.microsoft.com/office/drawing/2014/main" id="{B92E08A8-CC1C-1409-7A02-E1075BAFE0CC}"/>
              </a:ext>
            </a:extLst>
          </p:cNvPr>
          <p:cNvSpPr>
            <a:spLocks noGrp="1"/>
          </p:cNvSpPr>
          <p:nvPr>
            <p:ph type="ftr" sz="quarter" idx="11"/>
          </p:nvPr>
        </p:nvSpPr>
        <p:spPr/>
        <p:txBody>
          <a:bodyPr/>
          <a:lstStyle/>
          <a:p>
            <a:r>
              <a:rPr lang="en-US"/>
              <a:t>IE 5331_Md Ariful Haque Miah</a:t>
            </a:r>
          </a:p>
        </p:txBody>
      </p:sp>
      <p:sp>
        <p:nvSpPr>
          <p:cNvPr id="6" name="Slide Number Placeholder 5">
            <a:extLst>
              <a:ext uri="{FF2B5EF4-FFF2-40B4-BE49-F238E27FC236}">
                <a16:creationId xmlns:a16="http://schemas.microsoft.com/office/drawing/2014/main" id="{C44FEB6D-532B-5C01-513C-CED18C695960}"/>
              </a:ext>
            </a:extLst>
          </p:cNvPr>
          <p:cNvSpPr>
            <a:spLocks noGrp="1"/>
          </p:cNvSpPr>
          <p:nvPr>
            <p:ph type="sldNum" sz="quarter" idx="12"/>
          </p:nvPr>
        </p:nvSpPr>
        <p:spPr/>
        <p:txBody>
          <a:bodyPr/>
          <a:lstStyle/>
          <a:p>
            <a:fld id="{D21DCF1B-D4B5-45FF-9CDB-A33918B33C9D}" type="slidenum">
              <a:rPr lang="en-US" smtClean="0"/>
              <a:t>4</a:t>
            </a:fld>
            <a:endParaRPr lang="en-US"/>
          </a:p>
        </p:txBody>
      </p:sp>
    </p:spTree>
    <p:extLst>
      <p:ext uri="{BB962C8B-B14F-4D97-AF65-F5344CB8AC3E}">
        <p14:creationId xmlns:p14="http://schemas.microsoft.com/office/powerpoint/2010/main" val="19962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4ACB-BD9C-66C0-040B-E07D2A1648AD}"/>
              </a:ext>
            </a:extLst>
          </p:cNvPr>
          <p:cNvSpPr>
            <a:spLocks noGrp="1"/>
          </p:cNvSpPr>
          <p:nvPr>
            <p:ph type="title"/>
          </p:nvPr>
        </p:nvSpPr>
        <p:spPr>
          <a:xfrm>
            <a:off x="762000" y="114300"/>
            <a:ext cx="10515600" cy="693789"/>
          </a:xfrm>
        </p:spPr>
        <p:txBody>
          <a:bodyPr>
            <a:noAutofit/>
          </a:bodyPr>
          <a:lstStyle/>
          <a:p>
            <a:r>
              <a:rPr lang="en-US" sz="2400" b="1" i="1" dirty="0"/>
              <a:t>Summary statistics of Vaccinated and Unvaccinated rate per 100K (cases, hospitalized and deaths), Source: JMP</a:t>
            </a:r>
          </a:p>
        </p:txBody>
      </p:sp>
      <p:pic>
        <p:nvPicPr>
          <p:cNvPr id="5" name="Content Placeholder 4" descr="A picture containing box and whisker chart&#10;&#10;Description automatically generated">
            <a:extLst>
              <a:ext uri="{FF2B5EF4-FFF2-40B4-BE49-F238E27FC236}">
                <a16:creationId xmlns:a16="http://schemas.microsoft.com/office/drawing/2014/main" id="{1AAC6831-B4FE-992C-40B2-C7ED50F73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28994"/>
            <a:ext cx="10515600" cy="3195331"/>
          </a:xfrm>
        </p:spPr>
      </p:pic>
      <p:sp>
        <p:nvSpPr>
          <p:cNvPr id="3" name="TextBox 2">
            <a:extLst>
              <a:ext uri="{FF2B5EF4-FFF2-40B4-BE49-F238E27FC236}">
                <a16:creationId xmlns:a16="http://schemas.microsoft.com/office/drawing/2014/main" id="{A7F224E5-0DFD-7474-83FA-C6FB4D991337}"/>
              </a:ext>
            </a:extLst>
          </p:cNvPr>
          <p:cNvSpPr txBox="1"/>
          <p:nvPr/>
        </p:nvSpPr>
        <p:spPr>
          <a:xfrm>
            <a:off x="838200" y="4362450"/>
            <a:ext cx="105156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mean of the Unvaccinated and vaccinated rate per 100K in all stages (cases, hospitalized, and deaths) is higher than the median, so the distribution is positively skewed. The median rate is considered instead of the mean rate as the difference between the mean and median rate is high.</a:t>
            </a:r>
            <a:endParaRPr lang="en-US" sz="1600" dirty="0"/>
          </a:p>
        </p:txBody>
      </p:sp>
      <p:sp>
        <p:nvSpPr>
          <p:cNvPr id="4" name="Date Placeholder 3">
            <a:extLst>
              <a:ext uri="{FF2B5EF4-FFF2-40B4-BE49-F238E27FC236}">
                <a16:creationId xmlns:a16="http://schemas.microsoft.com/office/drawing/2014/main" id="{40816DB3-5F1E-B308-BAB5-5C29A149F27F}"/>
              </a:ext>
            </a:extLst>
          </p:cNvPr>
          <p:cNvSpPr>
            <a:spLocks noGrp="1"/>
          </p:cNvSpPr>
          <p:nvPr>
            <p:ph type="dt" sz="half" idx="10"/>
          </p:nvPr>
        </p:nvSpPr>
        <p:spPr/>
        <p:txBody>
          <a:bodyPr/>
          <a:lstStyle/>
          <a:p>
            <a:fld id="{D4D3AF53-BDA4-A74D-8086-3417DE7923D9}" type="datetime1">
              <a:rPr lang="en-US" smtClean="0"/>
              <a:t>11/28/22</a:t>
            </a:fld>
            <a:endParaRPr lang="en-US"/>
          </a:p>
        </p:txBody>
      </p:sp>
      <p:sp>
        <p:nvSpPr>
          <p:cNvPr id="6" name="Footer Placeholder 5">
            <a:extLst>
              <a:ext uri="{FF2B5EF4-FFF2-40B4-BE49-F238E27FC236}">
                <a16:creationId xmlns:a16="http://schemas.microsoft.com/office/drawing/2014/main" id="{BA426559-2A59-07EC-17DC-CAFD867C1F3D}"/>
              </a:ext>
            </a:extLst>
          </p:cNvPr>
          <p:cNvSpPr>
            <a:spLocks noGrp="1"/>
          </p:cNvSpPr>
          <p:nvPr>
            <p:ph type="ftr" sz="quarter" idx="11"/>
          </p:nvPr>
        </p:nvSpPr>
        <p:spPr/>
        <p:txBody>
          <a:bodyPr/>
          <a:lstStyle/>
          <a:p>
            <a:r>
              <a:rPr lang="en-US"/>
              <a:t>IE 5331_Md Ariful Haque Miah</a:t>
            </a:r>
          </a:p>
        </p:txBody>
      </p:sp>
      <p:sp>
        <p:nvSpPr>
          <p:cNvPr id="7" name="Slide Number Placeholder 6">
            <a:extLst>
              <a:ext uri="{FF2B5EF4-FFF2-40B4-BE49-F238E27FC236}">
                <a16:creationId xmlns:a16="http://schemas.microsoft.com/office/drawing/2014/main" id="{F3139B02-6DAC-BC6C-787C-AFEC1E187F73}"/>
              </a:ext>
            </a:extLst>
          </p:cNvPr>
          <p:cNvSpPr>
            <a:spLocks noGrp="1"/>
          </p:cNvSpPr>
          <p:nvPr>
            <p:ph type="sldNum" sz="quarter" idx="12"/>
          </p:nvPr>
        </p:nvSpPr>
        <p:spPr/>
        <p:txBody>
          <a:bodyPr/>
          <a:lstStyle/>
          <a:p>
            <a:fld id="{D21DCF1B-D4B5-45FF-9CDB-A33918B33C9D}" type="slidenum">
              <a:rPr lang="en-US" smtClean="0"/>
              <a:t>5</a:t>
            </a:fld>
            <a:endParaRPr lang="en-US"/>
          </a:p>
        </p:txBody>
      </p:sp>
    </p:spTree>
    <p:extLst>
      <p:ext uri="{BB962C8B-B14F-4D97-AF65-F5344CB8AC3E}">
        <p14:creationId xmlns:p14="http://schemas.microsoft.com/office/powerpoint/2010/main" val="1839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B2F6-C4AC-13BB-BC71-B3777ACB7DB4}"/>
              </a:ext>
            </a:extLst>
          </p:cNvPr>
          <p:cNvSpPr>
            <a:spLocks noGrp="1"/>
          </p:cNvSpPr>
          <p:nvPr>
            <p:ph type="title"/>
          </p:nvPr>
        </p:nvSpPr>
        <p:spPr>
          <a:xfrm>
            <a:off x="1097280" y="723900"/>
            <a:ext cx="10058400" cy="1013460"/>
          </a:xfrm>
        </p:spPr>
        <p:txBody>
          <a:bodyPr>
            <a:normAutofit/>
          </a:bodyPr>
          <a:lstStyle/>
          <a:p>
            <a:pPr algn="ctr"/>
            <a:r>
              <a:rPr lang="en-US" sz="2200" b="1" i="1" dirty="0"/>
              <a:t>Are unvaccinated people more hospitalized than the vaccinated?</a:t>
            </a:r>
          </a:p>
        </p:txBody>
      </p:sp>
      <p:graphicFrame>
        <p:nvGraphicFramePr>
          <p:cNvPr id="5" name="Content Placeholder 4">
            <a:extLst>
              <a:ext uri="{FF2B5EF4-FFF2-40B4-BE49-F238E27FC236}">
                <a16:creationId xmlns:a16="http://schemas.microsoft.com/office/drawing/2014/main" id="{04068CEA-9C94-8D9F-A98A-84DB81A92158}"/>
              </a:ext>
            </a:extLst>
          </p:cNvPr>
          <p:cNvGraphicFramePr>
            <a:graphicFrameLocks noGrp="1"/>
          </p:cNvGraphicFramePr>
          <p:nvPr>
            <p:ph idx="1"/>
            <p:extLst>
              <p:ext uri="{D42A27DB-BD31-4B8C-83A1-F6EECF244321}">
                <p14:modId xmlns:p14="http://schemas.microsoft.com/office/powerpoint/2010/main" val="386505651"/>
              </p:ext>
            </p:extLst>
          </p:nvPr>
        </p:nvGraphicFramePr>
        <p:xfrm>
          <a:off x="5554919" y="1683774"/>
          <a:ext cx="5503606" cy="34904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8F14E22-F4C5-DBF3-C1C3-E913DC86D5E8}"/>
              </a:ext>
            </a:extLst>
          </p:cNvPr>
          <p:cNvSpPr txBox="1"/>
          <p:nvPr/>
        </p:nvSpPr>
        <p:spPr>
          <a:xfrm>
            <a:off x="1190625" y="2038350"/>
            <a:ext cx="4364294"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total number of people who received the Covid vaccine is less hospitalized than those who didn’t receive Covid vaccine in the year 2021. </a:t>
            </a:r>
          </a:p>
          <a:p>
            <a:r>
              <a:rPr lang="en-US" sz="1600" dirty="0">
                <a:latin typeface="Times New Roman" panose="02020603050405020304" pitchFamily="18" charset="0"/>
                <a:cs typeface="Times New Roman" panose="02020603050405020304" pitchFamily="18" charset="0"/>
              </a:rPr>
              <a:t>But, from the following year, 2022, until the data from September, the scenario is the opposite: the total number of vaccinated people hospitalized is higher than the total number of unvaccinated people hospitalized. Their difference (6,155) is less than 2021 (65,036).</a:t>
            </a:r>
          </a:p>
        </p:txBody>
      </p:sp>
      <p:sp>
        <p:nvSpPr>
          <p:cNvPr id="3" name="Date Placeholder 2">
            <a:extLst>
              <a:ext uri="{FF2B5EF4-FFF2-40B4-BE49-F238E27FC236}">
                <a16:creationId xmlns:a16="http://schemas.microsoft.com/office/drawing/2014/main" id="{C6D121D5-75EB-721A-1E01-2ED8EBA6E3B0}"/>
              </a:ext>
            </a:extLst>
          </p:cNvPr>
          <p:cNvSpPr>
            <a:spLocks noGrp="1"/>
          </p:cNvSpPr>
          <p:nvPr>
            <p:ph type="dt" sz="half" idx="10"/>
          </p:nvPr>
        </p:nvSpPr>
        <p:spPr/>
        <p:txBody>
          <a:bodyPr/>
          <a:lstStyle/>
          <a:p>
            <a:fld id="{C1D2B067-405D-2644-9558-6EB3523C41AE}" type="datetime1">
              <a:rPr lang="en-US" smtClean="0"/>
              <a:t>11/28/22</a:t>
            </a:fld>
            <a:endParaRPr lang="en-US"/>
          </a:p>
        </p:txBody>
      </p:sp>
      <p:sp>
        <p:nvSpPr>
          <p:cNvPr id="6" name="Footer Placeholder 5">
            <a:extLst>
              <a:ext uri="{FF2B5EF4-FFF2-40B4-BE49-F238E27FC236}">
                <a16:creationId xmlns:a16="http://schemas.microsoft.com/office/drawing/2014/main" id="{E32EE890-8F13-4B5E-35A6-AE7F0672EB8D}"/>
              </a:ext>
            </a:extLst>
          </p:cNvPr>
          <p:cNvSpPr>
            <a:spLocks noGrp="1"/>
          </p:cNvSpPr>
          <p:nvPr>
            <p:ph type="ftr" sz="quarter" idx="11"/>
          </p:nvPr>
        </p:nvSpPr>
        <p:spPr/>
        <p:txBody>
          <a:bodyPr/>
          <a:lstStyle/>
          <a:p>
            <a:r>
              <a:rPr lang="en-US"/>
              <a:t>IE 5331_Md Ariful Haque Miah</a:t>
            </a:r>
          </a:p>
        </p:txBody>
      </p:sp>
      <p:sp>
        <p:nvSpPr>
          <p:cNvPr id="7" name="Slide Number Placeholder 6">
            <a:extLst>
              <a:ext uri="{FF2B5EF4-FFF2-40B4-BE49-F238E27FC236}">
                <a16:creationId xmlns:a16="http://schemas.microsoft.com/office/drawing/2014/main" id="{511D6C71-456F-2A62-A588-97309D661F08}"/>
              </a:ext>
            </a:extLst>
          </p:cNvPr>
          <p:cNvSpPr>
            <a:spLocks noGrp="1"/>
          </p:cNvSpPr>
          <p:nvPr>
            <p:ph type="sldNum" sz="quarter" idx="12"/>
          </p:nvPr>
        </p:nvSpPr>
        <p:spPr/>
        <p:txBody>
          <a:bodyPr/>
          <a:lstStyle/>
          <a:p>
            <a:fld id="{D21DCF1B-D4B5-45FF-9CDB-A33918B33C9D}" type="slidenum">
              <a:rPr lang="en-US" smtClean="0"/>
              <a:t>6</a:t>
            </a:fld>
            <a:endParaRPr lang="en-US"/>
          </a:p>
        </p:txBody>
      </p:sp>
    </p:spTree>
    <p:extLst>
      <p:ext uri="{BB962C8B-B14F-4D97-AF65-F5344CB8AC3E}">
        <p14:creationId xmlns:p14="http://schemas.microsoft.com/office/powerpoint/2010/main" val="111805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E2012-24BA-A501-5FA3-9C715664A0C4}"/>
              </a:ext>
            </a:extLst>
          </p:cNvPr>
          <p:cNvSpPr>
            <a:spLocks noGrp="1"/>
          </p:cNvSpPr>
          <p:nvPr>
            <p:ph type="title"/>
          </p:nvPr>
        </p:nvSpPr>
        <p:spPr>
          <a:xfrm>
            <a:off x="6411685" y="634947"/>
            <a:ext cx="5127171" cy="641404"/>
          </a:xfrm>
        </p:spPr>
        <p:txBody>
          <a:bodyPr>
            <a:noAutofit/>
          </a:bodyPr>
          <a:lstStyle/>
          <a:p>
            <a:r>
              <a:rPr lang="en-US" sz="2200" b="1" i="1" dirty="0"/>
              <a:t>Are the number of unvaccinated cases larger than the vaccinated cased in terms of  COVID-19 Positive?</a:t>
            </a:r>
          </a:p>
        </p:txBody>
      </p:sp>
      <p:pic>
        <p:nvPicPr>
          <p:cNvPr id="10" name="Content Placeholder 9" descr="Chart, histogram&#10;&#10;Description automatically generated">
            <a:extLst>
              <a:ext uri="{FF2B5EF4-FFF2-40B4-BE49-F238E27FC236}">
                <a16:creationId xmlns:a16="http://schemas.microsoft.com/office/drawing/2014/main" id="{2EA439B0-7CB4-75C6-DFA0-966EC5A90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800102"/>
            <a:ext cx="5690933" cy="4629084"/>
          </a:xfrm>
          <a:prstGeom prst="rect">
            <a:avLst/>
          </a:prstGeom>
        </p:spPr>
      </p:pic>
      <p:cxnSp>
        <p:nvCxnSpPr>
          <p:cNvPr id="40" name="Straight Connector 3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34">
            <a:extLst>
              <a:ext uri="{FF2B5EF4-FFF2-40B4-BE49-F238E27FC236}">
                <a16:creationId xmlns:a16="http://schemas.microsoft.com/office/drawing/2014/main" id="{04D18315-FBCC-5EAA-4918-958F69FC0E00}"/>
              </a:ext>
            </a:extLst>
          </p:cNvPr>
          <p:cNvSpPr>
            <a:spLocks noGrp="1"/>
          </p:cNvSpPr>
          <p:nvPr>
            <p:ph idx="1"/>
          </p:nvPr>
        </p:nvSpPr>
        <p:spPr>
          <a:xfrm>
            <a:off x="6411684" y="2181481"/>
            <a:ext cx="5127172" cy="3687613"/>
          </a:xfrm>
        </p:spPr>
        <p:txBody>
          <a:bodyPr>
            <a:normAutofit/>
          </a:bodyPr>
          <a:lstStyle/>
          <a:p>
            <a:r>
              <a:rPr lang="en-US" sz="1600" dirty="0">
                <a:latin typeface="Times New Roman" panose="02020603050405020304" pitchFamily="18" charset="0"/>
                <a:cs typeface="Times New Roman" panose="02020603050405020304" pitchFamily="18" charset="0"/>
              </a:rPr>
              <a:t> The total number of vaccinated people with COVID positive was less than that of unvaccinated people with COVID positive until December 16, 2021. After that, vaccinated cases exceeded the total number of unvaccinated patients until September 2022.</a:t>
            </a:r>
          </a:p>
        </p:txBody>
      </p:sp>
      <p:sp>
        <p:nvSpPr>
          <p:cNvPr id="42" name="Rectangle 41">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Date Placeholder 2">
            <a:extLst>
              <a:ext uri="{FF2B5EF4-FFF2-40B4-BE49-F238E27FC236}">
                <a16:creationId xmlns:a16="http://schemas.microsoft.com/office/drawing/2014/main" id="{3C2297B4-D234-309E-A233-D8C0A10956D0}"/>
              </a:ext>
            </a:extLst>
          </p:cNvPr>
          <p:cNvSpPr>
            <a:spLocks noGrp="1"/>
          </p:cNvSpPr>
          <p:nvPr>
            <p:ph type="dt" sz="half" idx="10"/>
          </p:nvPr>
        </p:nvSpPr>
        <p:spPr/>
        <p:txBody>
          <a:bodyPr/>
          <a:lstStyle/>
          <a:p>
            <a:fld id="{16676DE0-FF4F-7044-A4C5-F05811D66A8F}" type="datetime1">
              <a:rPr lang="en-US" smtClean="0"/>
              <a:t>11/28/22</a:t>
            </a:fld>
            <a:endParaRPr lang="en-US"/>
          </a:p>
        </p:txBody>
      </p:sp>
      <p:sp>
        <p:nvSpPr>
          <p:cNvPr id="4" name="Footer Placeholder 3">
            <a:extLst>
              <a:ext uri="{FF2B5EF4-FFF2-40B4-BE49-F238E27FC236}">
                <a16:creationId xmlns:a16="http://schemas.microsoft.com/office/drawing/2014/main" id="{B382CD02-F748-0A9D-726A-AE58F88004B6}"/>
              </a:ext>
            </a:extLst>
          </p:cNvPr>
          <p:cNvSpPr>
            <a:spLocks noGrp="1"/>
          </p:cNvSpPr>
          <p:nvPr>
            <p:ph type="ftr" sz="quarter" idx="11"/>
          </p:nvPr>
        </p:nvSpPr>
        <p:spPr/>
        <p:txBody>
          <a:bodyPr/>
          <a:lstStyle/>
          <a:p>
            <a:r>
              <a:rPr lang="en-US"/>
              <a:t>IE 5331_Md Ariful Haque Miah</a:t>
            </a:r>
          </a:p>
        </p:txBody>
      </p:sp>
      <p:sp>
        <p:nvSpPr>
          <p:cNvPr id="5" name="Slide Number Placeholder 4">
            <a:extLst>
              <a:ext uri="{FF2B5EF4-FFF2-40B4-BE49-F238E27FC236}">
                <a16:creationId xmlns:a16="http://schemas.microsoft.com/office/drawing/2014/main" id="{E1939B05-1C44-DE3F-DEF9-CC423DAC7F47}"/>
              </a:ext>
            </a:extLst>
          </p:cNvPr>
          <p:cNvSpPr>
            <a:spLocks noGrp="1"/>
          </p:cNvSpPr>
          <p:nvPr>
            <p:ph type="sldNum" sz="quarter" idx="12"/>
          </p:nvPr>
        </p:nvSpPr>
        <p:spPr/>
        <p:txBody>
          <a:bodyPr/>
          <a:lstStyle/>
          <a:p>
            <a:fld id="{D21DCF1B-D4B5-45FF-9CDB-A33918B33C9D}" type="slidenum">
              <a:rPr lang="en-US" smtClean="0"/>
              <a:t>7</a:t>
            </a:fld>
            <a:endParaRPr lang="en-US"/>
          </a:p>
        </p:txBody>
      </p:sp>
    </p:spTree>
    <p:extLst>
      <p:ext uri="{BB962C8B-B14F-4D97-AF65-F5344CB8AC3E}">
        <p14:creationId xmlns:p14="http://schemas.microsoft.com/office/powerpoint/2010/main" val="20311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checkerboard(across)">
                                      <p:cBhvr>
                                        <p:cTn id="12"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5A3-A2C9-6114-ADA0-8DDB5ABA28F4}"/>
              </a:ext>
            </a:extLst>
          </p:cNvPr>
          <p:cNvSpPr>
            <a:spLocks noGrp="1"/>
          </p:cNvSpPr>
          <p:nvPr>
            <p:ph type="title"/>
          </p:nvPr>
        </p:nvSpPr>
        <p:spPr/>
        <p:txBody>
          <a:bodyPr>
            <a:normAutofit/>
          </a:bodyPr>
          <a:lstStyle/>
          <a:p>
            <a:pPr algn="ctr"/>
            <a:r>
              <a:rPr lang="en-US" sz="2200" b="1" i="1" dirty="0"/>
              <a:t>Are the death numbers of unvaccinated higher than the vaccinated people?</a:t>
            </a:r>
          </a:p>
        </p:txBody>
      </p:sp>
      <p:graphicFrame>
        <p:nvGraphicFramePr>
          <p:cNvPr id="4" name="Content Placeholder 3">
            <a:extLst>
              <a:ext uri="{FF2B5EF4-FFF2-40B4-BE49-F238E27FC236}">
                <a16:creationId xmlns:a16="http://schemas.microsoft.com/office/drawing/2014/main" id="{9ECC4094-61D3-8429-C3E7-A2F25365AAD2}"/>
              </a:ext>
            </a:extLst>
          </p:cNvPr>
          <p:cNvGraphicFramePr>
            <a:graphicFrameLocks noGrp="1"/>
          </p:cNvGraphicFramePr>
          <p:nvPr>
            <p:ph idx="1"/>
            <p:extLst>
              <p:ext uri="{D42A27DB-BD31-4B8C-83A1-F6EECF244321}">
                <p14:modId xmlns:p14="http://schemas.microsoft.com/office/powerpoint/2010/main" val="1593942396"/>
              </p:ext>
            </p:extLst>
          </p:nvPr>
        </p:nvGraphicFramePr>
        <p:xfrm>
          <a:off x="6458494" y="1804035"/>
          <a:ext cx="4697186" cy="320611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545862D-1C97-5936-ADFD-B4BDA1E21553}"/>
              </a:ext>
            </a:extLst>
          </p:cNvPr>
          <p:cNvSpPr txBox="1"/>
          <p:nvPr/>
        </p:nvSpPr>
        <p:spPr>
          <a:xfrm>
            <a:off x="1257300" y="2038350"/>
            <a:ext cx="520119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both 2021 and 2022, the total number of unvaccinated deaths is larger than the total number of vaccinated deaths.</a:t>
            </a:r>
          </a:p>
        </p:txBody>
      </p:sp>
      <p:sp>
        <p:nvSpPr>
          <p:cNvPr id="5" name="Date Placeholder 4">
            <a:extLst>
              <a:ext uri="{FF2B5EF4-FFF2-40B4-BE49-F238E27FC236}">
                <a16:creationId xmlns:a16="http://schemas.microsoft.com/office/drawing/2014/main" id="{8B6308F3-DC94-672C-78FD-A9D0037E9E43}"/>
              </a:ext>
            </a:extLst>
          </p:cNvPr>
          <p:cNvSpPr>
            <a:spLocks noGrp="1"/>
          </p:cNvSpPr>
          <p:nvPr>
            <p:ph type="dt" sz="half" idx="10"/>
          </p:nvPr>
        </p:nvSpPr>
        <p:spPr/>
        <p:txBody>
          <a:bodyPr/>
          <a:lstStyle/>
          <a:p>
            <a:fld id="{B154749A-77C1-9441-9946-7C1FD413B9EC}" type="datetime1">
              <a:rPr lang="en-US" smtClean="0"/>
              <a:t>11/28/22</a:t>
            </a:fld>
            <a:endParaRPr lang="en-US"/>
          </a:p>
        </p:txBody>
      </p:sp>
      <p:sp>
        <p:nvSpPr>
          <p:cNvPr id="6" name="Footer Placeholder 5">
            <a:extLst>
              <a:ext uri="{FF2B5EF4-FFF2-40B4-BE49-F238E27FC236}">
                <a16:creationId xmlns:a16="http://schemas.microsoft.com/office/drawing/2014/main" id="{EAAB74B0-0D39-41CB-ECDB-30C21463F923}"/>
              </a:ext>
            </a:extLst>
          </p:cNvPr>
          <p:cNvSpPr>
            <a:spLocks noGrp="1"/>
          </p:cNvSpPr>
          <p:nvPr>
            <p:ph type="ftr" sz="quarter" idx="11"/>
          </p:nvPr>
        </p:nvSpPr>
        <p:spPr/>
        <p:txBody>
          <a:bodyPr/>
          <a:lstStyle/>
          <a:p>
            <a:r>
              <a:rPr lang="en-US"/>
              <a:t>IE 5331_Md Ariful Haque Miah</a:t>
            </a:r>
          </a:p>
        </p:txBody>
      </p:sp>
      <p:sp>
        <p:nvSpPr>
          <p:cNvPr id="7" name="Slide Number Placeholder 6">
            <a:extLst>
              <a:ext uri="{FF2B5EF4-FFF2-40B4-BE49-F238E27FC236}">
                <a16:creationId xmlns:a16="http://schemas.microsoft.com/office/drawing/2014/main" id="{FB7E54D4-F1EC-6B22-0586-D2B270BF9FB7}"/>
              </a:ext>
            </a:extLst>
          </p:cNvPr>
          <p:cNvSpPr>
            <a:spLocks noGrp="1"/>
          </p:cNvSpPr>
          <p:nvPr>
            <p:ph type="sldNum" sz="quarter" idx="12"/>
          </p:nvPr>
        </p:nvSpPr>
        <p:spPr/>
        <p:txBody>
          <a:bodyPr/>
          <a:lstStyle/>
          <a:p>
            <a:fld id="{D21DCF1B-D4B5-45FF-9CDB-A33918B33C9D}" type="slidenum">
              <a:rPr lang="en-US" smtClean="0"/>
              <a:t>8</a:t>
            </a:fld>
            <a:endParaRPr lang="en-US"/>
          </a:p>
        </p:txBody>
      </p:sp>
    </p:spTree>
    <p:extLst>
      <p:ext uri="{BB962C8B-B14F-4D97-AF65-F5344CB8AC3E}">
        <p14:creationId xmlns:p14="http://schemas.microsoft.com/office/powerpoint/2010/main" val="338012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A038-27E2-156A-63A4-1F52546DE583}"/>
              </a:ext>
            </a:extLst>
          </p:cNvPr>
          <p:cNvSpPr>
            <a:spLocks noGrp="1"/>
          </p:cNvSpPr>
          <p:nvPr>
            <p:ph type="title"/>
          </p:nvPr>
        </p:nvSpPr>
        <p:spPr>
          <a:xfrm>
            <a:off x="1097280" y="286603"/>
            <a:ext cx="10058400" cy="703997"/>
          </a:xfrm>
        </p:spPr>
        <p:txBody>
          <a:bodyPr>
            <a:normAutofit/>
          </a:bodyPr>
          <a:lstStyle/>
          <a:p>
            <a:pPr algn="ctr"/>
            <a:r>
              <a:rPr lang="en-US" sz="2200" b="1" i="1" dirty="0"/>
              <a:t>Are unvaccinated more than the vaccinated in terms of cases, hospitalized and deaths?</a:t>
            </a:r>
          </a:p>
        </p:txBody>
      </p:sp>
      <p:pic>
        <p:nvPicPr>
          <p:cNvPr id="4" name="Content Placeholder 3" descr="Chart, bar chart&#10;&#10;Description automatically generated">
            <a:extLst>
              <a:ext uri="{FF2B5EF4-FFF2-40B4-BE49-F238E27FC236}">
                <a16:creationId xmlns:a16="http://schemas.microsoft.com/office/drawing/2014/main" id="{128FF2EF-1C9F-FB40-EFF5-9D2CC407C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8350" y="1846263"/>
            <a:ext cx="5307330" cy="4021137"/>
          </a:xfrm>
          <a:prstGeom prst="rect">
            <a:avLst/>
          </a:prstGeom>
        </p:spPr>
      </p:pic>
      <p:sp>
        <p:nvSpPr>
          <p:cNvPr id="5" name="TextBox 4">
            <a:extLst>
              <a:ext uri="{FF2B5EF4-FFF2-40B4-BE49-F238E27FC236}">
                <a16:creationId xmlns:a16="http://schemas.microsoft.com/office/drawing/2014/main" id="{10F2A6D8-7979-15C1-EAB0-1AC5EB5BBEDD}"/>
              </a:ext>
            </a:extLst>
          </p:cNvPr>
          <p:cNvSpPr txBox="1"/>
          <p:nvPr/>
        </p:nvSpPr>
        <p:spPr>
          <a:xfrm>
            <a:off x="1228725" y="1952625"/>
            <a:ext cx="4505325"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overall summary states that from the mid of December 2021, the total numbers of vaccinated cases and vaccinated hospitalized are more significant than the total number of unvaccinated patients and hospitalized people.</a:t>
            </a:r>
          </a:p>
        </p:txBody>
      </p:sp>
      <p:sp>
        <p:nvSpPr>
          <p:cNvPr id="3" name="Date Placeholder 2">
            <a:extLst>
              <a:ext uri="{FF2B5EF4-FFF2-40B4-BE49-F238E27FC236}">
                <a16:creationId xmlns:a16="http://schemas.microsoft.com/office/drawing/2014/main" id="{32BFF3BF-1C54-05F7-55DE-4C4EAB573FB7}"/>
              </a:ext>
            </a:extLst>
          </p:cNvPr>
          <p:cNvSpPr>
            <a:spLocks noGrp="1"/>
          </p:cNvSpPr>
          <p:nvPr>
            <p:ph type="dt" sz="half" idx="10"/>
          </p:nvPr>
        </p:nvSpPr>
        <p:spPr/>
        <p:txBody>
          <a:bodyPr/>
          <a:lstStyle/>
          <a:p>
            <a:fld id="{A64E78C4-992C-3C4A-81DA-4B44ACA130E4}" type="datetime1">
              <a:rPr lang="en-US" smtClean="0"/>
              <a:t>11/28/22</a:t>
            </a:fld>
            <a:endParaRPr lang="en-US"/>
          </a:p>
        </p:txBody>
      </p:sp>
      <p:sp>
        <p:nvSpPr>
          <p:cNvPr id="6" name="Footer Placeholder 5">
            <a:extLst>
              <a:ext uri="{FF2B5EF4-FFF2-40B4-BE49-F238E27FC236}">
                <a16:creationId xmlns:a16="http://schemas.microsoft.com/office/drawing/2014/main" id="{8FF76290-A07F-C82B-3CD8-CF453AA5C192}"/>
              </a:ext>
            </a:extLst>
          </p:cNvPr>
          <p:cNvSpPr>
            <a:spLocks noGrp="1"/>
          </p:cNvSpPr>
          <p:nvPr>
            <p:ph type="ftr" sz="quarter" idx="11"/>
          </p:nvPr>
        </p:nvSpPr>
        <p:spPr/>
        <p:txBody>
          <a:bodyPr/>
          <a:lstStyle/>
          <a:p>
            <a:r>
              <a:rPr lang="en-US"/>
              <a:t>IE 5331_Md Ariful Haque Miah</a:t>
            </a:r>
          </a:p>
        </p:txBody>
      </p:sp>
      <p:sp>
        <p:nvSpPr>
          <p:cNvPr id="7" name="Slide Number Placeholder 6">
            <a:extLst>
              <a:ext uri="{FF2B5EF4-FFF2-40B4-BE49-F238E27FC236}">
                <a16:creationId xmlns:a16="http://schemas.microsoft.com/office/drawing/2014/main" id="{A8D0DBB3-67E2-C7B6-2C04-268195598312}"/>
              </a:ext>
            </a:extLst>
          </p:cNvPr>
          <p:cNvSpPr>
            <a:spLocks noGrp="1"/>
          </p:cNvSpPr>
          <p:nvPr>
            <p:ph type="sldNum" sz="quarter" idx="12"/>
          </p:nvPr>
        </p:nvSpPr>
        <p:spPr/>
        <p:txBody>
          <a:bodyPr/>
          <a:lstStyle/>
          <a:p>
            <a:fld id="{D21DCF1B-D4B5-45FF-9CDB-A33918B33C9D}" type="slidenum">
              <a:rPr lang="en-US" smtClean="0"/>
              <a:t>9</a:t>
            </a:fld>
            <a:endParaRPr lang="en-US"/>
          </a:p>
        </p:txBody>
      </p:sp>
    </p:spTree>
    <p:extLst>
      <p:ext uri="{BB962C8B-B14F-4D97-AF65-F5344CB8AC3E}">
        <p14:creationId xmlns:p14="http://schemas.microsoft.com/office/powerpoint/2010/main" val="119037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1747</TotalTime>
  <Words>1650</Words>
  <Application>Microsoft Macintosh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Times New Roman</vt:lpstr>
      <vt:lpstr>Retrospect</vt:lpstr>
      <vt:lpstr> Presentation</vt:lpstr>
      <vt:lpstr>Covid-19 vaccination data analysis in the state of California, USA Year: February, 2021-September, 2022 </vt:lpstr>
      <vt:lpstr>Background</vt:lpstr>
      <vt:lpstr>Data Description: Summary statistics of Vaccinated and Unvaccinated people (cases, hospitalized and deaths), Source: JMP</vt:lpstr>
      <vt:lpstr>Summary statistics of Vaccinated and Unvaccinated rate per 100K (cases, hospitalized and deaths), Source: JMP</vt:lpstr>
      <vt:lpstr>Are unvaccinated people more hospitalized than the vaccinated?</vt:lpstr>
      <vt:lpstr>Are the number of unvaccinated cases larger than the vaccinated cased in terms of  COVID-19 Positive?</vt:lpstr>
      <vt:lpstr>Are the death numbers of unvaccinated higher than the vaccinated people?</vt:lpstr>
      <vt:lpstr>Are unvaccinated more than the vaccinated in terms of cases, hospitalized and deaths?</vt:lpstr>
      <vt:lpstr>Comparison of unvaccinated and vaccinated median rate per 100K in terms of  COVID-19 Positive </vt:lpstr>
      <vt:lpstr>Comparison of unvaccinated and vaccinated hospitalized median rate per 100K</vt:lpstr>
      <vt:lpstr>Comparison of unvaccinated and vaccinated death median rate per 100K</vt:lpstr>
      <vt:lpstr>Overall summary of unvaccinated and vaccinated median rate per 100K in terms of cases, hospitalized and deaths</vt:lpstr>
      <vt:lpstr>Comparison of the total number of unvaccinated and vaccinated people (includes the number of cases, hospitalized and deaths)</vt:lpstr>
      <vt:lpstr>Recommendations</vt:lpstr>
      <vt:lpstr>Conclusion</vt:lpstr>
      <vt:lpstr>ACKNOWLEDGEMENTS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 Jannatul Ferdous</dc:creator>
  <cp:lastModifiedBy>Md Ariful Haque Miah Abir</cp:lastModifiedBy>
  <cp:revision>187</cp:revision>
  <dcterms:created xsi:type="dcterms:W3CDTF">2022-11-27T00:24:01Z</dcterms:created>
  <dcterms:modified xsi:type="dcterms:W3CDTF">2022-11-28T12:58:44Z</dcterms:modified>
</cp:coreProperties>
</file>