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72" r:id="rId12"/>
    <p:sldId id="269" r:id="rId13"/>
    <p:sldId id="276" r:id="rId14"/>
    <p:sldId id="283" r:id="rId15"/>
    <p:sldId id="277" r:id="rId16"/>
    <p:sldId id="271" r:id="rId17"/>
    <p:sldId id="266" r:id="rId18"/>
    <p:sldId id="284" r:id="rId19"/>
    <p:sldId id="285" r:id="rId20"/>
    <p:sldId id="275" r:id="rId21"/>
    <p:sldId id="281" r:id="rId22"/>
    <p:sldId id="282" r:id="rId23"/>
    <p:sldId id="287" r:id="rId24"/>
    <p:sldId id="288" r:id="rId25"/>
    <p:sldId id="289" r:id="rId26"/>
    <p:sldId id="274" r:id="rId27"/>
    <p:sldId id="286" r:id="rId28"/>
    <p:sldId id="290" r:id="rId29"/>
    <p:sldId id="278" r:id="rId30"/>
  </p:sldIdLst>
  <p:sldSz cx="12188825"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839">
          <p15:clr>
            <a:srgbClr val="A4A3A4"/>
          </p15:clr>
        </p15:guide>
        <p15:guide id="2" orient="horz" pos="2160">
          <p15:clr>
            <a:srgbClr val="A4A3A4"/>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39"/>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IN"/>
        </a:p>
      </dgm:t>
    </dgm:pt>
  </dgm:ptLst>
  <dgm:cxnLst>
    <dgm:cxn modelId="{E2EE33AC-3CDB-41AB-99D0-EE89822B0377}" type="presOf" srcId="{90119837-5B71-4D44-BB01-DB0B084933C8}" destId="{ED5DCCC5-BCA8-4491-AA37-BAF153ECA184}"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pPr/>
              <a:t>5/3/2022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pPr/>
              <a:t>‹#›</a:t>
            </a:fld>
            <a:endParaRPr/>
          </a:p>
        </p:txBody>
      </p:sp>
    </p:spTree>
    <p:extLst>
      <p:ext uri="{BB962C8B-B14F-4D97-AF65-F5344CB8AC3E}">
        <p14:creationId xmlns:p14="http://schemas.microsoft.com/office/powerpoint/2010/main" xmlns=""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1F2A70B-78F2-4DCF-B53B-C990D2FAFB8A}" type="slidenum">
              <a:rPr lang="en-IN" smtClean="0"/>
              <a:pPr/>
              <a:t>9</a:t>
            </a:fld>
            <a:endParaRPr lang="en-IN"/>
          </a:p>
        </p:txBody>
      </p:sp>
    </p:spTree>
    <p:extLst>
      <p:ext uri="{BB962C8B-B14F-4D97-AF65-F5344CB8AC3E}">
        <p14:creationId xmlns:p14="http://schemas.microsoft.com/office/powerpoint/2010/main" xmlns="" val="2854695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869947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A54BD-C84D-46CE-8B72-31BFB26ABA43}" type="slidenum">
              <a:rPr lang="en-IN" smtClean="0"/>
              <a:pPr/>
              <a:t>‹#›</a:t>
            </a:fld>
            <a:endParaRPr lang="en-IN"/>
          </a:p>
        </p:txBody>
      </p:sp>
    </p:spTree>
    <p:extLst>
      <p:ext uri="{BB962C8B-B14F-4D97-AF65-F5344CB8AC3E}">
        <p14:creationId xmlns:p14="http://schemas.microsoft.com/office/powerpoint/2010/main" xmlns="" val="42358407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A54BD-C84D-46CE-8B72-31BFB26ABA43}" type="slidenum">
              <a:rPr lang="en-IN" smtClean="0"/>
              <a:pPr/>
              <a:t>‹#›</a:t>
            </a:fld>
            <a:endParaRPr lang="en-IN"/>
          </a:p>
        </p:txBody>
      </p:sp>
    </p:spTree>
    <p:extLst>
      <p:ext uri="{BB962C8B-B14F-4D97-AF65-F5344CB8AC3E}">
        <p14:creationId xmlns:p14="http://schemas.microsoft.com/office/powerpoint/2010/main" xmlns="" val="30095489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A54BD-C84D-46CE-8B72-31BFB26ABA43}" type="slidenum">
              <a:rPr lang="en-IN" smtClean="0"/>
              <a:pPr/>
              <a:t>‹#›</a:t>
            </a:fld>
            <a:endParaRPr lang="en-IN"/>
          </a:p>
        </p:txBody>
      </p:sp>
    </p:spTree>
    <p:extLst>
      <p:ext uri="{BB962C8B-B14F-4D97-AF65-F5344CB8AC3E}">
        <p14:creationId xmlns:p14="http://schemas.microsoft.com/office/powerpoint/2010/main" xmlns="" val="5913661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A54BD-C84D-46CE-8B72-31BFB26ABA43}" type="slidenum">
              <a:rPr lang="en-IN" smtClean="0"/>
              <a:pPr/>
              <a:t>‹#›</a:t>
            </a:fld>
            <a:endParaRPr lang="en-IN"/>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795666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pPr/>
              <a:t>5/3/2022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A54BD-C84D-46CE-8B72-31BFB26ABA43}" type="slidenum">
              <a:rPr lang="en-IN" smtClean="0"/>
              <a:pPr/>
              <a:t>‹#›</a:t>
            </a:fld>
            <a:endParaRPr lang="en-IN"/>
          </a:p>
        </p:txBody>
      </p:sp>
    </p:spTree>
    <p:extLst>
      <p:ext uri="{BB962C8B-B14F-4D97-AF65-F5344CB8AC3E}">
        <p14:creationId xmlns:p14="http://schemas.microsoft.com/office/powerpoint/2010/main" xmlns="" val="22148524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pPr/>
              <a:t>5/3/2022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BA54BD-C84D-46CE-8B72-31BFB26ABA43}" type="slidenum">
              <a:rPr lang="en-IN" smtClean="0"/>
              <a:pPr/>
              <a:t>‹#›</a:t>
            </a:fld>
            <a:endParaRPr lang="en-IN"/>
          </a:p>
        </p:txBody>
      </p:sp>
    </p:spTree>
    <p:extLst>
      <p:ext uri="{BB962C8B-B14F-4D97-AF65-F5344CB8AC3E}">
        <p14:creationId xmlns:p14="http://schemas.microsoft.com/office/powerpoint/2010/main" xmlns="" val="41039147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pPr/>
              <a:t>5/3/2022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BA54BD-C84D-46CE-8B72-31BFB26ABA43}" type="slidenum">
              <a:rPr lang="en-IN" smtClean="0"/>
              <a:pPr/>
              <a:t>‹#›</a:t>
            </a:fld>
            <a:endParaRPr lang="en-IN"/>
          </a:p>
        </p:txBody>
      </p:sp>
    </p:spTree>
    <p:extLst>
      <p:ext uri="{BB962C8B-B14F-4D97-AF65-F5344CB8AC3E}">
        <p14:creationId xmlns:p14="http://schemas.microsoft.com/office/powerpoint/2010/main" xmlns="" val="30783837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pPr/>
              <a:t>5/3/2022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5BA54BD-C84D-46CE-8B72-31BFB26ABA43}" type="slidenum">
              <a:rPr lang="en-IN" smtClean="0"/>
              <a:pPr/>
              <a:t>‹#›</a:t>
            </a:fld>
            <a:endParaRPr lang="en-IN"/>
          </a:p>
        </p:txBody>
      </p:sp>
    </p:spTree>
    <p:extLst>
      <p:ext uri="{BB962C8B-B14F-4D97-AF65-F5344CB8AC3E}">
        <p14:creationId xmlns:p14="http://schemas.microsoft.com/office/powerpoint/2010/main" xmlns="" val="35215008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pPr/>
              <a:t>5/3/2022</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IN" smtClean="0"/>
              <a:pPr/>
              <a:t>‹#›</a:t>
            </a:fld>
            <a:endParaRPr lang="en-IN"/>
          </a:p>
        </p:txBody>
      </p:sp>
    </p:spTree>
    <p:extLst>
      <p:ext uri="{BB962C8B-B14F-4D97-AF65-F5344CB8AC3E}">
        <p14:creationId xmlns:p14="http://schemas.microsoft.com/office/powerpoint/2010/main" xmlns="" val="8371722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5/3/2022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A54BD-C84D-46CE-8B72-31BFB26ABA43}" type="slidenum">
              <a:rPr lang="en-IN" smtClean="0"/>
              <a:pPr/>
              <a:t>‹#›</a:t>
            </a:fld>
            <a:endParaRPr lang="en-IN"/>
          </a:p>
        </p:txBody>
      </p:sp>
    </p:spTree>
    <p:extLst>
      <p:ext uri="{BB962C8B-B14F-4D97-AF65-F5344CB8AC3E}">
        <p14:creationId xmlns:p14="http://schemas.microsoft.com/office/powerpoint/2010/main" xmlns="" val="36067914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5/3/2022</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26603046"/>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062" y="1871003"/>
            <a:ext cx="10055781" cy="883251"/>
          </a:xfrm>
        </p:spPr>
        <p:txBody>
          <a:bodyPr>
            <a:normAutofit fontScale="90000"/>
          </a:bodyPr>
          <a:lstStyle/>
          <a:p>
            <a:pPr algn="ctr"/>
            <a:r>
              <a:rPr lang="en-US" b="1" dirty="0" smtClean="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SMART </a:t>
            </a:r>
            <a:r>
              <a:rPr lang="en-US" b="1" dirty="0">
                <a:effectLst>
                  <a:outerShdw blurRad="38100" dist="38100" dir="2700000" algn="tl">
                    <a:srgbClr val="000000">
                      <a:alpha val="43137"/>
                    </a:srgbClr>
                  </a:outerShdw>
                </a:effectLst>
                <a:latin typeface="Times New Roman" pitchFamily="18" charset="0"/>
                <a:cs typeface="Times New Roman" pitchFamily="18" charset="0"/>
              </a:rPr>
              <a:t>MEDIBOX </a:t>
            </a:r>
            <a:br>
              <a:rPr lang="en-US" b="1" dirty="0">
                <a:effectLst>
                  <a:outerShdw blurRad="38100" dist="38100" dir="2700000" algn="tl">
                    <a:srgbClr val="000000">
                      <a:alpha val="43137"/>
                    </a:srgbClr>
                  </a:outerShdw>
                </a:effectLst>
                <a:latin typeface="Times New Roman" pitchFamily="18" charset="0"/>
                <a:cs typeface="Times New Roman" pitchFamily="18" charset="0"/>
              </a:rPr>
            </a:br>
            <a:r>
              <a:rPr lang="en-US" b="1" dirty="0">
                <a:effectLst>
                  <a:outerShdw blurRad="38100" dist="38100" dir="2700000" algn="tl">
                    <a:srgbClr val="000000">
                      <a:alpha val="43137"/>
                    </a:srgbClr>
                  </a:outerShdw>
                </a:effectLst>
                <a:latin typeface="Times New Roman" pitchFamily="18" charset="0"/>
                <a:cs typeface="Times New Roman" pitchFamily="18" charset="0"/>
              </a:rPr>
              <a:t>       </a:t>
            </a:r>
            <a:br>
              <a:rPr lang="en-US" b="1" dirty="0">
                <a:effectLst>
                  <a:outerShdw blurRad="38100" dist="38100" dir="2700000" algn="tl">
                    <a:srgbClr val="000000">
                      <a:alpha val="43137"/>
                    </a:srgbClr>
                  </a:outerShdw>
                </a:effectLst>
                <a:latin typeface="Times New Roman" pitchFamily="18" charset="0"/>
                <a:cs typeface="Times New Roman" pitchFamily="18" charset="0"/>
              </a:rPr>
            </a:b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idx="4294967295"/>
          </p:nvPr>
        </p:nvSpPr>
        <p:spPr>
          <a:xfrm>
            <a:off x="2133600" y="1846263"/>
            <a:ext cx="10055225" cy="4022725"/>
          </a:xfrm>
        </p:spPr>
        <p:txBody>
          <a:bodyPr>
            <a:noAutofit/>
          </a:bodyPr>
          <a:lstStyle/>
          <a:p>
            <a:pPr>
              <a:buNone/>
            </a:pPr>
            <a:endParaRPr lang="en-US" sz="1600" b="1" dirty="0">
              <a:effectLst>
                <a:outerShdw blurRad="38100" dist="38100" dir="2700000" algn="tl">
                  <a:srgbClr val="000000">
                    <a:alpha val="43137"/>
                  </a:srgbClr>
                </a:outerShdw>
              </a:effectLst>
            </a:endParaRPr>
          </a:p>
          <a:p>
            <a:r>
              <a:rPr lang="en-US" sz="1600" b="1" dirty="0"/>
              <a:t>  </a:t>
            </a:r>
            <a:endParaRPr lang="en-US" sz="1100" b="1" dirty="0"/>
          </a:p>
        </p:txBody>
      </p:sp>
      <p:sp>
        <p:nvSpPr>
          <p:cNvPr id="4" name="TextBox 3"/>
          <p:cNvSpPr txBox="1"/>
          <p:nvPr/>
        </p:nvSpPr>
        <p:spPr>
          <a:xfrm>
            <a:off x="9065623" y="4349932"/>
            <a:ext cx="2403565" cy="1200329"/>
          </a:xfrm>
          <a:prstGeom prst="rect">
            <a:avLst/>
          </a:prstGeom>
          <a:noFill/>
        </p:spPr>
        <p:txBody>
          <a:bodyPr wrap="square" rtlCol="0">
            <a:spAutoFit/>
          </a:bodyPr>
          <a:lstStyle/>
          <a:p>
            <a:r>
              <a:rPr lang="en-US" dirty="0">
                <a:latin typeface="Times New Roman" pitchFamily="18" charset="0"/>
                <a:cs typeface="Times New Roman" pitchFamily="18" charset="0"/>
              </a:rPr>
              <a:t>ABISA M – 2</a:t>
            </a:r>
          </a:p>
          <a:p>
            <a:r>
              <a:rPr lang="en-US" dirty="0">
                <a:latin typeface="Times New Roman" pitchFamily="18" charset="0"/>
                <a:cs typeface="Times New Roman" pitchFamily="18" charset="0"/>
              </a:rPr>
              <a:t>AKHILA JOY – 5</a:t>
            </a:r>
          </a:p>
          <a:p>
            <a:r>
              <a:rPr lang="en-US" dirty="0">
                <a:latin typeface="Times New Roman" pitchFamily="18" charset="0"/>
                <a:cs typeface="Times New Roman" pitchFamily="18" charset="0"/>
              </a:rPr>
              <a:t>KALYANI M J – 29</a:t>
            </a:r>
          </a:p>
          <a:p>
            <a:r>
              <a:rPr lang="en-US" dirty="0">
                <a:latin typeface="Times New Roman" pitchFamily="18" charset="0"/>
                <a:cs typeface="Times New Roman" pitchFamily="18" charset="0"/>
              </a:rPr>
              <a:t>POOJA JEEVAN - 33</a:t>
            </a:r>
          </a:p>
        </p:txBody>
      </p:sp>
      <p:sp>
        <p:nvSpPr>
          <p:cNvPr id="5" name="TextBox 4"/>
          <p:cNvSpPr txBox="1"/>
          <p:nvPr/>
        </p:nvSpPr>
        <p:spPr>
          <a:xfrm>
            <a:off x="940526" y="2338252"/>
            <a:ext cx="3540034" cy="3693319"/>
          </a:xfrm>
          <a:prstGeom prst="rect">
            <a:avLst/>
          </a:prstGeom>
          <a:noFill/>
        </p:spPr>
        <p:txBody>
          <a:bodyPr wrap="square" rtlCol="0">
            <a:spAutoFit/>
          </a:bodyPr>
          <a:lstStyle/>
          <a:p>
            <a:r>
              <a:rPr lang="en-US" dirty="0">
                <a:latin typeface="Times New Roman" pitchFamily="18" charset="0"/>
                <a:cs typeface="Times New Roman" pitchFamily="18" charset="0"/>
              </a:rPr>
              <a:t>GUIDED  BY </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SURJITH 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ASSISTANT PROFESSOR </a:t>
            </a:r>
          </a:p>
          <a:p>
            <a:r>
              <a:rPr lang="en-US" dirty="0" smtClean="0">
                <a:latin typeface="Times New Roman" pitchFamily="18" charset="0"/>
                <a:cs typeface="Times New Roman" pitchFamily="18" charset="0"/>
              </a:rPr>
              <a:t>DEPT </a:t>
            </a:r>
            <a:r>
              <a:rPr lang="en-US" dirty="0">
                <a:latin typeface="Times New Roman" pitchFamily="18" charset="0"/>
                <a:cs typeface="Times New Roman" pitchFamily="18" charset="0"/>
              </a:rPr>
              <a:t>OF ELECTRONICS AND</a:t>
            </a:r>
          </a:p>
          <a:p>
            <a:r>
              <a:rPr lang="en-US" dirty="0">
                <a:latin typeface="Times New Roman" pitchFamily="18" charset="0"/>
                <a:cs typeface="Times New Roman" pitchFamily="18" charset="0"/>
              </a:rPr>
              <a:t>COMMUNICATIONS ENGINEERING</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SMRITHI V</a:t>
            </a:r>
          </a:p>
          <a:p>
            <a:r>
              <a:rPr lang="en-US" dirty="0" smtClean="0">
                <a:latin typeface="Times New Roman" pitchFamily="18" charset="0"/>
                <a:cs typeface="Times New Roman" pitchFamily="18" charset="0"/>
              </a:rPr>
              <a:t>ASSISTANT </a:t>
            </a:r>
            <a:r>
              <a:rPr lang="en-US" dirty="0">
                <a:latin typeface="Times New Roman" pitchFamily="18" charset="0"/>
                <a:cs typeface="Times New Roman" pitchFamily="18" charset="0"/>
              </a:rPr>
              <a:t>PROFESSOR </a:t>
            </a:r>
          </a:p>
          <a:p>
            <a:r>
              <a:rPr lang="en-US" dirty="0">
                <a:latin typeface="Times New Roman" pitchFamily="18" charset="0"/>
                <a:cs typeface="Times New Roman" pitchFamily="18" charset="0"/>
              </a:rPr>
              <a:t>DEPT OF ELECTRONICS AND </a:t>
            </a:r>
          </a:p>
          <a:p>
            <a:r>
              <a:rPr lang="en-US" dirty="0">
                <a:latin typeface="Times New Roman" pitchFamily="18" charset="0"/>
                <a:cs typeface="Times New Roman" pitchFamily="18" charset="0"/>
              </a:rPr>
              <a:t>COMMUNICATIONS ENGINEERING</a:t>
            </a:r>
          </a:p>
        </p:txBody>
      </p:sp>
    </p:spTree>
    <p:extLst>
      <p:ext uri="{BB962C8B-B14F-4D97-AF65-F5344CB8AC3E}">
        <p14:creationId xmlns:p14="http://schemas.microsoft.com/office/powerpoint/2010/main" xmlns="" val="19201110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E9A3633-B89D-48D3-A6F1-D80F9C3385C5}"/>
              </a:ext>
            </a:extLst>
          </p:cNvPr>
          <p:cNvSpPr txBox="1"/>
          <p:nvPr/>
        </p:nvSpPr>
        <p:spPr>
          <a:xfrm>
            <a:off x="3704254" y="401216"/>
            <a:ext cx="7455159" cy="769441"/>
          </a:xfrm>
          <a:prstGeom prst="rect">
            <a:avLst/>
          </a:prstGeom>
          <a:noFill/>
        </p:spPr>
        <p:txBody>
          <a:bodyPr wrap="square" rtlCol="0">
            <a:spAutoFit/>
          </a:bodyPr>
          <a:lstStyle/>
          <a:p>
            <a:r>
              <a:rPr lang="en-US" sz="4400" dirty="0">
                <a:latin typeface="Algerian" panose="04020705040A02060702" pitchFamily="82" charset="0"/>
              </a:rPr>
              <a:t>METHODOLOGY</a:t>
            </a:r>
            <a:endParaRPr lang="en-IN" sz="4400" dirty="0">
              <a:latin typeface="Algerian" panose="04020705040A02060702" pitchFamily="82" charset="0"/>
            </a:endParaRPr>
          </a:p>
        </p:txBody>
      </p:sp>
      <p:sp>
        <p:nvSpPr>
          <p:cNvPr id="3" name="TextBox 2">
            <a:extLst>
              <a:ext uri="{FF2B5EF4-FFF2-40B4-BE49-F238E27FC236}">
                <a16:creationId xmlns="" xmlns:a16="http://schemas.microsoft.com/office/drawing/2014/main" id="{705AC0EC-C271-4682-BE8B-1FC5B7074E7E}"/>
              </a:ext>
            </a:extLst>
          </p:cNvPr>
          <p:cNvSpPr txBox="1"/>
          <p:nvPr/>
        </p:nvSpPr>
        <p:spPr>
          <a:xfrm>
            <a:off x="895739" y="1446244"/>
            <a:ext cx="362960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MICROCONTROLLER</a:t>
            </a:r>
            <a:endParaRPr lang="en-IN"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1B494E5B-62CE-4A51-A295-F50196B71F89}"/>
              </a:ext>
            </a:extLst>
          </p:cNvPr>
          <p:cNvSpPr txBox="1"/>
          <p:nvPr/>
        </p:nvSpPr>
        <p:spPr>
          <a:xfrm>
            <a:off x="559838" y="2121941"/>
            <a:ext cx="10664890" cy="1477328"/>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latin typeface="Times New Roman" pitchFamily="18" charset="0"/>
                <a:cs typeface="Times New Roman" pitchFamily="18" charset="0"/>
              </a:rPr>
              <a:t>ESP32 does </a:t>
            </a:r>
            <a:r>
              <a:rPr lang="en-US" dirty="0">
                <a:latin typeface="Times New Roman" pitchFamily="18" charset="0"/>
                <a:cs typeface="Times New Roman" pitchFamily="18" charset="0"/>
              </a:rPr>
              <a:t>the function of a computer where the hardware projects can be build using the software </a:t>
            </a:r>
          </a:p>
          <a:p>
            <a:r>
              <a:rPr lang="en-US" dirty="0">
                <a:latin typeface="Times New Roman" pitchFamily="18" charset="0"/>
                <a:cs typeface="Times New Roman" pitchFamily="18" charset="0"/>
              </a:rPr>
              <a:t>      programmed on the micro controller. </a:t>
            </a:r>
          </a:p>
          <a:p>
            <a:r>
              <a:rPr lang="en-US" dirty="0">
                <a:latin typeface="Times New Roman" pitchFamily="18" charset="0"/>
                <a:cs typeface="Times New Roman" pitchFamily="18" charset="0"/>
              </a:rPr>
              <a:t> </a:t>
            </a:r>
          </a:p>
          <a:p>
            <a:pPr marL="285750" indent="-285750">
              <a:buFont typeface="Wingdings" panose="05000000000000000000" pitchFamily="2" charset="2"/>
              <a:buChar char="v"/>
            </a:pPr>
            <a:r>
              <a:rPr lang="en-US" dirty="0">
                <a:latin typeface="Times New Roman" pitchFamily="18" charset="0"/>
                <a:cs typeface="Times New Roman" pitchFamily="18" charset="0"/>
              </a:rPr>
              <a:t>It can be connected to other components like sensors, actuators and transmitters to receive and send the signals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endParaRPr lang="en-IN" dirty="0"/>
          </a:p>
        </p:txBody>
      </p:sp>
      <p:pic>
        <p:nvPicPr>
          <p:cNvPr id="13" name="Picture 12"/>
          <p:cNvPicPr>
            <a:picLocks noChangeAspect="1"/>
          </p:cNvPicPr>
          <p:nvPr/>
        </p:nvPicPr>
        <p:blipFill rotWithShape="1">
          <a:blip r:embed="rId2">
            <a:extLst>
              <a:ext uri="{28A0092B-C50C-407E-A947-70E740481C1C}">
                <a14:useLocalDpi xmlns:a14="http://schemas.microsoft.com/office/drawing/2010/main" xmlns="" val="0"/>
              </a:ext>
            </a:extLst>
          </a:blip>
          <a:srcRect l="26061" t="17116" r="27146" b="61950"/>
          <a:stretch/>
        </p:blipFill>
        <p:spPr>
          <a:xfrm>
            <a:off x="3899140" y="3654359"/>
            <a:ext cx="3372927" cy="2263362"/>
          </a:xfrm>
          <a:prstGeom prst="rect">
            <a:avLst/>
          </a:prstGeom>
        </p:spPr>
      </p:pic>
    </p:spTree>
    <p:extLst>
      <p:ext uri="{BB962C8B-B14F-4D97-AF65-F5344CB8AC3E}">
        <p14:creationId xmlns:p14="http://schemas.microsoft.com/office/powerpoint/2010/main" xmlns="" val="39456969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4F4099E-AC4D-4213-A928-8FA4E5D2E018}"/>
              </a:ext>
            </a:extLst>
          </p:cNvPr>
          <p:cNvSpPr txBox="1"/>
          <p:nvPr/>
        </p:nvSpPr>
        <p:spPr>
          <a:xfrm>
            <a:off x="1010523" y="371815"/>
            <a:ext cx="206206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RTC</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310F5277-2E69-4AE3-B961-58A4F5D7CD2A}"/>
              </a:ext>
            </a:extLst>
          </p:cNvPr>
          <p:cNvSpPr txBox="1"/>
          <p:nvPr/>
        </p:nvSpPr>
        <p:spPr>
          <a:xfrm>
            <a:off x="938544" y="1030944"/>
            <a:ext cx="10328988" cy="3139321"/>
          </a:xfrm>
          <a:prstGeom prst="rect">
            <a:avLst/>
          </a:prstGeom>
          <a:noFill/>
        </p:spPr>
        <p:txBody>
          <a:bodyPr wrap="square" rtlCol="0">
            <a:spAutoFit/>
          </a:bodyPr>
          <a:lstStyle/>
          <a:p>
            <a:pPr marL="285750" indent="-285750" algn="just">
              <a:buFont typeface="Wingdings" pitchFamily="2" charset="2"/>
              <a:buChar char="Ø"/>
            </a:pPr>
            <a:r>
              <a:rPr lang="en-US" dirty="0">
                <a:latin typeface="Times New Roman" pitchFamily="18" charset="0"/>
                <a:cs typeface="Times New Roman" pitchFamily="18" charset="0"/>
              </a:rPr>
              <a:t>Real Time Clock module is a battery operated module that derives only less power from the power supply.</a:t>
            </a:r>
          </a:p>
          <a:p>
            <a:pPr algn="just">
              <a:buFont typeface="Wingdings" pitchFamily="2" charset="2"/>
              <a:buChar char="Ø"/>
            </a:pPr>
            <a:r>
              <a:rPr lang="en-US" dirty="0">
                <a:latin typeface="Times New Roman" pitchFamily="18" charset="0"/>
                <a:cs typeface="Times New Roman" pitchFamily="18" charset="0"/>
              </a:rPr>
              <a:t> </a:t>
            </a:r>
          </a:p>
          <a:p>
            <a:pPr marL="285750" indent="-285750" algn="just">
              <a:buFont typeface="Wingdings" pitchFamily="2" charset="2"/>
              <a:buChar char="Ø"/>
            </a:pPr>
            <a:r>
              <a:rPr lang="en-US" dirty="0">
                <a:latin typeface="Times New Roman" pitchFamily="18" charset="0"/>
                <a:cs typeface="Times New Roman" pitchFamily="18" charset="0"/>
              </a:rPr>
              <a:t>Its interfacing with </a:t>
            </a:r>
            <a:r>
              <a:rPr lang="en-US" dirty="0" smtClean="0">
                <a:latin typeface="Times New Roman" pitchFamily="18" charset="0"/>
                <a:cs typeface="Times New Roman" pitchFamily="18" charset="0"/>
              </a:rPr>
              <a:t>ESP32 </a:t>
            </a:r>
            <a:r>
              <a:rPr lang="en-US" dirty="0">
                <a:latin typeface="Times New Roman" pitchFamily="18" charset="0"/>
                <a:cs typeface="Times New Roman" pitchFamily="18" charset="0"/>
              </a:rPr>
              <a:t>is provided with range about 5v.</a:t>
            </a:r>
          </a:p>
          <a:p>
            <a:pPr algn="just">
              <a:buFont typeface="Wingdings" pitchFamily="2" charset="2"/>
              <a:buChar char="Ø"/>
            </a:pPr>
            <a:r>
              <a:rPr lang="en-US" dirty="0">
                <a:latin typeface="Times New Roman" pitchFamily="18" charset="0"/>
                <a:cs typeface="Times New Roman" pitchFamily="18" charset="0"/>
              </a:rPr>
              <a:t> </a:t>
            </a:r>
          </a:p>
          <a:p>
            <a:pPr marL="285750" indent="-285750" algn="just">
              <a:buFont typeface="Wingdings" pitchFamily="2" charset="2"/>
              <a:buChar char="Ø"/>
            </a:pPr>
            <a:r>
              <a:rPr lang="en-US" dirty="0">
                <a:latin typeface="Times New Roman" pitchFamily="18" charset="0"/>
                <a:cs typeface="Times New Roman" pitchFamily="18" charset="0"/>
              </a:rPr>
              <a:t>The time and date is set at this module and doesn’t gets reset on power shut down. The time and date runs automatically from which it is set initially. </a:t>
            </a:r>
          </a:p>
          <a:p>
            <a:pPr algn="just">
              <a:buFont typeface="Wingdings" pitchFamily="2" charset="2"/>
              <a:buChar char="Ø"/>
            </a:pPr>
            <a:endParaRPr lang="en-US" dirty="0">
              <a:latin typeface="Times New Roman" pitchFamily="18" charset="0"/>
              <a:cs typeface="Times New Roman" pitchFamily="18" charset="0"/>
            </a:endParaRPr>
          </a:p>
          <a:p>
            <a:pPr marL="285750" indent="-285750" algn="just">
              <a:buFont typeface="Wingdings" pitchFamily="2" charset="2"/>
              <a:buChar char="Ø"/>
            </a:pPr>
            <a:r>
              <a:rPr lang="en-US" dirty="0">
                <a:latin typeface="Times New Roman" pitchFamily="18" charset="0"/>
                <a:cs typeface="Times New Roman" pitchFamily="18" charset="0"/>
              </a:rPr>
              <a:t>It is more accurate and updated. This module is connected with </a:t>
            </a:r>
            <a:r>
              <a:rPr lang="en-US" dirty="0" smtClean="0">
                <a:latin typeface="Times New Roman" pitchFamily="18" charset="0"/>
                <a:cs typeface="Times New Roman" pitchFamily="18" charset="0"/>
              </a:rPr>
              <a:t>ESP32 </a:t>
            </a:r>
            <a:r>
              <a:rPr lang="en-US" dirty="0">
                <a:latin typeface="Times New Roman" pitchFamily="18" charset="0"/>
                <a:cs typeface="Times New Roman" pitchFamily="18" charset="0"/>
              </a:rPr>
              <a:t>through its serial connection pins. </a:t>
            </a:r>
          </a:p>
          <a:p>
            <a:pPr algn="just">
              <a:buFont typeface="Wingdings" pitchFamily="2" charset="2"/>
              <a:buChar char="Ø"/>
            </a:pPr>
            <a:endParaRPr lang="en-US" dirty="0">
              <a:latin typeface="Times New Roman" pitchFamily="18" charset="0"/>
              <a:cs typeface="Times New Roman" pitchFamily="18" charset="0"/>
            </a:endParaRPr>
          </a:p>
          <a:p>
            <a:pPr marL="285750" indent="-285750" algn="just">
              <a:buFont typeface="Wingdings" pitchFamily="2" charset="2"/>
              <a:buChar char="Ø"/>
            </a:pPr>
            <a:r>
              <a:rPr lang="en-US" dirty="0">
                <a:latin typeface="Times New Roman" pitchFamily="18" charset="0"/>
                <a:cs typeface="Times New Roman" pitchFamily="18" charset="0"/>
              </a:rPr>
              <a:t>When the user pre-set time matches the programmed reminder time, it triggers the Alarm to alert patients to take medicine at right time.</a:t>
            </a:r>
            <a:endParaRPr lang="en-IN"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95954" y="4170265"/>
            <a:ext cx="3010619" cy="1932522"/>
          </a:xfrm>
          <a:prstGeom prst="rect">
            <a:avLst/>
          </a:prstGeom>
        </p:spPr>
      </p:pic>
    </p:spTree>
    <p:extLst>
      <p:ext uri="{BB962C8B-B14F-4D97-AF65-F5344CB8AC3E}">
        <p14:creationId xmlns:p14="http://schemas.microsoft.com/office/powerpoint/2010/main" xmlns="" val="32260115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71205365"/>
              </p:ext>
            </p:extLst>
          </p:nvPr>
        </p:nvGraphicFramePr>
        <p:xfrm>
          <a:off x="780641" y="392568"/>
          <a:ext cx="8125883" cy="1935480"/>
        </p:xfrm>
        <a:graphic>
          <a:graphicData uri="http://schemas.openxmlformats.org/drawingml/2006/table">
            <a:tbl>
              <a:tblPr firstRow="1" bandRow="1"/>
              <a:tblGrid>
                <a:gridCol w="8125883"/>
              </a:tblGrid>
              <a:tr h="370840">
                <a:tc>
                  <a:txBody>
                    <a:bodyPr/>
                    <a:lstStyle/>
                    <a:p>
                      <a:r>
                        <a:rPr lang="en-IN" sz="2000" b="1" dirty="0" smtClean="0">
                          <a:latin typeface="Times New Roman" panose="02020603050405020304" pitchFamily="18" charset="0"/>
                          <a:cs typeface="Times New Roman" panose="02020603050405020304" pitchFamily="18" charset="0"/>
                        </a:rPr>
                        <a:t>SERVO MOTOR</a:t>
                      </a:r>
                    </a:p>
                    <a:p>
                      <a:endParaRPr lang="en-IN" sz="2000" b="1"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r>
                        <a:rPr lang="en-US" sz="1800" b="0" dirty="0" smtClean="0">
                          <a:latin typeface="Times New Roman" pitchFamily="18" charset="0"/>
                          <a:cs typeface="Times New Roman" pitchFamily="18" charset="0"/>
                        </a:rPr>
                        <a:t>A servomotor (or servo motor) is a rotary actuator or linear actuator that allows for precise control of angular or linear position, velocity and acceleration. </a:t>
                      </a:r>
                    </a:p>
                    <a:p>
                      <a:pPr>
                        <a:lnSpc>
                          <a:spcPct val="150000"/>
                        </a:lnSpc>
                        <a:buFont typeface="Wingdings" pitchFamily="2" charset="2"/>
                        <a:buChar char="Ø"/>
                      </a:pPr>
                      <a:r>
                        <a:rPr lang="en-US" sz="1800" b="0" dirty="0" smtClean="0">
                          <a:latin typeface="Times New Roman" pitchFamily="18" charset="0"/>
                          <a:cs typeface="Times New Roman" pitchFamily="18" charset="0"/>
                        </a:rPr>
                        <a:t>It consists of a suitable motor coupled to a sensor for position feedback.</a:t>
                      </a:r>
                      <a:endParaRPr lang="en-IN" sz="1800" b="0" dirty="0">
                        <a:latin typeface="Times New Roman" pitchFamily="18" charset="0"/>
                        <a:cs typeface="Times New Roman"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4" name="Table 3"/>
          <p:cNvGraphicFramePr>
            <a:graphicFrameLocks noGrp="1"/>
          </p:cNvGraphicFramePr>
          <p:nvPr/>
        </p:nvGraphicFramePr>
        <p:xfrm>
          <a:off x="891986" y="2433712"/>
          <a:ext cx="11107756" cy="3898018"/>
        </p:xfrm>
        <a:graphic>
          <a:graphicData uri="http://schemas.openxmlformats.org/drawingml/2006/table">
            <a:tbl>
              <a:tblPr firstRow="1" bandRow="1">
                <a:tableStyleId>{2D5ABB26-0587-4C30-8999-92F81FD0307C}</a:tableStyleId>
              </a:tblPr>
              <a:tblGrid>
                <a:gridCol w="5553878"/>
                <a:gridCol w="5553878"/>
              </a:tblGrid>
              <a:tr h="3898018">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Servo </a:t>
                      </a:r>
                      <a:r>
                        <a:rPr lang="en-US" dirty="0" err="1" smtClean="0"/>
                        <a:t>myservo</a:t>
                      </a:r>
                      <a:r>
                        <a:rPr lang="en-US" dirty="0" smtClean="0"/>
                        <a:t>;</a:t>
                      </a:r>
                    </a:p>
                    <a:p>
                      <a:r>
                        <a:rPr lang="en-US" dirty="0" err="1" smtClean="0"/>
                        <a:t>int</a:t>
                      </a:r>
                      <a:r>
                        <a:rPr lang="en-US" dirty="0" smtClean="0"/>
                        <a:t> pos =0;</a:t>
                      </a:r>
                    </a:p>
                    <a:p>
                      <a:r>
                        <a:rPr lang="en-US" dirty="0" smtClean="0"/>
                        <a:t>void setup() {</a:t>
                      </a:r>
                    </a:p>
                    <a:p>
                      <a:r>
                        <a:rPr lang="en-US" dirty="0" err="1" smtClean="0"/>
                        <a:t>myservo.attach</a:t>
                      </a:r>
                      <a:r>
                        <a:rPr lang="en-US" dirty="0" smtClean="0"/>
                        <a:t>(9);</a:t>
                      </a:r>
                    </a:p>
                    <a:p>
                      <a:r>
                        <a:rPr lang="en-US" dirty="0" smtClean="0"/>
                        <a:t>}</a:t>
                      </a:r>
                    </a:p>
                    <a:p>
                      <a:r>
                        <a:rPr lang="en-US" dirty="0" smtClean="0"/>
                        <a:t>void loop() {</a:t>
                      </a:r>
                    </a:p>
                    <a:p>
                      <a:r>
                        <a:rPr lang="en-US" dirty="0" smtClean="0"/>
                        <a:t>for (pos =0; pos&lt;=180; pos+= 1)</a:t>
                      </a:r>
                      <a:r>
                        <a:rPr lang="en-US" baseline="0" dirty="0" smtClean="0"/>
                        <a:t> {</a:t>
                      </a:r>
                    </a:p>
                    <a:p>
                      <a:r>
                        <a:rPr lang="en-US" baseline="0" dirty="0" err="1" smtClean="0"/>
                        <a:t>myservo.write</a:t>
                      </a:r>
                      <a:r>
                        <a:rPr lang="en-US" baseline="0" dirty="0" smtClean="0"/>
                        <a:t>(pos);</a:t>
                      </a:r>
                    </a:p>
                    <a:p>
                      <a:r>
                        <a:rPr lang="en-US" baseline="0" dirty="0" smtClean="0"/>
                        <a:t>}</a:t>
                      </a:r>
                    </a:p>
                    <a:p>
                      <a:r>
                        <a:rPr lang="en-US" baseline="0" dirty="0" smtClean="0"/>
                        <a:t>for (</a:t>
                      </a:r>
                      <a:r>
                        <a:rPr lang="en-US" dirty="0" smtClean="0"/>
                        <a:t>pos =180; pos&gt;=0; pos-= 1)</a:t>
                      </a:r>
                      <a:r>
                        <a:rPr lang="en-US" baseline="0" dirty="0" smtClean="0"/>
                        <a:t> {</a:t>
                      </a:r>
                    </a:p>
                    <a:p>
                      <a:r>
                        <a:rPr lang="en-US" baseline="0" dirty="0" err="1" smtClean="0"/>
                        <a:t>myservo.write</a:t>
                      </a:r>
                      <a:r>
                        <a:rPr lang="en-US" baseline="0" dirty="0" smtClean="0"/>
                        <a:t>(pos);</a:t>
                      </a:r>
                    </a:p>
                    <a:p>
                      <a:r>
                        <a:rPr lang="en-US" baseline="0" dirty="0" smtClean="0"/>
                        <a:t>delay(15);</a:t>
                      </a:r>
                    </a:p>
                    <a:p>
                      <a:r>
                        <a:rPr lang="en-US" baseline="0" dirty="0" smtClean="0"/>
                        <a:t>}</a:t>
                      </a:r>
                      <a:endParaRPr lang="en-US" dirty="0" smtClean="0"/>
                    </a:p>
                  </a:txBody>
                  <a:tcPr>
                    <a:lnL w="12700" cap="flat" cmpd="sng" algn="ctr">
                      <a:noFill/>
                      <a:prstDash val="solid"/>
                      <a:round/>
                      <a:headEnd type="none" w="med" len="med"/>
                      <a:tailEnd type="none" w="med" len="med"/>
                    </a:lnL>
                  </a:tcPr>
                </a:tc>
              </a:tr>
            </a:tbl>
          </a:graphicData>
        </a:graphic>
      </p:graphicFrame>
      <p:pic>
        <p:nvPicPr>
          <p:cNvPr id="2050" name="Picture 2" descr="C:\Users\user\Downloads\Screenshot (10).png"/>
          <p:cNvPicPr>
            <a:picLocks noChangeAspect="1" noChangeArrowheads="1"/>
          </p:cNvPicPr>
          <p:nvPr/>
        </p:nvPicPr>
        <p:blipFill>
          <a:blip r:embed="rId2"/>
          <a:srcRect l="7026" t="15088" r="27069" b="16399"/>
          <a:stretch>
            <a:fillRect/>
          </a:stretch>
        </p:blipFill>
        <p:spPr bwMode="auto">
          <a:xfrm>
            <a:off x="844063" y="2645503"/>
            <a:ext cx="4515728" cy="3135523"/>
          </a:xfrm>
          <a:prstGeom prst="rect">
            <a:avLst/>
          </a:prstGeom>
          <a:noFill/>
        </p:spPr>
      </p:pic>
    </p:spTree>
    <p:extLst>
      <p:ext uri="{BB962C8B-B14F-4D97-AF65-F5344CB8AC3E}">
        <p14:creationId xmlns:p14="http://schemas.microsoft.com/office/powerpoint/2010/main" xmlns="" val="38830845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6973425-384C-4AB2-A175-12281A503299}"/>
              </a:ext>
            </a:extLst>
          </p:cNvPr>
          <p:cNvSpPr txBox="1"/>
          <p:nvPr/>
        </p:nvSpPr>
        <p:spPr>
          <a:xfrm>
            <a:off x="914400" y="824872"/>
            <a:ext cx="3359020"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KEYPAD</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C7E1F489-5612-4A02-8293-F6B4B445DAFF}"/>
              </a:ext>
            </a:extLst>
          </p:cNvPr>
          <p:cNvSpPr txBox="1"/>
          <p:nvPr/>
        </p:nvSpPr>
        <p:spPr>
          <a:xfrm>
            <a:off x="690465" y="1642188"/>
            <a:ext cx="10683551" cy="1477328"/>
          </a:xfrm>
          <a:prstGeom prst="rect">
            <a:avLst/>
          </a:prstGeom>
          <a:noFill/>
        </p:spPr>
        <p:txBody>
          <a:bodyPr wrap="square" rtlCol="0">
            <a:spAutoFit/>
          </a:bodyPr>
          <a:lstStyle/>
          <a:p>
            <a:pPr marL="285750" indent="-285750">
              <a:buFont typeface="Wingdings" pitchFamily="2" charset="2"/>
              <a:buChar char="Ø"/>
            </a:pPr>
            <a:r>
              <a:rPr lang="en-US" dirty="0">
                <a:latin typeface="Times New Roman" pitchFamily="18" charset="0"/>
                <a:cs typeface="Times New Roman" pitchFamily="18" charset="0"/>
              </a:rPr>
              <a:t>To secure the medicine box which was a drawback in previous papers, here we had included the password </a:t>
            </a:r>
            <a:r>
              <a:rPr lang="en-US" dirty="0" smtClean="0">
                <a:latin typeface="Times New Roman" pitchFamily="18" charset="0"/>
                <a:cs typeface="Times New Roman" pitchFamily="18" charset="0"/>
              </a:rPr>
              <a:t>setting using keypad. </a:t>
            </a:r>
            <a:endParaRPr lang="en-US" dirty="0">
              <a:latin typeface="Times New Roman" pitchFamily="18" charset="0"/>
              <a:cs typeface="Times New Roman" pitchFamily="18" charset="0"/>
            </a:endParaRPr>
          </a:p>
          <a:p>
            <a:pPr>
              <a:buFont typeface="Wingdings" pitchFamily="2" charset="2"/>
              <a:buChar char="Ø"/>
            </a:pPr>
            <a:endParaRPr lang="en-US" dirty="0">
              <a:latin typeface="Times New Roman" pitchFamily="18" charset="0"/>
              <a:cs typeface="Times New Roman" pitchFamily="18" charset="0"/>
            </a:endParaRPr>
          </a:p>
          <a:p>
            <a:pPr marL="285750" indent="-285750">
              <a:buFont typeface="Wingdings" pitchFamily="2" charset="2"/>
              <a:buChar char="Ø"/>
            </a:pPr>
            <a:r>
              <a:rPr lang="en-US" dirty="0">
                <a:latin typeface="Times New Roman" pitchFamily="18" charset="0"/>
                <a:cs typeface="Times New Roman" pitchFamily="18" charset="0"/>
              </a:rPr>
              <a:t>Only authorized user can access the medicine box through </a:t>
            </a:r>
            <a:r>
              <a:rPr lang="en-US" dirty="0" smtClean="0">
                <a:latin typeface="Times New Roman" pitchFamily="18" charset="0"/>
                <a:cs typeface="Times New Roman" pitchFamily="18" charset="0"/>
              </a:rPr>
              <a:t>entering </a:t>
            </a:r>
            <a:r>
              <a:rPr lang="en-US" dirty="0">
                <a:latin typeface="Times New Roman" pitchFamily="18" charset="0"/>
                <a:cs typeface="Times New Roman" pitchFamily="18" charset="0"/>
              </a:rPr>
              <a:t>the correct pin </a:t>
            </a:r>
            <a:r>
              <a:rPr lang="en-US" dirty="0" smtClean="0">
                <a:latin typeface="Times New Roman" pitchFamily="18" charset="0"/>
                <a:cs typeface="Times New Roman" pitchFamily="18" charset="0"/>
              </a:rPr>
              <a:t>number </a:t>
            </a:r>
            <a:r>
              <a:rPr lang="en-US" dirty="0">
                <a:latin typeface="Times New Roman" pitchFamily="18" charset="0"/>
                <a:cs typeface="Times New Roman" pitchFamily="18" charset="0"/>
              </a:rPr>
              <a:t>to prevent misuse of drugs by unauthorized people as well as child security.</a:t>
            </a:r>
            <a:endParaRPr lang="en-IN" dirty="0">
              <a:latin typeface="Times New Roman" pitchFamily="18" charset="0"/>
              <a:cs typeface="Times New Roman" pitchFamily="18" charset="0"/>
            </a:endParaRPr>
          </a:p>
        </p:txBody>
      </p:sp>
      <p:pic>
        <p:nvPicPr>
          <p:cNvPr id="4098" name="Picture 2" descr="C:\Users\user\Downloads\Arduino-Keypad-Tutorial-4X4-and-3X4-Keypad-Connection-Diagram.png"/>
          <p:cNvPicPr>
            <a:picLocks noChangeAspect="1" noChangeArrowheads="1"/>
          </p:cNvPicPr>
          <p:nvPr/>
        </p:nvPicPr>
        <p:blipFill>
          <a:blip r:embed="rId2"/>
          <a:srcRect l="51016"/>
          <a:stretch>
            <a:fillRect/>
          </a:stretch>
        </p:blipFill>
        <p:spPr bwMode="auto">
          <a:xfrm>
            <a:off x="3657600" y="3221502"/>
            <a:ext cx="3123029" cy="2729132"/>
          </a:xfrm>
          <a:prstGeom prst="rect">
            <a:avLst/>
          </a:prstGeom>
          <a:noFill/>
        </p:spPr>
      </p:pic>
    </p:spTree>
    <p:extLst>
      <p:ext uri="{BB962C8B-B14F-4D97-AF65-F5344CB8AC3E}">
        <p14:creationId xmlns:p14="http://schemas.microsoft.com/office/powerpoint/2010/main" xmlns="" val="1673431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57748" y="199867"/>
          <a:ext cx="8125883" cy="6397879"/>
        </p:xfrm>
        <a:graphic>
          <a:graphicData uri="http://schemas.openxmlformats.org/drawingml/2006/table">
            <a:tbl>
              <a:tblPr firstRow="1" bandRow="1"/>
              <a:tblGrid>
                <a:gridCol w="8125883"/>
              </a:tblGrid>
              <a:tr h="370840">
                <a:tc>
                  <a:txBody>
                    <a:bodyPr/>
                    <a:lstStyle/>
                    <a:p>
                      <a:r>
                        <a:rPr lang="en-US" dirty="0" smtClean="0">
                          <a:latin typeface="Times New Roman" pitchFamily="18" charset="0"/>
                          <a:cs typeface="Times New Roman" pitchFamily="18" charset="0"/>
                        </a:rPr>
                        <a:t> #include &lt;</a:t>
                      </a:r>
                      <a:r>
                        <a:rPr lang="en-US" dirty="0" err="1" smtClean="0">
                          <a:latin typeface="Times New Roman" pitchFamily="18" charset="0"/>
                          <a:cs typeface="Times New Roman" pitchFamily="18" charset="0"/>
                        </a:rPr>
                        <a:t>Keypad.h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const byte ROWS = 4;</a:t>
                      </a:r>
                    </a:p>
                    <a:p>
                      <a:r>
                        <a:rPr lang="en-US" dirty="0" smtClean="0">
                          <a:latin typeface="Times New Roman" pitchFamily="18" charset="0"/>
                          <a:cs typeface="Times New Roman" pitchFamily="18" charset="0"/>
                        </a:rPr>
                        <a:t> const byte COLS = 4; </a:t>
                      </a:r>
                    </a:p>
                    <a:p>
                      <a:r>
                        <a:rPr lang="en-US" dirty="0" smtClean="0">
                          <a:latin typeface="Times New Roman" pitchFamily="18" charset="0"/>
                          <a:cs typeface="Times New Roman" pitchFamily="18" charset="0"/>
                        </a:rPr>
                        <a:t>char </a:t>
                      </a:r>
                      <a:r>
                        <a:rPr lang="en-US" dirty="0" err="1" smtClean="0">
                          <a:latin typeface="Times New Roman" pitchFamily="18" charset="0"/>
                          <a:cs typeface="Times New Roman" pitchFamily="18" charset="0"/>
                        </a:rPr>
                        <a:t>hexaKeys</a:t>
                      </a:r>
                      <a:r>
                        <a:rPr lang="en-US" dirty="0" smtClean="0">
                          <a:latin typeface="Times New Roman" pitchFamily="18" charset="0"/>
                          <a:cs typeface="Times New Roman" pitchFamily="18" charset="0"/>
                        </a:rPr>
                        <a:t>[ROWS][COLS] = { </a:t>
                      </a:r>
                    </a:p>
                    <a:p>
                      <a:r>
                        <a:rPr lang="en-US" dirty="0" smtClean="0">
                          <a:latin typeface="Times New Roman" pitchFamily="18" charset="0"/>
                          <a:cs typeface="Times New Roman" pitchFamily="18" charset="0"/>
                        </a:rPr>
                        <a:t> {'1', '2', '3', 'A'},</a:t>
                      </a:r>
                    </a:p>
                    <a:p>
                      <a:r>
                        <a:rPr lang="en-US" dirty="0" smtClean="0">
                          <a:latin typeface="Times New Roman" pitchFamily="18" charset="0"/>
                          <a:cs typeface="Times New Roman" pitchFamily="18" charset="0"/>
                        </a:rPr>
                        <a:t>  {'4', '5', '6', 'B'}, </a:t>
                      </a:r>
                    </a:p>
                    <a:p>
                      <a:r>
                        <a:rPr lang="en-US" dirty="0" smtClean="0">
                          <a:latin typeface="Times New Roman" pitchFamily="18" charset="0"/>
                          <a:cs typeface="Times New Roman" pitchFamily="18" charset="0"/>
                        </a:rPr>
                        <a:t> {'7', '8', '9', 'C'},</a:t>
                      </a:r>
                    </a:p>
                    <a:p>
                      <a:r>
                        <a:rPr lang="en-US" dirty="0" smtClean="0">
                          <a:latin typeface="Times New Roman" pitchFamily="18" charset="0"/>
                          <a:cs typeface="Times New Roman" pitchFamily="18" charset="0"/>
                        </a:rPr>
                        <a:t>  {'*', '0', '#', 'D'}</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byte </a:t>
                      </a:r>
                      <a:r>
                        <a:rPr lang="en-US" dirty="0" err="1" smtClean="0">
                          <a:latin typeface="Times New Roman" pitchFamily="18" charset="0"/>
                          <a:cs typeface="Times New Roman" pitchFamily="18" charset="0"/>
                        </a:rPr>
                        <a:t>rowPins</a:t>
                      </a:r>
                      <a:r>
                        <a:rPr lang="en-US" dirty="0" smtClean="0">
                          <a:latin typeface="Times New Roman" pitchFamily="18" charset="0"/>
                          <a:cs typeface="Times New Roman" pitchFamily="18" charset="0"/>
                        </a:rPr>
                        <a:t>[ROWS] = {9, 8, 7, 6};</a:t>
                      </a:r>
                    </a:p>
                    <a:p>
                      <a:r>
                        <a:rPr lang="en-US" dirty="0" smtClean="0">
                          <a:latin typeface="Times New Roman" pitchFamily="18" charset="0"/>
                          <a:cs typeface="Times New Roman" pitchFamily="18" charset="0"/>
                        </a:rPr>
                        <a:t> byte </a:t>
                      </a:r>
                      <a:r>
                        <a:rPr lang="en-US" dirty="0" err="1" smtClean="0">
                          <a:latin typeface="Times New Roman" pitchFamily="18" charset="0"/>
                          <a:cs typeface="Times New Roman" pitchFamily="18" charset="0"/>
                        </a:rPr>
                        <a:t>colPins</a:t>
                      </a:r>
                      <a:r>
                        <a:rPr lang="en-US" dirty="0" smtClean="0">
                          <a:latin typeface="Times New Roman" pitchFamily="18" charset="0"/>
                          <a:cs typeface="Times New Roman" pitchFamily="18" charset="0"/>
                        </a:rPr>
                        <a:t>[COLS] = {5, 4, 3, 2}; </a:t>
                      </a:r>
                    </a:p>
                    <a:p>
                      <a:r>
                        <a:rPr lang="en-US" dirty="0" smtClean="0">
                          <a:latin typeface="Times New Roman" pitchFamily="18" charset="0"/>
                          <a:cs typeface="Times New Roman" pitchFamily="18" charset="0"/>
                        </a:rPr>
                        <a:t>Keypad </a:t>
                      </a:r>
                      <a:r>
                        <a:rPr lang="en-US" dirty="0" err="1" smtClean="0">
                          <a:latin typeface="Times New Roman" pitchFamily="18" charset="0"/>
                          <a:cs typeface="Times New Roman" pitchFamily="18" charset="0"/>
                        </a:rPr>
                        <a:t>customKeypad</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Keypad(</a:t>
                      </a:r>
                      <a:r>
                        <a:rPr lang="en-US" dirty="0" err="1" smtClean="0">
                          <a:latin typeface="Times New Roman" pitchFamily="18" charset="0"/>
                          <a:cs typeface="Times New Roman" pitchFamily="18" charset="0"/>
                        </a:rPr>
                        <a:t>makeKeymap</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hexaKeys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rowPins</a:t>
                      </a:r>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colPins</a:t>
                      </a:r>
                      <a:r>
                        <a:rPr lang="en-US" dirty="0" smtClean="0">
                          <a:latin typeface="Times New Roman" pitchFamily="18" charset="0"/>
                          <a:cs typeface="Times New Roman" pitchFamily="18" charset="0"/>
                        </a:rPr>
                        <a:t>, ROWS, COLS); </a:t>
                      </a:r>
                    </a:p>
                    <a:p>
                      <a:r>
                        <a:rPr lang="en-US" dirty="0" smtClean="0">
                          <a:latin typeface="Times New Roman" pitchFamily="18" charset="0"/>
                          <a:cs typeface="Times New Roman" pitchFamily="18" charset="0"/>
                        </a:rPr>
                        <a:t>void setup(){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Serial.begin</a:t>
                      </a:r>
                      <a:r>
                        <a:rPr lang="en-US" dirty="0" smtClean="0">
                          <a:latin typeface="Times New Roman" pitchFamily="18" charset="0"/>
                          <a:cs typeface="Times New Roman" pitchFamily="18" charset="0"/>
                        </a:rPr>
                        <a:t>(9600);}  </a:t>
                      </a:r>
                    </a:p>
                    <a:p>
                      <a:r>
                        <a:rPr lang="en-US" dirty="0" smtClean="0">
                          <a:latin typeface="Times New Roman" pitchFamily="18" charset="0"/>
                          <a:cs typeface="Times New Roman" pitchFamily="18" charset="0"/>
                        </a:rPr>
                        <a:t>void loop(){</a:t>
                      </a:r>
                    </a:p>
                    <a:p>
                      <a:r>
                        <a:rPr lang="en-US" dirty="0" smtClean="0">
                          <a:latin typeface="Times New Roman" pitchFamily="18" charset="0"/>
                          <a:cs typeface="Times New Roman" pitchFamily="18" charset="0"/>
                        </a:rPr>
                        <a:t>  char </a:t>
                      </a:r>
                      <a:r>
                        <a:rPr lang="en-US" dirty="0" err="1" smtClean="0">
                          <a:latin typeface="Times New Roman" pitchFamily="18" charset="0"/>
                          <a:cs typeface="Times New Roman" pitchFamily="18" charset="0"/>
                        </a:rPr>
                        <a:t>customKey</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customKeypad.getKey</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if (</a:t>
                      </a:r>
                      <a:r>
                        <a:rPr lang="en-US" dirty="0" err="1" smtClean="0">
                          <a:latin typeface="Times New Roman" pitchFamily="18" charset="0"/>
                          <a:cs typeface="Times New Roman" pitchFamily="18" charset="0"/>
                        </a:rPr>
                        <a:t>customKey</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Serial.println</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customKey</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614272597"/>
              </p:ext>
            </p:extLst>
          </p:nvPr>
        </p:nvGraphicFramePr>
        <p:xfrm>
          <a:off x="694376" y="435701"/>
          <a:ext cx="8125883" cy="444194"/>
        </p:xfrm>
        <a:graphic>
          <a:graphicData uri="http://schemas.openxmlformats.org/drawingml/2006/table">
            <a:tbl>
              <a:tblPr firstRow="1" bandRow="1"/>
              <a:tblGrid>
                <a:gridCol w="8125883"/>
              </a:tblGrid>
              <a:tr h="444194">
                <a:tc>
                  <a:txBody>
                    <a:bodyPr/>
                    <a:lstStyle/>
                    <a:p>
                      <a:r>
                        <a:rPr lang="en-IN" sz="2000" b="1" dirty="0" smtClean="0">
                          <a:latin typeface="Times New Roman" panose="02020603050405020304" pitchFamily="18" charset="0"/>
                          <a:cs typeface="Times New Roman" panose="02020603050405020304" pitchFamily="18" charset="0"/>
                        </a:rPr>
                        <a:t>LCD</a:t>
                      </a:r>
                      <a:endParaRPr lang="en-IN" sz="2000" b="1" dirty="0">
                        <a:latin typeface="Times New Roman" panose="02020603050405020304" pitchFamily="18" charset="0"/>
                        <a:cs typeface="Times New Roman" panose="02020603050405020304"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xmlns="" val="4269689854"/>
              </p:ext>
            </p:extLst>
          </p:nvPr>
        </p:nvGraphicFramePr>
        <p:xfrm>
          <a:off x="694377" y="1143067"/>
          <a:ext cx="8125883" cy="4205097"/>
        </p:xfrm>
        <a:graphic>
          <a:graphicData uri="http://schemas.openxmlformats.org/drawingml/2006/table">
            <a:tbl>
              <a:tblPr firstRow="1" bandRow="1"/>
              <a:tblGrid>
                <a:gridCol w="8125883"/>
              </a:tblGrid>
              <a:tr h="370840">
                <a:tc>
                  <a:txBody>
                    <a:bodyPr/>
                    <a:lstStyle/>
                    <a:p>
                      <a:pPr marL="285750" lvl="0" indent="-285750" defTabSz="457200">
                        <a:lnSpc>
                          <a:spcPct val="100000"/>
                        </a:lnSpc>
                        <a:spcBef>
                          <a:spcPts val="0"/>
                        </a:spcBef>
                        <a:spcAft>
                          <a:spcPts val="0"/>
                        </a:spcAft>
                        <a:buClrTx/>
                        <a:buSzTx/>
                        <a:buFont typeface="Wingdings" pitchFamily="2" charset="2"/>
                        <a:buChar char="Ø"/>
                        <a:defRPr/>
                      </a:pPr>
                      <a:r>
                        <a:rPr lang="en-US" sz="1800" dirty="0" smtClean="0">
                          <a:solidFill>
                            <a:srgbClr val="000000"/>
                          </a:solidFill>
                          <a:latin typeface="Times New Roman" pitchFamily="18" charset="0"/>
                          <a:cs typeface="Times New Roman" pitchFamily="18" charset="0"/>
                        </a:rPr>
                        <a:t>The LCD is a liquid crystal display. There are various sizes in the LCD. </a:t>
                      </a:r>
                    </a:p>
                    <a:p>
                      <a:pPr marL="285750" lvl="0" indent="-285750" defTabSz="457200">
                        <a:lnSpc>
                          <a:spcPct val="100000"/>
                        </a:lnSpc>
                        <a:spcBef>
                          <a:spcPts val="0"/>
                        </a:spcBef>
                        <a:spcAft>
                          <a:spcPts val="0"/>
                        </a:spcAft>
                        <a:buClrTx/>
                        <a:buSzTx/>
                        <a:buFont typeface="Wingdings" pitchFamily="2" charset="2"/>
                        <a:buChar char="Ø"/>
                        <a:defRPr/>
                      </a:pPr>
                      <a:endParaRPr lang="en-US" sz="1800" dirty="0" smtClean="0">
                        <a:solidFill>
                          <a:srgbClr val="000000"/>
                        </a:solidFill>
                        <a:latin typeface="Times New Roman" pitchFamily="18" charset="0"/>
                        <a:cs typeface="Times New Roman" pitchFamily="18" charset="0"/>
                      </a:endParaRPr>
                    </a:p>
                    <a:p>
                      <a:pPr marL="285750" lvl="0" indent="-285750" defTabSz="457200">
                        <a:lnSpc>
                          <a:spcPct val="100000"/>
                        </a:lnSpc>
                        <a:spcBef>
                          <a:spcPts val="0"/>
                        </a:spcBef>
                        <a:spcAft>
                          <a:spcPts val="0"/>
                        </a:spcAft>
                        <a:buClrTx/>
                        <a:buSzTx/>
                        <a:buFont typeface="Wingdings" pitchFamily="2" charset="2"/>
                        <a:buChar char="Ø"/>
                        <a:defRPr/>
                      </a:pPr>
                      <a:r>
                        <a:rPr lang="en-US" sz="1800" dirty="0" smtClean="0">
                          <a:solidFill>
                            <a:srgbClr val="000000"/>
                          </a:solidFill>
                          <a:latin typeface="Times New Roman" pitchFamily="18" charset="0"/>
                          <a:cs typeface="Times New Roman" pitchFamily="18" charset="0"/>
                        </a:rPr>
                        <a:t>The display can be done based on the applications like 8X1, 8X2 and so on.  </a:t>
                      </a:r>
                    </a:p>
                    <a:p>
                      <a:pPr marL="285750" lvl="0" indent="-285750" defTabSz="457200">
                        <a:lnSpc>
                          <a:spcPct val="100000"/>
                        </a:lnSpc>
                        <a:spcBef>
                          <a:spcPts val="0"/>
                        </a:spcBef>
                        <a:spcAft>
                          <a:spcPts val="0"/>
                        </a:spcAft>
                        <a:buClrTx/>
                        <a:buSzTx/>
                        <a:buFont typeface="Wingdings" pitchFamily="2" charset="2"/>
                        <a:buChar char="Ø"/>
                        <a:defRPr/>
                      </a:pPr>
                      <a:endParaRPr lang="en-US" sz="1800" dirty="0" smtClean="0">
                        <a:solidFill>
                          <a:srgbClr val="000000"/>
                        </a:solidFill>
                        <a:latin typeface="Times New Roman" pitchFamily="18" charset="0"/>
                        <a:cs typeface="Times New Roman" pitchFamily="18" charset="0"/>
                      </a:endParaRPr>
                    </a:p>
                    <a:p>
                      <a:pPr marL="285750" lvl="0" indent="-285750" defTabSz="457200">
                        <a:lnSpc>
                          <a:spcPct val="100000"/>
                        </a:lnSpc>
                        <a:spcBef>
                          <a:spcPts val="0"/>
                        </a:spcBef>
                        <a:spcAft>
                          <a:spcPts val="0"/>
                        </a:spcAft>
                        <a:buClrTx/>
                        <a:buSzTx/>
                        <a:buFont typeface="Wingdings" pitchFamily="2" charset="2"/>
                        <a:buChar char="Ø"/>
                        <a:defRPr/>
                      </a:pPr>
                      <a:r>
                        <a:rPr lang="en-US" sz="1800" dirty="0" smtClean="0">
                          <a:solidFill>
                            <a:srgbClr val="000000"/>
                          </a:solidFill>
                          <a:latin typeface="Times New Roman" pitchFamily="18" charset="0"/>
                          <a:cs typeface="Times New Roman" pitchFamily="18" charset="0"/>
                        </a:rPr>
                        <a:t>The function of the LCD is to get the data from the micro controller and displays the information as programmed in the micro controller.</a:t>
                      </a:r>
                      <a:endParaRPr lang="en-IN" dirty="0" smtClean="0">
                        <a:latin typeface="Times New Roman" pitchFamily="18" charset="0"/>
                        <a:cs typeface="Times New Roman" pitchFamily="18" charset="0"/>
                      </a:endParaRP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nvGraphicFramePr>
        <p:xfrm>
          <a:off x="2045539" y="3055608"/>
          <a:ext cx="8772516" cy="2833370"/>
        </p:xfrm>
        <a:graphic>
          <a:graphicData uri="http://schemas.openxmlformats.org/drawingml/2006/table">
            <a:tbl>
              <a:tblPr firstRow="1" bandRow="1"/>
              <a:tblGrid>
                <a:gridCol w="4386258"/>
                <a:gridCol w="4386258"/>
              </a:tblGrid>
              <a:tr h="2233844">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LiquidCrystal.h</a:t>
                      </a:r>
                      <a:r>
                        <a:rPr lang="en-US" dirty="0" smtClean="0">
                          <a:latin typeface="Times New Roman" pitchFamily="18" charset="0"/>
                          <a:cs typeface="Times New Roman" pitchFamily="18" charset="0"/>
                        </a:rPr>
                        <a:t>&gt;</a:t>
                      </a:r>
                    </a:p>
                    <a:p>
                      <a:r>
                        <a:rPr lang="en-US" dirty="0" err="1" smtClean="0">
                          <a:latin typeface="Times New Roman" pitchFamily="18" charset="0"/>
                          <a:cs typeface="Times New Roman" pitchFamily="18" charset="0"/>
                        </a:rPr>
                        <a:t>LiquidCrystal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lcd</a:t>
                      </a:r>
                      <a:r>
                        <a:rPr lang="en-US" dirty="0" smtClean="0">
                          <a:latin typeface="Times New Roman" pitchFamily="18" charset="0"/>
                          <a:cs typeface="Times New Roman" pitchFamily="18" charset="0"/>
                        </a:rPr>
                        <a:t>(12, 11, 5, 4, 3, 2);</a:t>
                      </a:r>
                    </a:p>
                    <a:p>
                      <a:r>
                        <a:rPr lang="en-US" dirty="0" smtClean="0">
                          <a:latin typeface="Times New Roman" pitchFamily="18" charset="0"/>
                          <a:cs typeface="Times New Roman" pitchFamily="18" charset="0"/>
                        </a:rPr>
                        <a:t>void setup() {</a:t>
                      </a:r>
                    </a:p>
                    <a:p>
                      <a:r>
                        <a:rPr lang="en-US" dirty="0" smtClean="0">
                          <a:latin typeface="Times New Roman" pitchFamily="18" charset="0"/>
                          <a:cs typeface="Times New Roman" pitchFamily="18" charset="0"/>
                        </a:rPr>
                        <a:t> </a:t>
                      </a:r>
                      <a:r>
                        <a:rPr lang="en-US" baseline="0"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lcd.begin</a:t>
                      </a:r>
                      <a:r>
                        <a:rPr lang="en-US" dirty="0" smtClean="0">
                          <a:latin typeface="Times New Roman" pitchFamily="18" charset="0"/>
                          <a:cs typeface="Times New Roman" pitchFamily="18" charset="0"/>
                        </a:rPr>
                        <a:t>(16, 2);</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lcd.print</a:t>
                      </a:r>
                      <a:r>
                        <a:rPr lang="en-US" dirty="0" smtClean="0">
                          <a:latin typeface="Times New Roman" pitchFamily="18" charset="0"/>
                          <a:cs typeface="Times New Roman" pitchFamily="18" charset="0"/>
                        </a:rPr>
                        <a:t>("hello, world!");</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void loop()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lcd.setCursor</a:t>
                      </a:r>
                      <a:r>
                        <a:rPr lang="en-US" dirty="0" smtClean="0">
                          <a:latin typeface="Times New Roman" pitchFamily="18" charset="0"/>
                          <a:cs typeface="Times New Roman" pitchFamily="18" charset="0"/>
                        </a:rPr>
                        <a:t>(1,1);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lcd.print</a:t>
                      </a:r>
                      <a:r>
                        <a:rPr lang="en-US" dirty="0" smtClean="0">
                          <a:latin typeface="Times New Roman" pitchFamily="18" charset="0"/>
                          <a:cs typeface="Times New Roman" pitchFamily="18" charset="0"/>
                        </a:rPr>
                        <a:t>("hello, world!");</a:t>
                      </a:r>
                    </a:p>
                    <a:p>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pic>
        <p:nvPicPr>
          <p:cNvPr id="3074" name="Picture 2" descr="C:\Users\user\Downloads\layout_1eqyr1yg8s_7lrMGpuQP3.jpg"/>
          <p:cNvPicPr>
            <a:picLocks noChangeAspect="1" noChangeArrowheads="1"/>
          </p:cNvPicPr>
          <p:nvPr/>
        </p:nvPicPr>
        <p:blipFill>
          <a:blip r:embed="rId2"/>
          <a:srcRect/>
          <a:stretch>
            <a:fillRect/>
          </a:stretch>
        </p:blipFill>
        <p:spPr bwMode="auto">
          <a:xfrm>
            <a:off x="942535" y="3291840"/>
            <a:ext cx="4417256" cy="3010486"/>
          </a:xfrm>
          <a:prstGeom prst="rect">
            <a:avLst/>
          </a:prstGeom>
          <a:noFill/>
        </p:spPr>
      </p:pic>
    </p:spTree>
    <p:extLst>
      <p:ext uri="{BB962C8B-B14F-4D97-AF65-F5344CB8AC3E}">
        <p14:creationId xmlns:p14="http://schemas.microsoft.com/office/powerpoint/2010/main" xmlns="" val="22653710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7937D65-7569-4FB5-B3CE-E89D07A86B14}"/>
              </a:ext>
            </a:extLst>
          </p:cNvPr>
          <p:cNvSpPr txBox="1"/>
          <p:nvPr/>
        </p:nvSpPr>
        <p:spPr>
          <a:xfrm>
            <a:off x="951722" y="419700"/>
            <a:ext cx="638214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BUZZER</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AAEA18DB-5286-4C22-86FD-B96BC1D89771}"/>
              </a:ext>
            </a:extLst>
          </p:cNvPr>
          <p:cNvSpPr txBox="1"/>
          <p:nvPr/>
        </p:nvSpPr>
        <p:spPr>
          <a:xfrm>
            <a:off x="951722" y="1230584"/>
            <a:ext cx="10207690" cy="2031325"/>
          </a:xfrm>
          <a:prstGeom prst="rect">
            <a:avLst/>
          </a:prstGeom>
          <a:noFill/>
        </p:spPr>
        <p:txBody>
          <a:bodyPr wrap="square" rtlCol="0">
            <a:spAutoFit/>
          </a:bodyPr>
          <a:lstStyle/>
          <a:p>
            <a:pPr marL="285750" indent="-285750">
              <a:buFont typeface="Wingdings" pitchFamily="2" charset="2"/>
              <a:buChar char="Ø"/>
            </a:pPr>
            <a:r>
              <a:rPr lang="en-US" dirty="0">
                <a:latin typeface="Times New Roman" pitchFamily="18" charset="0"/>
                <a:cs typeface="Times New Roman" pitchFamily="18" charset="0"/>
              </a:rPr>
              <a:t>A buzzer is used to give the alert symbol.</a:t>
            </a:r>
          </a:p>
          <a:p>
            <a:pPr marL="285750" indent="-285750">
              <a:buFont typeface="Wingdings" pitchFamily="2" charset="2"/>
              <a:buChar char="Ø"/>
            </a:pPr>
            <a:endParaRPr lang="en-US" dirty="0">
              <a:latin typeface="Times New Roman" pitchFamily="18" charset="0"/>
              <a:cs typeface="Times New Roman" pitchFamily="18" charset="0"/>
            </a:endParaRPr>
          </a:p>
          <a:p>
            <a:pPr marL="285750" indent="-285750">
              <a:buFont typeface="Wingdings" pitchFamily="2" charset="2"/>
              <a:buChar char="Ø"/>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embedded with all the system </a:t>
            </a: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the micro </a:t>
            </a:r>
            <a:r>
              <a:rPr lang="en-US" dirty="0" smtClean="0">
                <a:latin typeface="Times New Roman" pitchFamily="18" charset="0"/>
                <a:cs typeface="Times New Roman" pitchFamily="18" charset="0"/>
              </a:rPr>
              <a:t>controller</a:t>
            </a:r>
            <a:r>
              <a:rPr lang="en-US" dirty="0">
                <a:latin typeface="Times New Roman" pitchFamily="18" charset="0"/>
                <a:cs typeface="Times New Roman" pitchFamily="18" charset="0"/>
              </a:rPr>
              <a:t>.</a:t>
            </a:r>
          </a:p>
          <a:p>
            <a:pPr>
              <a:buFont typeface="Wingdings" pitchFamily="2" charset="2"/>
              <a:buChar char="Ø"/>
            </a:pPr>
            <a:endParaRPr lang="en-US" dirty="0">
              <a:latin typeface="Times New Roman" pitchFamily="18" charset="0"/>
              <a:cs typeface="Times New Roman" pitchFamily="18" charset="0"/>
            </a:endParaRPr>
          </a:p>
          <a:p>
            <a:pPr marL="285750" indent="-285750">
              <a:buFont typeface="Wingdings" pitchFamily="2" charset="2"/>
              <a:buChar char="Ø"/>
            </a:pPr>
            <a:r>
              <a:rPr lang="en-US" dirty="0" smtClean="0">
                <a:latin typeface="Times New Roman" pitchFamily="18" charset="0"/>
                <a:cs typeface="Times New Roman" pitchFamily="18" charset="0"/>
              </a:rPr>
              <a:t>Buzzer </a:t>
            </a:r>
            <a:r>
              <a:rPr lang="en-US" dirty="0">
                <a:latin typeface="Times New Roman" pitchFamily="18" charset="0"/>
                <a:cs typeface="Times New Roman" pitchFamily="18" charset="0"/>
              </a:rPr>
              <a:t>alerts the user with a beep sound</a:t>
            </a:r>
            <a:r>
              <a:rPr lang="en-US" dirty="0" smtClean="0">
                <a:latin typeface="Times New Roman" pitchFamily="18" charset="0"/>
                <a:cs typeface="Times New Roman" pitchFamily="18" charset="0"/>
              </a:rPr>
              <a:t>.</a:t>
            </a:r>
          </a:p>
          <a:p>
            <a:pPr marL="285750" indent="-285750"/>
            <a:endParaRPr lang="en-US" dirty="0">
              <a:latin typeface="Times New Roman" pitchFamily="18" charset="0"/>
              <a:cs typeface="Times New Roman" pitchFamily="18" charset="0"/>
            </a:endParaRPr>
          </a:p>
          <a:p>
            <a:pPr marL="285750" indent="-285750">
              <a:buFont typeface="Wingdings" pitchFamily="2" charset="2"/>
              <a:buChar char="Ø"/>
            </a:pPr>
            <a:r>
              <a:rPr lang="en-US" dirty="0">
                <a:latin typeface="Times New Roman" pitchFamily="18" charset="0"/>
                <a:cs typeface="Times New Roman" pitchFamily="18" charset="0"/>
              </a:rPr>
              <a:t>They are the integrated electronic transducers.</a:t>
            </a:r>
            <a:endParaRPr lang="en-IN"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97548" y="3528204"/>
            <a:ext cx="1966822" cy="1433962"/>
          </a:xfrm>
          <a:prstGeom prst="rect">
            <a:avLst/>
          </a:prstGeom>
        </p:spPr>
      </p:pic>
    </p:spTree>
    <p:extLst>
      <p:ext uri="{BB962C8B-B14F-4D97-AF65-F5344CB8AC3E}">
        <p14:creationId xmlns:p14="http://schemas.microsoft.com/office/powerpoint/2010/main" xmlns="" val="457209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3705307061"/>
              </p:ext>
            </p:extLst>
          </p:nvPr>
        </p:nvGraphicFramePr>
        <p:xfrm>
          <a:off x="772015" y="461579"/>
          <a:ext cx="8125883" cy="539085"/>
        </p:xfrm>
        <a:graphic>
          <a:graphicData uri="http://schemas.openxmlformats.org/drawingml/2006/table">
            <a:tbl>
              <a:tblPr firstRow="1" bandRow="1"/>
              <a:tblGrid>
                <a:gridCol w="8125883"/>
              </a:tblGrid>
              <a:tr h="539085">
                <a:tc>
                  <a:txBody>
                    <a:bodyPr/>
                    <a:lstStyle/>
                    <a:p>
                      <a:r>
                        <a:rPr lang="en-IN" sz="2000" b="1" dirty="0" smtClean="0">
                          <a:latin typeface="Times New Roman" panose="02020603050405020304" pitchFamily="18" charset="0"/>
                          <a:cs typeface="Times New Roman" panose="02020603050405020304" pitchFamily="18" charset="0"/>
                        </a:rPr>
                        <a:t>LED</a:t>
                      </a:r>
                      <a:endParaRPr lang="en-IN" sz="2000" b="1" dirty="0">
                        <a:latin typeface="Times New Roman" panose="02020603050405020304" pitchFamily="18" charset="0"/>
                        <a:cs typeface="Times New Roman" panose="02020603050405020304"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xmlns="" val="585186308"/>
              </p:ext>
            </p:extLst>
          </p:nvPr>
        </p:nvGraphicFramePr>
        <p:xfrm>
          <a:off x="797894" y="1185536"/>
          <a:ext cx="8125883" cy="3656140"/>
        </p:xfrm>
        <a:graphic>
          <a:graphicData uri="http://schemas.openxmlformats.org/drawingml/2006/table">
            <a:tbl>
              <a:tblPr firstRow="1" bandRow="1"/>
              <a:tblGrid>
                <a:gridCol w="8125883"/>
              </a:tblGrid>
              <a:tr h="370840">
                <a:tc>
                  <a:txBody>
                    <a:bodyPr/>
                    <a:lstStyle/>
                    <a:p>
                      <a:pPr>
                        <a:lnSpc>
                          <a:spcPct val="150000"/>
                        </a:lnSpc>
                        <a:buFont typeface="Wingdings" pitchFamily="2" charset="2"/>
                        <a:buChar char="Ø"/>
                      </a:pPr>
                      <a:r>
                        <a:rPr lang="en-IN" dirty="0" smtClean="0">
                          <a:latin typeface="Times New Roman" pitchFamily="18" charset="0"/>
                          <a:cs typeface="Times New Roman" pitchFamily="18" charset="0"/>
                        </a:rPr>
                        <a:t>LED light shows which medicine to be taken at that time.</a:t>
                      </a:r>
                    </a:p>
                    <a:p>
                      <a:pPr>
                        <a:lnSpc>
                          <a:spcPct val="150000"/>
                        </a:lnSpc>
                        <a:buFont typeface="Wingdings" pitchFamily="2" charset="2"/>
                        <a:buChar char="Ø"/>
                      </a:pPr>
                      <a:r>
                        <a:rPr lang="en-IN" dirty="0" smtClean="0">
                          <a:latin typeface="Times New Roman" pitchFamily="18" charset="0"/>
                          <a:cs typeface="Times New Roman" pitchFamily="18" charset="0"/>
                        </a:rPr>
                        <a:t>Avoids taking of wrong medicines.</a:t>
                      </a:r>
                    </a:p>
                    <a:p>
                      <a:pPr>
                        <a:lnSpc>
                          <a:spcPct val="150000"/>
                        </a:lnSpc>
                        <a:buFont typeface="Wingdings" pitchFamily="2" charset="2"/>
                        <a:buChar char="Ø"/>
                      </a:pPr>
                      <a:endParaRPr lang="en-IN" dirty="0" smtClean="0">
                        <a:latin typeface="Times New Roman" pitchFamily="18" charset="0"/>
                        <a:cs typeface="Times New Roman" pitchFamily="18" charset="0"/>
                      </a:endParaRPr>
                    </a:p>
                    <a:p>
                      <a:pPr marL="0" marR="0" indent="0" algn="l" defTabSz="914126" rtl="0" eaLnBrk="1" fontAlgn="auto" latinLnBrk="0" hangingPunct="1">
                        <a:lnSpc>
                          <a:spcPct val="150000"/>
                        </a:lnSpc>
                        <a:spcBef>
                          <a:spcPts val="0"/>
                        </a:spcBef>
                        <a:spcAft>
                          <a:spcPts val="0"/>
                        </a:spcAft>
                        <a:buClrTx/>
                        <a:buSzTx/>
                        <a:buFont typeface="Wingdings" pitchFamily="2" charset="2"/>
                        <a:buNone/>
                        <a:tabLst/>
                        <a:defRPr/>
                      </a:pPr>
                      <a:endParaRPr lang="en-IN" sz="1800" b="1" dirty="0" smtClean="0">
                        <a:latin typeface="Times New Roman" pitchFamily="18" charset="0"/>
                        <a:cs typeface="Times New Roman" pitchFamily="18" charset="0"/>
                      </a:endParaRPr>
                    </a:p>
                    <a:p>
                      <a:pPr>
                        <a:lnSpc>
                          <a:spcPct val="150000"/>
                        </a:lnSpc>
                        <a:buFont typeface="Wingdings" pitchFamily="2" charset="2"/>
                        <a:buChar char="Ø"/>
                      </a:pPr>
                      <a:endParaRPr lang="en-IN" dirty="0" smtClean="0">
                        <a:latin typeface="Times New Roman" pitchFamily="18" charset="0"/>
                        <a:cs typeface="Times New Roman" pitchFamily="18" charset="0"/>
                      </a:endParaRPr>
                    </a:p>
                    <a:p>
                      <a:pPr>
                        <a:lnSpc>
                          <a:spcPct val="150000"/>
                        </a:lnSpc>
                        <a:buFont typeface="Wingdings" pitchFamily="2" charset="2"/>
                        <a:buChar char="Ø"/>
                      </a:pPr>
                      <a:endParaRPr lang="en-IN" dirty="0" smtClean="0">
                        <a:latin typeface="Times New Roman" pitchFamily="18" charset="0"/>
                        <a:cs typeface="Times New Roman" pitchFamily="18" charset="0"/>
                      </a:endParaRPr>
                    </a:p>
                    <a:p>
                      <a:pPr>
                        <a:lnSpc>
                          <a:spcPct val="150000"/>
                        </a:lnSpc>
                        <a:buFont typeface="Wingdings" pitchFamily="2" charset="2"/>
                        <a:buChar char="Ø"/>
                      </a:pPr>
                      <a:endParaRPr lang="en-IN" dirty="0" smtClean="0">
                        <a:latin typeface="Times New Roman" pitchFamily="18" charset="0"/>
                        <a:cs typeface="Times New Roman" pitchFamily="18" charset="0"/>
                      </a:endParaRPr>
                    </a:p>
                    <a:p>
                      <a:pPr>
                        <a:lnSpc>
                          <a:spcPct val="150000"/>
                        </a:lnSpc>
                        <a:buFont typeface="Wingdings" pitchFamily="2" charset="2"/>
                        <a:buChar char="Ø"/>
                      </a:pPr>
                      <a:endParaRPr lang="en-IN" dirty="0" smtClean="0">
                        <a:latin typeface="Times New Roman" pitchFamily="18" charset="0"/>
                        <a:cs typeface="Times New Roman" pitchFamily="18" charset="0"/>
                      </a:endParaRPr>
                    </a:p>
                    <a:p>
                      <a:pPr>
                        <a:buFont typeface="Wingdings" pitchFamily="2" charset="2"/>
                        <a:buChar char="Ø"/>
                      </a:pPr>
                      <a:endParaRPr lang="en-IN" dirty="0">
                        <a:latin typeface="Times New Roman" pitchFamily="18" charset="0"/>
                        <a:cs typeface="Times New Roman"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8" name="Table 7"/>
          <p:cNvGraphicFramePr>
            <a:graphicFrameLocks noGrp="1"/>
          </p:cNvGraphicFramePr>
          <p:nvPr/>
        </p:nvGraphicFramePr>
        <p:xfrm>
          <a:off x="2453502" y="3322894"/>
          <a:ext cx="8125884" cy="1736598"/>
        </p:xfrm>
        <a:graphic>
          <a:graphicData uri="http://schemas.openxmlformats.org/drawingml/2006/table">
            <a:tbl>
              <a:tblPr firstRow="1" bandRow="1"/>
              <a:tblGrid>
                <a:gridCol w="4062942"/>
                <a:gridCol w="4062942"/>
              </a:tblGrid>
              <a:tr h="370840">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dirty="0" smtClean="0">
                          <a:latin typeface="Times New Roman" pitchFamily="18" charset="0"/>
                          <a:cs typeface="Times New Roman" pitchFamily="18" charset="0"/>
                        </a:rPr>
                        <a:t>void setup() {</a:t>
                      </a:r>
                    </a:p>
                    <a:p>
                      <a:r>
                        <a:rPr lang="en-US" dirty="0" err="1" smtClean="0">
                          <a:latin typeface="Times New Roman" pitchFamily="18" charset="0"/>
                          <a:cs typeface="Times New Roman" pitchFamily="18" charset="0"/>
                        </a:rPr>
                        <a:t>pinMode</a:t>
                      </a:r>
                      <a:r>
                        <a:rPr lang="en-US" dirty="0" smtClean="0">
                          <a:latin typeface="Times New Roman" pitchFamily="18" charset="0"/>
                          <a:cs typeface="Times New Roman" pitchFamily="18" charset="0"/>
                        </a:rPr>
                        <a:t>(9,OUTPUT);</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void loop()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digitalWrite</a:t>
                      </a:r>
                      <a:r>
                        <a:rPr lang="en-US" dirty="0" smtClean="0">
                          <a:latin typeface="Times New Roman" pitchFamily="18" charset="0"/>
                          <a:cs typeface="Times New Roman" pitchFamily="18" charset="0"/>
                        </a:rPr>
                        <a:t>(9,1);</a:t>
                      </a:r>
                    </a:p>
                    <a:p>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pic>
        <p:nvPicPr>
          <p:cNvPr id="7" name="Picture 6"/>
          <p:cNvPicPr>
            <a:picLocks noChangeAspect="1"/>
          </p:cNvPicPr>
          <p:nvPr/>
        </p:nvPicPr>
        <p:blipFill rotWithShape="1">
          <a:blip r:embed="rId2">
            <a:extLst>
              <a:ext uri="{28A0092B-C50C-407E-A947-70E740481C1C}">
                <a14:useLocalDpi xmlns="" xmlns:a14="http://schemas.microsoft.com/office/drawing/2010/main" val="0"/>
              </a:ext>
            </a:extLst>
          </a:blip>
          <a:srcRect l="15008" t="23148" r="36278" b="20504"/>
          <a:stretch/>
        </p:blipFill>
        <p:spPr>
          <a:xfrm>
            <a:off x="983412" y="2677506"/>
            <a:ext cx="4123427" cy="2337760"/>
          </a:xfrm>
          <a:prstGeom prst="rect">
            <a:avLst/>
          </a:prstGeom>
        </p:spPr>
      </p:pic>
    </p:spTree>
    <p:extLst>
      <p:ext uri="{BB962C8B-B14F-4D97-AF65-F5344CB8AC3E}">
        <p14:creationId xmlns:p14="http://schemas.microsoft.com/office/powerpoint/2010/main" xmlns="" val="10473428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26228" y="298341"/>
          <a:ext cx="8125883" cy="2833942"/>
        </p:xfrm>
        <a:graphic>
          <a:graphicData uri="http://schemas.openxmlformats.org/drawingml/2006/table">
            <a:tbl>
              <a:tblPr firstRow="1" bandRow="1"/>
              <a:tblGrid>
                <a:gridCol w="8125883"/>
              </a:tblGrid>
              <a:tr h="370840">
                <a:tc>
                  <a:txBody>
                    <a:bodyPr/>
                    <a:lstStyle/>
                    <a:p>
                      <a:pPr marL="0" marR="0" indent="0" algn="l" defTabSz="914126" rtl="0" eaLnBrk="1" fontAlgn="auto" latinLnBrk="0" hangingPunct="1">
                        <a:lnSpc>
                          <a:spcPct val="150000"/>
                        </a:lnSpc>
                        <a:spcBef>
                          <a:spcPts val="0"/>
                        </a:spcBef>
                        <a:spcAft>
                          <a:spcPts val="0"/>
                        </a:spcAft>
                        <a:buClrTx/>
                        <a:buSzTx/>
                        <a:buFont typeface="Wingdings" pitchFamily="2" charset="2"/>
                        <a:buNone/>
                        <a:tabLst/>
                        <a:defRPr/>
                      </a:pPr>
                      <a:r>
                        <a:rPr lang="en-IN" sz="1800" b="1" dirty="0" smtClean="0">
                          <a:latin typeface="Times New Roman" panose="02020603050405020304" pitchFamily="18" charset="0"/>
                          <a:cs typeface="Times New Roman" panose="02020603050405020304" pitchFamily="18" charset="0"/>
                        </a:rPr>
                        <a:t>CONFIRM SWITCH</a:t>
                      </a:r>
                    </a:p>
                    <a:p>
                      <a:pPr marL="0" marR="0" indent="0" algn="l" defTabSz="914126" rtl="0" eaLnBrk="1" fontAlgn="auto" latinLnBrk="0" hangingPunct="1">
                        <a:lnSpc>
                          <a:spcPct val="150000"/>
                        </a:lnSpc>
                        <a:spcBef>
                          <a:spcPts val="0"/>
                        </a:spcBef>
                        <a:spcAft>
                          <a:spcPts val="0"/>
                        </a:spcAft>
                        <a:buClrTx/>
                        <a:buSzTx/>
                        <a:buFont typeface="Wingdings" pitchFamily="2" charset="2"/>
                        <a:buNone/>
                        <a:tabLst/>
                        <a:defRPr/>
                      </a:pPr>
                      <a:endParaRPr lang="en-IN" sz="1800" b="1"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itchFamily="2" charset="2"/>
                        <a:buChar char="Ø"/>
                      </a:pPr>
                      <a:r>
                        <a:rPr lang="en-IN" dirty="0" smtClean="0">
                          <a:latin typeface="Times New Roman" pitchFamily="18" charset="0"/>
                          <a:cs typeface="Times New Roman" pitchFamily="18" charset="0"/>
                        </a:rPr>
                        <a:t>To confirm that the</a:t>
                      </a:r>
                      <a:r>
                        <a:rPr lang="en-IN" baseline="0" dirty="0" smtClean="0">
                          <a:latin typeface="Times New Roman" pitchFamily="18" charset="0"/>
                          <a:cs typeface="Times New Roman" pitchFamily="18" charset="0"/>
                        </a:rPr>
                        <a:t> medicine have taken.</a:t>
                      </a:r>
                      <a:endParaRPr lang="en-IN" dirty="0" smtClean="0">
                        <a:latin typeface="Times New Roman" pitchFamily="18" charset="0"/>
                        <a:cs typeface="Times New Roman" pitchFamily="18" charset="0"/>
                      </a:endParaRPr>
                    </a:p>
                    <a:p>
                      <a:pPr marL="285750" indent="-285750">
                        <a:lnSpc>
                          <a:spcPct val="150000"/>
                        </a:lnSpc>
                        <a:buFont typeface="Wingdings" pitchFamily="2" charset="2"/>
                        <a:buChar char="Ø"/>
                      </a:pPr>
                      <a:r>
                        <a:rPr lang="en-IN" dirty="0" smtClean="0">
                          <a:latin typeface="Times New Roman" pitchFamily="18" charset="0"/>
                          <a:cs typeface="Times New Roman" pitchFamily="18" charset="0"/>
                        </a:rPr>
                        <a:t>On pressing</a:t>
                      </a:r>
                      <a:r>
                        <a:rPr lang="en-IN" baseline="0" dirty="0" smtClean="0">
                          <a:latin typeface="Times New Roman" pitchFamily="18" charset="0"/>
                          <a:cs typeface="Times New Roman" pitchFamily="18" charset="0"/>
                        </a:rPr>
                        <a:t>  the switch the will buzzer stops other wise buzzer starts again.</a:t>
                      </a:r>
                    </a:p>
                    <a:p>
                      <a:pPr marL="285750" indent="-285750">
                        <a:lnSpc>
                          <a:spcPct val="150000"/>
                        </a:lnSpc>
                        <a:buFont typeface="Wingdings" pitchFamily="2" charset="2"/>
                        <a:buChar char="Ø"/>
                      </a:pPr>
                      <a:r>
                        <a:rPr lang="en-IN" baseline="0" dirty="0" smtClean="0">
                          <a:latin typeface="Times New Roman" pitchFamily="18" charset="0"/>
                          <a:cs typeface="Times New Roman" pitchFamily="18" charset="0"/>
                        </a:rPr>
                        <a:t>On clicking the switch medicine TAKEN will be stored in </a:t>
                      </a:r>
                      <a:r>
                        <a:rPr lang="en-IN" baseline="0" dirty="0" smtClean="0">
                          <a:latin typeface="+mn-lt"/>
                          <a:cs typeface="Times New Roman" panose="02020603050405020304" pitchFamily="18" charset="0"/>
                        </a:rPr>
                        <a:t>the app.</a:t>
                      </a:r>
                    </a:p>
                    <a:p>
                      <a:pPr marL="0" marR="0" indent="0" algn="l" defTabSz="914126" rtl="0" eaLnBrk="1" fontAlgn="auto" latinLnBrk="0" hangingPunct="1">
                        <a:lnSpc>
                          <a:spcPct val="150000"/>
                        </a:lnSpc>
                        <a:spcBef>
                          <a:spcPts val="0"/>
                        </a:spcBef>
                        <a:spcAft>
                          <a:spcPts val="0"/>
                        </a:spcAft>
                        <a:buClrTx/>
                        <a:buSzTx/>
                        <a:buFont typeface="Wingdings" pitchFamily="2" charset="2"/>
                        <a:buNone/>
                        <a:tabLst/>
                        <a:defRPr/>
                      </a:pPr>
                      <a:endParaRPr lang="en-IN" sz="1800" b="1" dirty="0" smtClean="0">
                        <a:latin typeface="Times New Roman" panose="02020603050405020304" pitchFamily="18" charset="0"/>
                        <a:cs typeface="Times New Roman" panose="02020603050405020304" pitchFamily="18" charset="0"/>
                      </a:endParaRPr>
                    </a:p>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pic>
        <p:nvPicPr>
          <p:cNvPr id="2050" name="Picture 2" descr="C:\Users\user\Downloads\Screenshot (5).png"/>
          <p:cNvPicPr>
            <a:picLocks noChangeAspect="1" noChangeArrowheads="1"/>
          </p:cNvPicPr>
          <p:nvPr/>
        </p:nvPicPr>
        <p:blipFill>
          <a:blip r:embed="rId2"/>
          <a:srcRect l="11738" t="15231" r="36467" b="12974"/>
          <a:stretch>
            <a:fillRect/>
          </a:stretch>
        </p:blipFill>
        <p:spPr bwMode="auto">
          <a:xfrm>
            <a:off x="3404382" y="2804962"/>
            <a:ext cx="4501661" cy="2990927"/>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970671" y="281354"/>
          <a:ext cx="9200751" cy="5824531"/>
        </p:xfrm>
        <a:graphic>
          <a:graphicData uri="http://schemas.openxmlformats.org/drawingml/2006/table">
            <a:tbl>
              <a:tblPr firstRow="1" bandRow="1"/>
              <a:tblGrid>
                <a:gridCol w="9200751"/>
              </a:tblGrid>
              <a:tr h="5824531">
                <a:tc>
                  <a:txBody>
                    <a:bodyPr/>
                    <a:lstStyle/>
                    <a:p>
                      <a:r>
                        <a:rPr lang="en-US" dirty="0" smtClean="0">
                          <a:latin typeface="Times New Roman" pitchFamily="18" charset="0"/>
                          <a:cs typeface="Times New Roman" pitchFamily="18" charset="0"/>
                        </a:rPr>
                        <a:t>// digital pin 2 has a pushbutton attached to it.</a:t>
                      </a:r>
                    </a:p>
                    <a:p>
                      <a:r>
                        <a:rPr lang="en-US" dirty="0" smtClean="0">
                          <a:latin typeface="Times New Roman" pitchFamily="18" charset="0"/>
                          <a:cs typeface="Times New Roman" pitchFamily="18" charset="0"/>
                        </a:rPr>
                        <a:t> Give it a name:</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pushButton</a:t>
                      </a:r>
                      <a:r>
                        <a:rPr lang="en-US" dirty="0" smtClean="0">
                          <a:latin typeface="Times New Roman" pitchFamily="18" charset="0"/>
                          <a:cs typeface="Times New Roman" pitchFamily="18" charset="0"/>
                        </a:rPr>
                        <a:t> = 2;</a:t>
                      </a:r>
                    </a:p>
                    <a:p>
                      <a:r>
                        <a:rPr lang="en-US" dirty="0" smtClean="0">
                          <a:latin typeface="Times New Roman" pitchFamily="18" charset="0"/>
                          <a:cs typeface="Times New Roman" pitchFamily="18" charset="0"/>
                        </a:rPr>
                        <a:t>// the setup routine runs once when you press reset:</a:t>
                      </a:r>
                    </a:p>
                    <a:p>
                      <a:r>
                        <a:rPr lang="en-US" dirty="0" smtClean="0">
                          <a:latin typeface="Times New Roman" pitchFamily="18" charset="0"/>
                          <a:cs typeface="Times New Roman" pitchFamily="18" charset="0"/>
                        </a:rPr>
                        <a:t>void setup() {  </a:t>
                      </a:r>
                    </a:p>
                    <a:p>
                      <a:r>
                        <a:rPr lang="en-US" dirty="0" smtClean="0">
                          <a:latin typeface="Times New Roman" pitchFamily="18" charset="0"/>
                          <a:cs typeface="Times New Roman" pitchFamily="18" charset="0"/>
                        </a:rPr>
                        <a:t>// initialize serial communication at 9600 bits per second: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Serial.begin</a:t>
                      </a:r>
                      <a:r>
                        <a:rPr lang="en-US" dirty="0" smtClean="0">
                          <a:latin typeface="Times New Roman" pitchFamily="18" charset="0"/>
                          <a:cs typeface="Times New Roman" pitchFamily="18" charset="0"/>
                        </a:rPr>
                        <a:t>(9600); </a:t>
                      </a:r>
                    </a:p>
                    <a:p>
                      <a:r>
                        <a:rPr lang="en-US" dirty="0" smtClean="0">
                          <a:latin typeface="Times New Roman" pitchFamily="18" charset="0"/>
                          <a:cs typeface="Times New Roman" pitchFamily="18" charset="0"/>
                        </a:rPr>
                        <a:t> // make the pushbutton's pin an input: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pinMode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pushButton</a:t>
                      </a:r>
                      <a:r>
                        <a:rPr lang="en-US" dirty="0" smtClean="0">
                          <a:latin typeface="Times New Roman" pitchFamily="18" charset="0"/>
                          <a:cs typeface="Times New Roman" pitchFamily="18" charset="0"/>
                        </a:rPr>
                        <a:t>, INPUT);</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the loop routine runs over and over again forever:</a:t>
                      </a:r>
                    </a:p>
                    <a:p>
                      <a:r>
                        <a:rPr lang="en-US" dirty="0" smtClean="0">
                          <a:latin typeface="Times New Roman" pitchFamily="18" charset="0"/>
                          <a:cs typeface="Times New Roman" pitchFamily="18" charset="0"/>
                        </a:rPr>
                        <a:t>void loop() {</a:t>
                      </a:r>
                    </a:p>
                    <a:p>
                      <a:r>
                        <a:rPr lang="en-US" dirty="0" smtClean="0">
                          <a:latin typeface="Times New Roman" pitchFamily="18" charset="0"/>
                          <a:cs typeface="Times New Roman" pitchFamily="18" charset="0"/>
                        </a:rPr>
                        <a:t>  // read the input pin:</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buttonState</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digitalRead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pushButton</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 print out the state of the button:  </a:t>
                      </a:r>
                    </a:p>
                    <a:p>
                      <a:r>
                        <a:rPr lang="en-US" dirty="0" err="1" smtClean="0">
                          <a:latin typeface="Times New Roman" pitchFamily="18" charset="0"/>
                          <a:cs typeface="Times New Roman" pitchFamily="18" charset="0"/>
                        </a:rPr>
                        <a:t>Serial.println</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buttonState</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delay(1);      </a:t>
                      </a:r>
                    </a:p>
                    <a:p>
                      <a:r>
                        <a:rPr lang="en-US" dirty="0" smtClean="0">
                          <a:latin typeface="Times New Roman" pitchFamily="18" charset="0"/>
                          <a:cs typeface="Times New Roman" pitchFamily="18" charset="0"/>
                        </a:rPr>
                        <a:t>  // delay in between reads for stability</a:t>
                      </a:r>
                    </a:p>
                    <a:p>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57395" y="482457"/>
            <a:ext cx="9612558" cy="1020762"/>
          </a:xfrm>
        </p:spPr>
        <p:txBody>
          <a:bodyPr/>
          <a:lstStyle/>
          <a:p>
            <a:r>
              <a:rPr lang="en-US" b="1" dirty="0"/>
              <a:t> </a:t>
            </a:r>
            <a:r>
              <a:rPr lang="en-US" b="1" dirty="0">
                <a:effectLst>
                  <a:outerShdw blurRad="38100" dist="38100" dir="2700000" algn="tl">
                    <a:srgbClr val="000000">
                      <a:alpha val="43137"/>
                    </a:srgbClr>
                  </a:outerShdw>
                </a:effectLst>
                <a:latin typeface="Times New Roman" pitchFamily="18" charset="0"/>
                <a:cs typeface="Times New Roman" pitchFamily="18" charset="0"/>
              </a:rPr>
              <a:t>OBJECTIVE</a:t>
            </a:r>
          </a:p>
        </p:txBody>
      </p:sp>
      <p:sp>
        <p:nvSpPr>
          <p:cNvPr id="14" name="Content Placeholder 13"/>
          <p:cNvSpPr>
            <a:spLocks noGrp="1"/>
          </p:cNvSpPr>
          <p:nvPr>
            <p:ph idx="1"/>
          </p:nvPr>
        </p:nvSpPr>
        <p:spPr>
          <a:xfrm>
            <a:off x="1461189" y="1897409"/>
            <a:ext cx="9144000" cy="4543400"/>
          </a:xfrm>
        </p:spPr>
        <p:txBody>
          <a:bodyPr>
            <a:normAutofit/>
          </a:bodyPr>
          <a:lstStyle/>
          <a:p>
            <a:pPr>
              <a:buFont typeface="Wingdings" pitchFamily="2" charset="2"/>
              <a:buChar char="Ø"/>
            </a:pPr>
            <a:r>
              <a:rPr lang="en-US" dirty="0">
                <a:latin typeface="Times New Roman" pitchFamily="18" charset="0"/>
                <a:cs typeface="Times New Roman" pitchFamily="18" charset="0"/>
              </a:rPr>
              <a:t>Many of old people  live alone and suffer from disability, making it harder to take care of themselves.</a:t>
            </a:r>
          </a:p>
          <a:p>
            <a:pPr>
              <a:buFont typeface="Wingdings" pitchFamily="2" charset="2"/>
              <a:buChar char="Ø"/>
            </a:pPr>
            <a:r>
              <a:rPr lang="en-US" dirty="0">
                <a:latin typeface="Times New Roman" pitchFamily="18" charset="0"/>
                <a:cs typeface="Times New Roman" pitchFamily="18" charset="0"/>
              </a:rPr>
              <a:t>The health and wealth are critical to human </a:t>
            </a:r>
            <a:r>
              <a:rPr lang="en-US" dirty="0" smtClean="0">
                <a:latin typeface="Times New Roman" pitchFamily="18" charset="0"/>
                <a:cs typeface="Times New Roman" pitchFamily="18" charset="0"/>
              </a:rPr>
              <a:t>society</a:t>
            </a:r>
            <a:endParaRPr lang="en-US" dirty="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INTERNET OF MEDICAL THINGS (IOMT) is connected to IOT network.</a:t>
            </a:r>
          </a:p>
          <a:p>
            <a:pPr>
              <a:buFont typeface="Wingdings" pitchFamily="2" charset="2"/>
              <a:buChar char="Ø"/>
            </a:pPr>
            <a:r>
              <a:rPr lang="en-US" dirty="0">
                <a:latin typeface="Times New Roman" pitchFamily="18" charset="0"/>
                <a:cs typeface="Times New Roman" pitchFamily="18" charset="0"/>
              </a:rPr>
              <a:t>Multipurpose intelligent device named MEDIBOX-IOT Enabled patient </a:t>
            </a:r>
            <a:r>
              <a:rPr lang="en-US">
                <a:latin typeface="Times New Roman" pitchFamily="18" charset="0"/>
                <a:cs typeface="Times New Roman" pitchFamily="18" charset="0"/>
              </a:rPr>
              <a:t>assisting </a:t>
            </a:r>
            <a:r>
              <a:rPr lang="en-US" smtClean="0">
                <a:latin typeface="Times New Roman" pitchFamily="18" charset="0"/>
                <a:cs typeface="Times New Roman" pitchFamily="18" charset="0"/>
              </a:rPr>
              <a:t>device.</a:t>
            </a: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Device maintains the parameters like temperature and </a:t>
            </a:r>
            <a:r>
              <a:rPr lang="en-US" dirty="0" smtClean="0">
                <a:latin typeface="Times New Roman" pitchFamily="18" charset="0"/>
                <a:cs typeface="Times New Roman" pitchFamily="18" charset="0"/>
              </a:rPr>
              <a:t>humidity in a controlled range.</a:t>
            </a: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Thus maintains the quality of the medicine.</a:t>
            </a:r>
          </a:p>
          <a:p>
            <a:pPr>
              <a:buFont typeface="Wingdings" pitchFamily="2" charset="2"/>
              <a:buChar char="Ø"/>
            </a:pPr>
            <a:endParaRPr lang="en-US" dirty="0"/>
          </a:p>
        </p:txBody>
      </p:sp>
    </p:spTree>
    <p:extLst>
      <p:ext uri="{BB962C8B-B14F-4D97-AF65-F5344CB8AC3E}">
        <p14:creationId xmlns:p14="http://schemas.microsoft.com/office/powerpoint/2010/main" xmlns="" val="21285360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744030426"/>
              </p:ext>
            </p:extLst>
          </p:nvPr>
        </p:nvGraphicFramePr>
        <p:xfrm>
          <a:off x="849652" y="392568"/>
          <a:ext cx="8125883" cy="396240"/>
        </p:xfrm>
        <a:graphic>
          <a:graphicData uri="http://schemas.openxmlformats.org/drawingml/2006/table">
            <a:tbl>
              <a:tblPr firstRow="1" bandRow="1"/>
              <a:tblGrid>
                <a:gridCol w="8125883"/>
              </a:tblGrid>
              <a:tr h="370840">
                <a:tc>
                  <a:txBody>
                    <a:bodyPr/>
                    <a:lstStyle/>
                    <a:p>
                      <a:r>
                        <a:rPr lang="en-US" sz="2000" b="1" dirty="0" smtClean="0">
                          <a:latin typeface="Times New Roman" panose="02020603050405020304" pitchFamily="18" charset="0"/>
                          <a:cs typeface="Times New Roman" panose="02020603050405020304" pitchFamily="18" charset="0"/>
                        </a:rPr>
                        <a:t>PELTIER MODULE</a:t>
                      </a:r>
                      <a:endParaRPr lang="en-IN" sz="2000" dirty="0">
                        <a:latin typeface="Times New Roman" panose="02020603050405020304" pitchFamily="18" charset="0"/>
                        <a:cs typeface="Times New Roman" panose="02020603050405020304"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xmlns="" val="3108327068"/>
              </p:ext>
            </p:extLst>
          </p:nvPr>
        </p:nvGraphicFramePr>
        <p:xfrm>
          <a:off x="858278" y="1220704"/>
          <a:ext cx="8125883" cy="4478528"/>
        </p:xfrm>
        <a:graphic>
          <a:graphicData uri="http://schemas.openxmlformats.org/drawingml/2006/table">
            <a:tbl>
              <a:tblPr firstRow="1" bandRow="1"/>
              <a:tblGrid>
                <a:gridCol w="8125883"/>
              </a:tblGrid>
              <a:tr h="370840">
                <a:tc>
                  <a:txBody>
                    <a:bodyPr/>
                    <a:lstStyle/>
                    <a:p>
                      <a:pPr marL="285750" indent="-285750">
                        <a:lnSpc>
                          <a:spcPct val="150000"/>
                        </a:lnSpc>
                        <a:buFont typeface="Wingdings" panose="05000000000000000000" pitchFamily="2" charset="2"/>
                        <a:buChar char="v"/>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peltier</a:t>
                      </a:r>
                      <a:r>
                        <a:rPr lang="en-US" dirty="0" smtClean="0">
                          <a:latin typeface="Times New Roman" pitchFamily="18" charset="0"/>
                          <a:cs typeface="Times New Roman" pitchFamily="18" charset="0"/>
                        </a:rPr>
                        <a:t> effect is the principle of this module which outputs the cold effect as a result of temperature differences between two sides when voltage transports from side to other side of module. </a:t>
                      </a:r>
                    </a:p>
                    <a:p>
                      <a:pPr marL="285750" indent="-285750">
                        <a:lnSpc>
                          <a:spcPct val="150000"/>
                        </a:lnSpc>
                        <a:buFont typeface="Wingdings" panose="05000000000000000000" pitchFamily="2" charset="2"/>
                        <a:buChar char="v"/>
                      </a:pPr>
                      <a:r>
                        <a:rPr lang="en-US" dirty="0" smtClean="0">
                          <a:latin typeface="Times New Roman" pitchFamily="18" charset="0"/>
                          <a:cs typeface="Times New Roman" pitchFamily="18" charset="0"/>
                        </a:rPr>
                        <a:t>It is a thermoelectric generator module operating at 12v supply along with exhaust fan and heat sink to get rid of heat generated as a result of cooling process.</a:t>
                      </a:r>
                    </a:p>
                    <a:p>
                      <a:pPr marL="285750" indent="-285750">
                        <a:lnSpc>
                          <a:spcPct val="150000"/>
                        </a:lnSpc>
                        <a:buFont typeface="Wingdings" panose="05000000000000000000" pitchFamily="2" charset="2"/>
                        <a:buChar char="v"/>
                      </a:pPr>
                      <a:endParaRPr lang="en-US" dirty="0" smtClean="0">
                        <a:latin typeface="Times New Roman" pitchFamily="18" charset="0"/>
                        <a:cs typeface="Times New Roman" pitchFamily="18" charset="0"/>
                      </a:endParaRPr>
                    </a:p>
                    <a:p>
                      <a:pPr marL="285750" indent="-285750">
                        <a:lnSpc>
                          <a:spcPct val="150000"/>
                        </a:lnSpc>
                        <a:buFont typeface="Wingdings" panose="05000000000000000000" pitchFamily="2" charset="2"/>
                        <a:buChar char="v"/>
                      </a:pPr>
                      <a:endParaRPr lang="en-US" dirty="0" smtClean="0">
                        <a:latin typeface="Times New Roman" pitchFamily="18" charset="0"/>
                        <a:cs typeface="Times New Roman" pitchFamily="18" charset="0"/>
                      </a:endParaRPr>
                    </a:p>
                    <a:p>
                      <a:pPr marL="285750" indent="-285750">
                        <a:lnSpc>
                          <a:spcPct val="150000"/>
                        </a:lnSpc>
                        <a:buFont typeface="Wingdings" panose="05000000000000000000" pitchFamily="2" charset="2"/>
                        <a:buNone/>
                      </a:pPr>
                      <a:endParaRPr lang="en-US" dirty="0" smtClean="0">
                        <a:latin typeface="Times New Roman" pitchFamily="18" charset="0"/>
                        <a:cs typeface="Times New Roman" pitchFamily="18" charset="0"/>
                      </a:endParaRPr>
                    </a:p>
                    <a:p>
                      <a:pPr marL="285750" indent="-285750">
                        <a:lnSpc>
                          <a:spcPct val="150000"/>
                        </a:lnSpc>
                        <a:buFont typeface="Wingdings" panose="05000000000000000000" pitchFamily="2" charset="2"/>
                        <a:buChar char="v"/>
                      </a:pPr>
                      <a:endParaRPr lang="en-US" dirty="0" smtClean="0">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872596" y="3666225"/>
            <a:ext cx="3260785" cy="1889185"/>
          </a:xfrm>
          <a:prstGeom prst="rect">
            <a:avLst/>
          </a:prstGeom>
        </p:spPr>
      </p:pic>
    </p:spTree>
    <p:extLst>
      <p:ext uri="{BB962C8B-B14F-4D97-AF65-F5344CB8AC3E}">
        <p14:creationId xmlns:p14="http://schemas.microsoft.com/office/powerpoint/2010/main" xmlns="" val="13114628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349" y="342875"/>
            <a:ext cx="10125834" cy="1450757"/>
          </a:xfrm>
        </p:spPr>
        <p:txBody>
          <a:bodyPr>
            <a:normAutofit/>
          </a:bodyPr>
          <a:lstStyle/>
          <a:p>
            <a:r>
              <a:rPr lang="en-US" sz="2800" b="1" dirty="0" smtClean="0">
                <a:latin typeface="Times New Roman" pitchFamily="18" charset="0"/>
                <a:cs typeface="Times New Roman" pitchFamily="18" charset="0"/>
              </a:rPr>
              <a:t>SENSORS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000" b="1" dirty="0" smtClean="0">
                <a:latin typeface="Times New Roman" pitchFamily="18" charset="0"/>
                <a:cs typeface="Times New Roman" pitchFamily="18" charset="0"/>
              </a:rPr>
              <a:t>Temperature sensor</a:t>
            </a:r>
          </a:p>
          <a:p>
            <a:pPr>
              <a:buFont typeface="Wingdings" pitchFamily="2" charset="2"/>
              <a:buChar char="Ø"/>
            </a:pPr>
            <a:r>
              <a:rPr lang="en-US" sz="1800" dirty="0" smtClean="0">
                <a:latin typeface="Times New Roman" pitchFamily="18" charset="0"/>
                <a:cs typeface="Times New Roman" pitchFamily="18" charset="0"/>
              </a:rPr>
              <a:t>Used to measure the human body temperature.</a:t>
            </a:r>
          </a:p>
          <a:p>
            <a:pPr>
              <a:buNone/>
            </a:pPr>
            <a:r>
              <a:rPr lang="en-US" sz="1800" dirty="0" smtClean="0">
                <a:latin typeface="Times New Roman" pitchFamily="18" charset="0"/>
                <a:cs typeface="Times New Roman" pitchFamily="18" charset="0"/>
              </a:rPr>
              <a:t>.</a:t>
            </a:r>
          </a:p>
          <a:p>
            <a:pPr>
              <a:buNone/>
            </a:pPr>
            <a:endParaRPr lang="en-US" dirty="0"/>
          </a:p>
        </p:txBody>
      </p:sp>
      <p:pic>
        <p:nvPicPr>
          <p:cNvPr id="5" name="Picture 4" descr="WhatsApp Image 2022-04-12 at 5.36.16 AM.jpeg"/>
          <p:cNvPicPr>
            <a:picLocks noChangeAspect="1"/>
          </p:cNvPicPr>
          <p:nvPr/>
        </p:nvPicPr>
        <p:blipFill>
          <a:blip r:embed="rId2"/>
          <a:stretch>
            <a:fillRect/>
          </a:stretch>
        </p:blipFill>
        <p:spPr>
          <a:xfrm>
            <a:off x="2742491" y="2869809"/>
            <a:ext cx="4762500" cy="291230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0505" y="281353"/>
            <a:ext cx="10770494" cy="2908489"/>
          </a:xfrm>
          <a:prstGeom prst="rect">
            <a:avLst/>
          </a:prstGeom>
          <a:noFill/>
        </p:spPr>
        <p:txBody>
          <a:bodyPr wrap="square" rtlCol="0">
            <a:spAutoFit/>
          </a:bodyPr>
          <a:lstStyle/>
          <a:p>
            <a:pPr>
              <a:lnSpc>
                <a:spcPct val="150000"/>
              </a:lnSpc>
            </a:pPr>
            <a:r>
              <a:rPr lang="en-US" sz="2000" b="1" dirty="0" smtClean="0">
                <a:latin typeface="Times New Roman" pitchFamily="18" charset="0"/>
                <a:cs typeface="Times New Roman" pitchFamily="18" charset="0"/>
              </a:rPr>
              <a:t>Pulse </a:t>
            </a:r>
            <a:r>
              <a:rPr lang="en-US" sz="2000" b="1" dirty="0" err="1" smtClean="0">
                <a:latin typeface="Times New Roman" pitchFamily="18" charset="0"/>
                <a:cs typeface="Times New Roman" pitchFamily="18" charset="0"/>
              </a:rPr>
              <a:t>oximeter</a:t>
            </a:r>
            <a:endParaRPr lang="en-US" sz="2000" b="1" dirty="0" smtClean="0">
              <a:latin typeface="Times New Roman" pitchFamily="18" charset="0"/>
              <a:cs typeface="Times New Roman" pitchFamily="18" charset="0"/>
            </a:endParaRPr>
          </a:p>
          <a:p>
            <a:pPr marL="342900" indent="-342900">
              <a:lnSpc>
                <a:spcPct val="150000"/>
              </a:lnSpc>
            </a:pPr>
            <a:endParaRPr lang="en-US" dirty="0" smtClean="0">
              <a:latin typeface="Times New Roman" pitchFamily="18" charset="0"/>
              <a:cs typeface="Times New Roman" pitchFamily="18" charset="0"/>
            </a:endParaRPr>
          </a:p>
          <a:p>
            <a:pPr marL="342900" indent="-342900">
              <a:lnSpc>
                <a:spcPct val="150000"/>
              </a:lnSpc>
              <a:buFont typeface="Wingdings" pitchFamily="2" charset="2"/>
              <a:buChar char="Ø"/>
            </a:pPr>
            <a:r>
              <a:rPr lang="en-US" dirty="0" smtClean="0">
                <a:latin typeface="Times New Roman" pitchFamily="18" charset="0"/>
                <a:cs typeface="Times New Roman" pitchFamily="18" charset="0"/>
              </a:rPr>
              <a:t>It’s a pulse </a:t>
            </a:r>
            <a:r>
              <a:rPr lang="en-US" dirty="0" err="1" smtClean="0">
                <a:latin typeface="Times New Roman" pitchFamily="18" charset="0"/>
                <a:cs typeface="Times New Roman" pitchFamily="18" charset="0"/>
              </a:rPr>
              <a:t>oximeter</a:t>
            </a:r>
            <a:r>
              <a:rPr lang="en-US" dirty="0" smtClean="0">
                <a:latin typeface="Times New Roman" pitchFamily="18" charset="0"/>
                <a:cs typeface="Times New Roman" pitchFamily="18" charset="0"/>
              </a:rPr>
              <a:t> and heart rate sensor.</a:t>
            </a:r>
          </a:p>
          <a:p>
            <a:pPr marL="342900" indent="-342900">
              <a:lnSpc>
                <a:spcPct val="150000"/>
              </a:lnSpc>
              <a:buFont typeface="Wingdings" pitchFamily="2" charset="2"/>
              <a:buChar char="Ø"/>
            </a:pPr>
            <a:r>
              <a:rPr lang="en-US" dirty="0" smtClean="0">
                <a:latin typeface="Times New Roman" pitchFamily="18" charset="0"/>
                <a:cs typeface="Times New Roman" pitchFamily="18" charset="0"/>
              </a:rPr>
              <a:t>A modern, integrated pulse </a:t>
            </a:r>
            <a:r>
              <a:rPr lang="en-US" dirty="0" err="1" smtClean="0">
                <a:latin typeface="Times New Roman" pitchFamily="18" charset="0"/>
                <a:cs typeface="Times New Roman" pitchFamily="18" charset="0"/>
              </a:rPr>
              <a:t>oximeter</a:t>
            </a:r>
            <a:r>
              <a:rPr lang="en-US" dirty="0" smtClean="0">
                <a:latin typeface="Times New Roman" pitchFamily="18" charset="0"/>
                <a:cs typeface="Times New Roman" pitchFamily="18" charset="0"/>
              </a:rPr>
              <a:t> and heart rate sensor IC, from analog devices. </a:t>
            </a:r>
          </a:p>
          <a:p>
            <a:pPr marL="342900" indent="-342900">
              <a:lnSpc>
                <a:spcPct val="150000"/>
              </a:lnSpc>
              <a:buFont typeface="Wingdings" pitchFamily="2" charset="2"/>
              <a:buChar char="Ø"/>
            </a:pPr>
            <a:r>
              <a:rPr lang="en-US" dirty="0" smtClean="0">
                <a:latin typeface="Times New Roman" pitchFamily="18" charset="0"/>
                <a:cs typeface="Times New Roman" pitchFamily="18" charset="0"/>
              </a:rPr>
              <a:t>It combines two led's, a photo detector, optimized optics, and low-noise analog signal processing to</a:t>
            </a:r>
          </a:p>
          <a:p>
            <a:pPr marL="342900" indent="-342900">
              <a:lnSpc>
                <a:spcPct val="150000"/>
              </a:lnSpc>
            </a:pPr>
            <a:r>
              <a:rPr lang="en-US" dirty="0" smtClean="0">
                <a:latin typeface="Times New Roman" pitchFamily="18" charset="0"/>
                <a:cs typeface="Times New Roman" pitchFamily="18" charset="0"/>
              </a:rPr>
              <a:t>       Detect pulse </a:t>
            </a:r>
            <a:r>
              <a:rPr lang="en-US" dirty="0" err="1" smtClean="0">
                <a:latin typeface="Times New Roman" pitchFamily="18" charset="0"/>
                <a:cs typeface="Times New Roman" pitchFamily="18" charset="0"/>
              </a:rPr>
              <a:t>oximetry</a:t>
            </a:r>
            <a:r>
              <a:rPr lang="en-US" dirty="0" smtClean="0">
                <a:latin typeface="Times New Roman" pitchFamily="18" charset="0"/>
                <a:cs typeface="Times New Roman" pitchFamily="18" charset="0"/>
              </a:rPr>
              <a:t> (spo2) and heart rate (HR) signals.</a:t>
            </a:r>
          </a:p>
          <a:p>
            <a:pPr marL="342900" indent="-342900"/>
            <a:endParaRPr lang="en-US" dirty="0"/>
          </a:p>
        </p:txBody>
      </p:sp>
      <p:graphicFrame>
        <p:nvGraphicFramePr>
          <p:cNvPr id="4" name="Table 3"/>
          <p:cNvGraphicFramePr>
            <a:graphicFrameLocks noGrp="1"/>
          </p:cNvGraphicFramePr>
          <p:nvPr/>
        </p:nvGraphicFramePr>
        <p:xfrm>
          <a:off x="4971618" y="2844594"/>
          <a:ext cx="8125883" cy="3655949"/>
        </p:xfrm>
        <a:graphic>
          <a:graphicData uri="http://schemas.openxmlformats.org/drawingml/2006/table">
            <a:tbl>
              <a:tblPr firstRow="1" bandRow="1"/>
              <a:tblGrid>
                <a:gridCol w="8125883"/>
              </a:tblGrid>
              <a:tr h="1811813">
                <a:tc>
                  <a:txBody>
                    <a:bodyPr/>
                    <a:lstStyle/>
                    <a:p>
                      <a:r>
                        <a:rPr lang="en-US" dirty="0" smtClean="0"/>
                        <a:t>#include &lt;</a:t>
                      </a:r>
                      <a:r>
                        <a:rPr lang="en-US" dirty="0" err="1" smtClean="0"/>
                        <a:t>Wire.h</a:t>
                      </a:r>
                      <a:r>
                        <a:rPr lang="en-US" dirty="0" smtClean="0"/>
                        <a:t>&gt;</a:t>
                      </a:r>
                    </a:p>
                    <a:p>
                      <a:r>
                        <a:rPr lang="en-US" dirty="0" smtClean="0"/>
                        <a:t>#include "MAX30100_PulseOximeter.h“</a:t>
                      </a:r>
                    </a:p>
                    <a:p>
                      <a:r>
                        <a:rPr lang="en-US" dirty="0" smtClean="0"/>
                        <a:t>#define REPORTING_PERIOD_MS     1000</a:t>
                      </a:r>
                    </a:p>
                    <a:p>
                      <a:r>
                        <a:rPr lang="en-US" dirty="0" smtClean="0"/>
                        <a:t>// </a:t>
                      </a:r>
                      <a:r>
                        <a:rPr lang="en-US" dirty="0" err="1" smtClean="0"/>
                        <a:t>PulseOximeter</a:t>
                      </a:r>
                      <a:r>
                        <a:rPr lang="en-US" dirty="0" smtClean="0"/>
                        <a:t> is the higher level interface to the sensor</a:t>
                      </a:r>
                    </a:p>
                    <a:p>
                      <a:r>
                        <a:rPr lang="en-US" dirty="0" smtClean="0"/>
                        <a:t>// it offers:</a:t>
                      </a:r>
                    </a:p>
                    <a:p>
                      <a:r>
                        <a:rPr lang="en-US" dirty="0" smtClean="0"/>
                        <a:t>//  * beat detection reporting</a:t>
                      </a:r>
                    </a:p>
                    <a:p>
                      <a:r>
                        <a:rPr lang="en-US" dirty="0" smtClean="0"/>
                        <a:t>//  * heart rate calculation</a:t>
                      </a:r>
                    </a:p>
                    <a:p>
                      <a:r>
                        <a:rPr lang="en-US" dirty="0" smtClean="0"/>
                        <a:t>//  * SpO2 (oxidation level) calculation</a:t>
                      </a:r>
                    </a:p>
                    <a:p>
                      <a:r>
                        <a:rPr lang="en-US" dirty="0" err="1" smtClean="0"/>
                        <a:t>PulseOximeter</a:t>
                      </a:r>
                      <a:r>
                        <a:rPr lang="en-US" dirty="0" smtClean="0"/>
                        <a:t> pox;</a:t>
                      </a:r>
                    </a:p>
                    <a:p>
                      <a:r>
                        <a:rPr lang="en-US" dirty="0" smtClean="0"/>
                        <a:t>uint32_t </a:t>
                      </a:r>
                      <a:r>
                        <a:rPr lang="en-US" dirty="0" err="1" smtClean="0"/>
                        <a:t>tsLastReport</a:t>
                      </a:r>
                      <a:r>
                        <a:rPr lang="en-US" dirty="0" smtClean="0"/>
                        <a:t> = 0;</a:t>
                      </a:r>
                    </a:p>
                    <a:p>
                      <a:r>
                        <a:rPr lang="en-US" dirty="0" smtClean="0"/>
                        <a:t>// Callback (registered below) fired when a pulse is detected</a:t>
                      </a:r>
                    </a:p>
                    <a:p>
                      <a:r>
                        <a:rPr lang="en-US" dirty="0" smtClean="0"/>
                        <a:t>void </a:t>
                      </a:r>
                      <a:r>
                        <a:rPr lang="en-US" dirty="0" err="1" smtClean="0"/>
                        <a:t>onBeatDetected</a:t>
                      </a:r>
                      <a:r>
                        <a:rPr lang="en-US" dirty="0" smtClean="0"/>
                        <a:t>()</a:t>
                      </a:r>
                    </a:p>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pic>
        <p:nvPicPr>
          <p:cNvPr id="1026" name="Picture 2" descr="C:\Users\user\Downloads\WhatsApp Image 2022-05-03 at 9.17.08 PM.jpeg"/>
          <p:cNvPicPr>
            <a:picLocks noChangeAspect="1" noChangeArrowheads="1"/>
          </p:cNvPicPr>
          <p:nvPr/>
        </p:nvPicPr>
        <p:blipFill>
          <a:blip r:embed="rId2"/>
          <a:srcRect l="2887" t="1707" r="1975"/>
          <a:stretch>
            <a:fillRect/>
          </a:stretch>
        </p:blipFill>
        <p:spPr bwMode="auto">
          <a:xfrm>
            <a:off x="661182" y="3010486"/>
            <a:ext cx="4065563" cy="2827459"/>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764183" y="337624"/>
          <a:ext cx="8125883" cy="5849493"/>
        </p:xfrm>
        <a:graphic>
          <a:graphicData uri="http://schemas.openxmlformats.org/drawingml/2006/table">
            <a:tbl>
              <a:tblPr firstRow="1" bandRow="1"/>
              <a:tblGrid>
                <a:gridCol w="8125883"/>
              </a:tblGrid>
              <a:tr h="4741319">
                <a:tc>
                  <a:txBody>
                    <a:bodyPr/>
                    <a:lstStyle/>
                    <a:p>
                      <a:pPr marL="0" marR="0" indent="0" algn="l" defTabSz="914126"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126"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Serial.println</a:t>
                      </a:r>
                      <a:r>
                        <a:rPr lang="en-US" dirty="0" smtClean="0"/>
                        <a:t>("Beat!");</a:t>
                      </a:r>
                    </a:p>
                    <a:p>
                      <a:pPr marL="0" marR="0" indent="0" algn="l" defTabSz="914126"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126" rtl="0" eaLnBrk="1" fontAlgn="auto" latinLnBrk="0" hangingPunct="1">
                        <a:lnSpc>
                          <a:spcPct val="100000"/>
                        </a:lnSpc>
                        <a:spcBef>
                          <a:spcPts val="0"/>
                        </a:spcBef>
                        <a:spcAft>
                          <a:spcPts val="0"/>
                        </a:spcAft>
                        <a:buClrTx/>
                        <a:buSzTx/>
                        <a:buFontTx/>
                        <a:buNone/>
                        <a:tabLst/>
                        <a:defRPr/>
                      </a:pPr>
                      <a:r>
                        <a:rPr lang="en-US" dirty="0" smtClean="0"/>
                        <a:t>void setup(){</a:t>
                      </a:r>
                    </a:p>
                    <a:p>
                      <a:pPr marL="0" marR="0" indent="0" algn="l" defTabSz="914126"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Serial.begin</a:t>
                      </a:r>
                      <a:r>
                        <a:rPr lang="en-US" dirty="0" smtClean="0"/>
                        <a:t>(115200); </a:t>
                      </a:r>
                    </a:p>
                    <a:p>
                      <a:pPr marL="0" marR="0" indent="0" algn="l" defTabSz="914126"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Serial.print</a:t>
                      </a:r>
                      <a:r>
                        <a:rPr lang="en-US" dirty="0" smtClean="0"/>
                        <a:t>("Initializing pulse </a:t>
                      </a:r>
                      <a:r>
                        <a:rPr lang="en-US" dirty="0" err="1" smtClean="0"/>
                        <a:t>oximeter</a:t>
                      </a:r>
                      <a:r>
                        <a:rPr lang="en-US" dirty="0" smtClean="0"/>
                        <a:t>..");</a:t>
                      </a:r>
                    </a:p>
                    <a:p>
                      <a:r>
                        <a:rPr lang="en-US" dirty="0" smtClean="0"/>
                        <a:t> // Initialize the </a:t>
                      </a:r>
                      <a:r>
                        <a:rPr lang="en-US" dirty="0" err="1" smtClean="0"/>
                        <a:t>PulseOximeter</a:t>
                      </a:r>
                      <a:r>
                        <a:rPr lang="en-US" dirty="0" smtClean="0"/>
                        <a:t> instance  </a:t>
                      </a:r>
                    </a:p>
                    <a:p>
                      <a:r>
                        <a:rPr lang="en-US" dirty="0" smtClean="0"/>
                        <a:t>  // Failures are generally due to an improper I2C wiring, missing power supply  </a:t>
                      </a:r>
                    </a:p>
                    <a:p>
                      <a:r>
                        <a:rPr lang="en-US" dirty="0" smtClean="0"/>
                        <a:t>  // or wrong target chip</a:t>
                      </a:r>
                    </a:p>
                    <a:p>
                      <a:r>
                        <a:rPr lang="en-US" dirty="0" smtClean="0"/>
                        <a:t>    if (!</a:t>
                      </a:r>
                      <a:r>
                        <a:rPr lang="en-US" dirty="0" err="1" smtClean="0"/>
                        <a:t>pox.begin</a:t>
                      </a:r>
                      <a:r>
                        <a:rPr lang="en-US" dirty="0" smtClean="0"/>
                        <a:t>()) {       </a:t>
                      </a:r>
                    </a:p>
                    <a:p>
                      <a:r>
                        <a:rPr lang="en-US" dirty="0" smtClean="0"/>
                        <a:t> </a:t>
                      </a:r>
                      <a:r>
                        <a:rPr lang="en-US" dirty="0" err="1" smtClean="0"/>
                        <a:t>Serial.println</a:t>
                      </a:r>
                      <a:r>
                        <a:rPr lang="en-US" dirty="0" smtClean="0"/>
                        <a:t>("FAILED");       </a:t>
                      </a:r>
                    </a:p>
                    <a:p>
                      <a:r>
                        <a:rPr lang="en-US" dirty="0" smtClean="0"/>
                        <a:t> for(;;);   </a:t>
                      </a:r>
                    </a:p>
                    <a:p>
                      <a:r>
                        <a:rPr lang="en-US" dirty="0" smtClean="0"/>
                        <a:t> } else {       </a:t>
                      </a:r>
                    </a:p>
                    <a:p>
                      <a:r>
                        <a:rPr lang="en-US" dirty="0" smtClean="0"/>
                        <a:t> </a:t>
                      </a:r>
                      <a:r>
                        <a:rPr lang="en-US" dirty="0" err="1" smtClean="0"/>
                        <a:t>Serial.println</a:t>
                      </a:r>
                      <a:r>
                        <a:rPr lang="en-US" dirty="0" smtClean="0"/>
                        <a:t>("SUCCESS");   </a:t>
                      </a:r>
                    </a:p>
                    <a:p>
                      <a:r>
                        <a:rPr lang="en-US" dirty="0" smtClean="0"/>
                        <a:t> }</a:t>
                      </a:r>
                    </a:p>
                    <a:p>
                      <a:r>
                        <a:rPr lang="en-US" dirty="0" smtClean="0"/>
                        <a:t>    // Register a callback for the beat detection    </a:t>
                      </a:r>
                      <a:r>
                        <a:rPr lang="en-US" dirty="0" err="1" smtClean="0"/>
                        <a:t>pox.setOnBeatDetectedCallback</a:t>
                      </a:r>
                      <a:r>
                        <a:rPr lang="en-US" dirty="0" smtClean="0"/>
                        <a:t>(</a:t>
                      </a:r>
                      <a:r>
                        <a:rPr lang="en-US" dirty="0" err="1" smtClean="0"/>
                        <a:t>onBeatDetected</a:t>
                      </a:r>
                      <a:r>
                        <a:rPr lang="en-US" dirty="0" smtClean="0"/>
                        <a:t>);</a:t>
                      </a:r>
                    </a:p>
                    <a:p>
                      <a:r>
                        <a:rPr lang="en-US" dirty="0" smtClean="0"/>
                        <a:t>}</a:t>
                      </a:r>
                    </a:p>
                    <a:p>
                      <a:r>
                        <a:rPr lang="en-US" dirty="0" smtClean="0"/>
                        <a:t>void loop(){   </a:t>
                      </a:r>
                    </a:p>
                    <a:p>
                      <a:r>
                        <a:rPr lang="en-US" dirty="0" smtClean="0"/>
                        <a:t> // Make sure to call update as fast as possible    </a:t>
                      </a:r>
                      <a:r>
                        <a:rPr lang="en-US" dirty="0" err="1" smtClean="0"/>
                        <a:t>pox.update</a:t>
                      </a:r>
                      <a:r>
                        <a:rPr lang="en-US" dirty="0" smtClean="0"/>
                        <a:t>(); </a:t>
                      </a:r>
                    </a:p>
                    <a:p>
                      <a:r>
                        <a:rPr lang="en-US" dirty="0" smtClean="0"/>
                        <a:t>   // Asynchronously dump heart rate and oxidation levels to the serial</a:t>
                      </a:r>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77920" y="340544"/>
          <a:ext cx="8125883" cy="3107563"/>
        </p:xfrm>
        <a:graphic>
          <a:graphicData uri="http://schemas.openxmlformats.org/drawingml/2006/table">
            <a:tbl>
              <a:tblPr firstRow="1" bandRow="1"/>
              <a:tblGrid>
                <a:gridCol w="8125883"/>
              </a:tblGrid>
              <a:tr h="370840">
                <a:tc>
                  <a:txBody>
                    <a:bodyPr/>
                    <a:lstStyle/>
                    <a:p>
                      <a:r>
                        <a:rPr lang="en-US" dirty="0" smtClean="0"/>
                        <a:t>// For both, a value of 0 means "invalid" </a:t>
                      </a:r>
                    </a:p>
                    <a:p>
                      <a:r>
                        <a:rPr lang="en-US" dirty="0" smtClean="0"/>
                        <a:t>   if (</a:t>
                      </a:r>
                      <a:r>
                        <a:rPr lang="en-US" dirty="0" err="1" smtClean="0"/>
                        <a:t>millis</a:t>
                      </a:r>
                      <a:r>
                        <a:rPr lang="en-US" dirty="0" smtClean="0"/>
                        <a:t>() - </a:t>
                      </a:r>
                      <a:r>
                        <a:rPr lang="en-US" dirty="0" err="1" smtClean="0"/>
                        <a:t>tsLastReport</a:t>
                      </a:r>
                      <a:r>
                        <a:rPr lang="en-US" dirty="0" smtClean="0"/>
                        <a:t> &gt;</a:t>
                      </a:r>
                    </a:p>
                    <a:p>
                      <a:r>
                        <a:rPr lang="en-US" dirty="0" smtClean="0"/>
                        <a:t> REPORTING_PERIOD_MS) {</a:t>
                      </a:r>
                    </a:p>
                    <a:p>
                      <a:r>
                        <a:rPr lang="en-US" dirty="0" smtClean="0"/>
                        <a:t>        </a:t>
                      </a:r>
                      <a:r>
                        <a:rPr lang="en-US" dirty="0" err="1" smtClean="0"/>
                        <a:t>Serial.print</a:t>
                      </a:r>
                      <a:r>
                        <a:rPr lang="en-US" dirty="0" smtClean="0"/>
                        <a:t>("Heart rate:");  </a:t>
                      </a:r>
                    </a:p>
                    <a:p>
                      <a:r>
                        <a:rPr lang="en-US" dirty="0" smtClean="0"/>
                        <a:t>      </a:t>
                      </a:r>
                      <a:r>
                        <a:rPr lang="en-US" dirty="0" err="1" smtClean="0"/>
                        <a:t>Serial.print</a:t>
                      </a:r>
                      <a:r>
                        <a:rPr lang="en-US" dirty="0" smtClean="0"/>
                        <a:t>(</a:t>
                      </a:r>
                      <a:r>
                        <a:rPr lang="en-US" dirty="0" err="1" smtClean="0"/>
                        <a:t>pox.getHeartRate</a:t>
                      </a:r>
                      <a:r>
                        <a:rPr lang="en-US" dirty="0" smtClean="0"/>
                        <a:t>());</a:t>
                      </a:r>
                    </a:p>
                    <a:p>
                      <a:r>
                        <a:rPr lang="en-US" dirty="0" smtClean="0"/>
                        <a:t>        </a:t>
                      </a:r>
                      <a:r>
                        <a:rPr lang="en-US" dirty="0" err="1" smtClean="0"/>
                        <a:t>Serial.print</a:t>
                      </a:r>
                      <a:r>
                        <a:rPr lang="en-US" dirty="0" smtClean="0"/>
                        <a:t>("</a:t>
                      </a:r>
                      <a:r>
                        <a:rPr lang="en-US" dirty="0" err="1" smtClean="0"/>
                        <a:t>bpm</a:t>
                      </a:r>
                      <a:r>
                        <a:rPr lang="en-US" dirty="0" smtClean="0"/>
                        <a:t> / SpO2:");    </a:t>
                      </a:r>
                    </a:p>
                    <a:p>
                      <a:r>
                        <a:rPr lang="en-US" dirty="0" smtClean="0"/>
                        <a:t>    </a:t>
                      </a:r>
                      <a:r>
                        <a:rPr lang="en-US" dirty="0" err="1" smtClean="0"/>
                        <a:t>Serial.print</a:t>
                      </a:r>
                      <a:r>
                        <a:rPr lang="en-US" dirty="0" smtClean="0"/>
                        <a:t>(pox.getSpO2());   </a:t>
                      </a:r>
                    </a:p>
                    <a:p>
                      <a:r>
                        <a:rPr lang="en-US" dirty="0" smtClean="0"/>
                        <a:t>     </a:t>
                      </a:r>
                      <a:r>
                        <a:rPr lang="en-US" dirty="0" err="1" smtClean="0"/>
                        <a:t>Serial.println</a:t>
                      </a:r>
                      <a:r>
                        <a:rPr lang="en-US" dirty="0" smtClean="0"/>
                        <a:t>("%"); </a:t>
                      </a:r>
                    </a:p>
                    <a:p>
                      <a:r>
                        <a:rPr lang="en-US" dirty="0" smtClean="0"/>
                        <a:t>       </a:t>
                      </a:r>
                      <a:r>
                        <a:rPr lang="en-US" dirty="0" err="1" smtClean="0"/>
                        <a:t>tsLastReport</a:t>
                      </a:r>
                      <a:r>
                        <a:rPr lang="en-US" dirty="0" smtClean="0"/>
                        <a:t> = </a:t>
                      </a:r>
                      <a:r>
                        <a:rPr lang="en-US" dirty="0" err="1" smtClean="0"/>
                        <a:t>millis</a:t>
                      </a:r>
                      <a:r>
                        <a:rPr lang="en-US" dirty="0" smtClean="0"/>
                        <a:t>();</a:t>
                      </a:r>
                    </a:p>
                    <a:p>
                      <a:r>
                        <a:rPr lang="en-US" dirty="0" smtClean="0"/>
                        <a:t>    }</a:t>
                      </a:r>
                    </a:p>
                    <a:p>
                      <a:r>
                        <a:rPr lang="en-US" dirty="0" smtClean="0"/>
                        <a:t>}</a:t>
                      </a:r>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17071" y="424950"/>
          <a:ext cx="8125883" cy="1523873"/>
        </p:xfrm>
        <a:graphic>
          <a:graphicData uri="http://schemas.openxmlformats.org/drawingml/2006/table">
            <a:tbl>
              <a:tblPr firstRow="1" bandRow="1"/>
              <a:tblGrid>
                <a:gridCol w="8125883"/>
              </a:tblGrid>
              <a:tr h="370840">
                <a:tc>
                  <a:txBody>
                    <a:bodyPr/>
                    <a:lstStyle/>
                    <a:p>
                      <a:r>
                        <a:rPr lang="en-IN" sz="2000" b="1" dirty="0" smtClean="0">
                          <a:latin typeface="Times New Roman" panose="02020603050405020304" pitchFamily="18" charset="0"/>
                          <a:cs typeface="Times New Roman" panose="02020603050405020304" pitchFamily="18" charset="0"/>
                        </a:rPr>
                        <a:t>Emergency</a:t>
                      </a:r>
                      <a:r>
                        <a:rPr lang="en-IN" sz="2000" dirty="0" smtClean="0"/>
                        <a:t> </a:t>
                      </a:r>
                      <a:r>
                        <a:rPr lang="en-IN" sz="2000" b="1" dirty="0" smtClean="0">
                          <a:latin typeface="Times New Roman" panose="02020603050405020304" pitchFamily="18" charset="0"/>
                          <a:cs typeface="Times New Roman" panose="02020603050405020304" pitchFamily="18" charset="0"/>
                        </a:rPr>
                        <a:t>Switch</a:t>
                      </a:r>
                    </a:p>
                    <a:p>
                      <a:endParaRPr lang="en-IN" sz="2000" b="1" dirty="0" smtClean="0">
                        <a:latin typeface="Times New Roman" panose="02020603050405020304" pitchFamily="18" charset="0"/>
                        <a:cs typeface="Times New Roman" panose="02020603050405020304" pitchFamily="18" charset="0"/>
                      </a:endParaRPr>
                    </a:p>
                    <a:p>
                      <a:pPr>
                        <a:buFont typeface="Wingdings" pitchFamily="2" charset="2"/>
                        <a:buChar char="Ø"/>
                      </a:pPr>
                      <a:r>
                        <a:rPr lang="en-IN" sz="1800" b="0" dirty="0" smtClean="0">
                          <a:latin typeface="Times New Roman" pitchFamily="18" charset="0"/>
                          <a:cs typeface="Times New Roman" pitchFamily="18" charset="0"/>
                        </a:rPr>
                        <a:t>An</a:t>
                      </a:r>
                      <a:r>
                        <a:rPr lang="en-IN" sz="1800" b="0" baseline="0" dirty="0" smtClean="0">
                          <a:latin typeface="Times New Roman" pitchFamily="18" charset="0"/>
                          <a:cs typeface="Times New Roman" pitchFamily="18" charset="0"/>
                        </a:rPr>
                        <a:t> emergency switch is to enable communications</a:t>
                      </a:r>
                      <a:r>
                        <a:rPr lang="en-IN" sz="1800" b="1" baseline="0" dirty="0" smtClean="0">
                          <a:latin typeface="Times New Roman" pitchFamily="18" charset="0"/>
                          <a:cs typeface="Times New Roman" pitchFamily="18" charset="0"/>
                        </a:rPr>
                        <a:t>.</a:t>
                      </a:r>
                    </a:p>
                    <a:p>
                      <a:pPr>
                        <a:buFont typeface="Wingdings" pitchFamily="2" charset="2"/>
                        <a:buChar char="Ø"/>
                      </a:pPr>
                      <a:endParaRPr lang="en-IN" sz="1800" b="1" dirty="0" smtClean="0">
                        <a:latin typeface="Times New Roman" pitchFamily="18" charset="0"/>
                        <a:cs typeface="Times New Roman" pitchFamily="18" charset="0"/>
                      </a:endParaRPr>
                    </a:p>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pic>
        <p:nvPicPr>
          <p:cNvPr id="3" name="Picture 2" descr="WhatsApp Image 2022-04-11 at 3.54.43 PM.jpeg"/>
          <p:cNvPicPr>
            <a:picLocks noChangeAspect="1"/>
          </p:cNvPicPr>
          <p:nvPr/>
        </p:nvPicPr>
        <p:blipFill>
          <a:blip r:embed="rId2"/>
          <a:stretch>
            <a:fillRect/>
          </a:stretch>
        </p:blipFill>
        <p:spPr>
          <a:xfrm>
            <a:off x="3080825" y="2600325"/>
            <a:ext cx="3937512" cy="165735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FB4ABA8-C996-4A65-93B8-DE373CE65BCF}"/>
              </a:ext>
            </a:extLst>
          </p:cNvPr>
          <p:cNvSpPr txBox="1"/>
          <p:nvPr/>
        </p:nvSpPr>
        <p:spPr>
          <a:xfrm>
            <a:off x="979714" y="503854"/>
            <a:ext cx="4786604" cy="369332"/>
          </a:xfrm>
          <a:prstGeom prst="rect">
            <a:avLst/>
          </a:prstGeom>
          <a:noFill/>
        </p:spPr>
        <p:txBody>
          <a:bodyPr wrap="square" rtlCol="0">
            <a:spAutoFit/>
          </a:bodyPr>
          <a:lstStyle/>
          <a:p>
            <a:r>
              <a:rPr lang="en-US" b="1" dirty="0"/>
              <a:t>GSM MODULE</a:t>
            </a:r>
            <a:endParaRPr lang="en-IN" b="1" dirty="0"/>
          </a:p>
        </p:txBody>
      </p:sp>
      <p:sp>
        <p:nvSpPr>
          <p:cNvPr id="3" name="TextBox 2">
            <a:extLst>
              <a:ext uri="{FF2B5EF4-FFF2-40B4-BE49-F238E27FC236}">
                <a16:creationId xmlns="" xmlns:a16="http://schemas.microsoft.com/office/drawing/2014/main" id="{CC526E56-4CF7-41D6-BE41-EDE89D94D76C}"/>
              </a:ext>
            </a:extLst>
          </p:cNvPr>
          <p:cNvSpPr txBox="1"/>
          <p:nvPr/>
        </p:nvSpPr>
        <p:spPr>
          <a:xfrm>
            <a:off x="979714" y="1033593"/>
            <a:ext cx="10720874" cy="2308324"/>
          </a:xfrm>
          <a:prstGeom prst="rect">
            <a:avLst/>
          </a:prstGeom>
          <a:noFill/>
        </p:spPr>
        <p:txBody>
          <a:bodyPr wrap="square" rtlCol="0">
            <a:spAutoFit/>
          </a:bodyPr>
          <a:lstStyle/>
          <a:p>
            <a:pPr marL="285750" indent="-285750">
              <a:buFont typeface="Wingdings" pitchFamily="2" charset="2"/>
              <a:buChar char="Ø"/>
            </a:pPr>
            <a:r>
              <a:rPr lang="en-US" dirty="0">
                <a:latin typeface="Times New Roman" panose="02020603050405020304" pitchFamily="18" charset="0"/>
                <a:cs typeface="Times New Roman" panose="02020603050405020304" pitchFamily="18" charset="0"/>
              </a:rPr>
              <a:t>The feature of updating patient tablet taken details through SMS (Short Message Service) is done through GSM or GPRS module.</a:t>
            </a:r>
          </a:p>
          <a:p>
            <a:pPr>
              <a:buFont typeface="Wingdings" pitchFamily="2" charset="2"/>
              <a:buChar char="Ø"/>
            </a:pPr>
            <a:r>
              <a:rPr lang="en-US" dirty="0">
                <a:latin typeface="Times New Roman" panose="02020603050405020304" pitchFamily="18" charset="0"/>
                <a:cs typeface="Times New Roman" panose="02020603050405020304" pitchFamily="18" charset="0"/>
              </a:rPr>
              <a:t> </a:t>
            </a:r>
          </a:p>
          <a:p>
            <a:pPr marL="285750" indent="-285750">
              <a:buFont typeface="Wingdings" pitchFamily="2" charset="2"/>
              <a:buChar char="Ø"/>
            </a:pPr>
            <a:r>
              <a:rPr lang="en-US" dirty="0">
                <a:latin typeface="Times New Roman" panose="02020603050405020304" pitchFamily="18" charset="0"/>
                <a:cs typeface="Times New Roman" panose="02020603050405020304" pitchFamily="18" charset="0"/>
              </a:rPr>
              <a:t>The allotted SIM card number receives the statements as “TABLET TAKEN” or “TABLET NOT TAKEN” on the occurrence of combination of logic gates which results on switches pressed per day.</a:t>
            </a:r>
          </a:p>
          <a:p>
            <a:pPr>
              <a:buFont typeface="Wingdings"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dirty="0">
                <a:latin typeface="Times New Roman" panose="02020603050405020304" pitchFamily="18" charset="0"/>
                <a:cs typeface="Times New Roman" panose="02020603050405020304" pitchFamily="18" charset="0"/>
              </a:rPr>
              <a:t> Even the patient’s emergency condition is </a:t>
            </a:r>
            <a:r>
              <a:rPr lang="en-US" dirty="0" smtClean="0">
                <a:latin typeface="Times New Roman" panose="02020603050405020304" pitchFamily="18" charset="0"/>
                <a:cs typeface="Times New Roman" panose="02020603050405020304" pitchFamily="18" charset="0"/>
              </a:rPr>
              <a:t>acknowledged, </a:t>
            </a:r>
            <a:r>
              <a:rPr lang="en-US" dirty="0">
                <a:latin typeface="Times New Roman" panose="02020603050405020304" pitchFamily="18" charset="0"/>
                <a:cs typeface="Times New Roman" panose="02020603050405020304" pitchFamily="18" charset="0"/>
              </a:rPr>
              <a:t>on triggering the emergency </a:t>
            </a:r>
            <a:r>
              <a:rPr lang="en-US" dirty="0" smtClean="0">
                <a:latin typeface="Times New Roman" panose="02020603050405020304" pitchFamily="18" charset="0"/>
                <a:cs typeface="Times New Roman" panose="02020603050405020304" pitchFamily="18" charset="0"/>
              </a:rPr>
              <a:t>switch a call is generated to the number provided.</a:t>
            </a:r>
            <a:endParaRPr lang="en-IN" dirty="0">
              <a:latin typeface="Times New Roman" panose="02020603050405020304" pitchFamily="18" charset="0"/>
              <a:cs typeface="Times New Roman" panose="02020603050405020304" pitchFamily="18" charset="0"/>
            </a:endParaRPr>
          </a:p>
        </p:txBody>
      </p:sp>
      <p:pic>
        <p:nvPicPr>
          <p:cNvPr id="3074" name="Picture 2" descr="C:\Users\user\Downloads\Connecting-SIM900-GSM-Shield-to-Arduino-For-Software-Control.png"/>
          <p:cNvPicPr>
            <a:picLocks noChangeAspect="1" noChangeArrowheads="1"/>
          </p:cNvPicPr>
          <p:nvPr/>
        </p:nvPicPr>
        <p:blipFill>
          <a:blip r:embed="rId2"/>
          <a:srcRect/>
          <a:stretch>
            <a:fillRect/>
          </a:stretch>
        </p:blipFill>
        <p:spPr bwMode="auto">
          <a:xfrm>
            <a:off x="1209822" y="3354095"/>
            <a:ext cx="3742006" cy="2709080"/>
          </a:xfrm>
          <a:prstGeom prst="rect">
            <a:avLst/>
          </a:prstGeom>
          <a:noFill/>
        </p:spPr>
      </p:pic>
    </p:spTree>
    <p:extLst>
      <p:ext uri="{BB962C8B-B14F-4D97-AF65-F5344CB8AC3E}">
        <p14:creationId xmlns:p14="http://schemas.microsoft.com/office/powerpoint/2010/main" xmlns="" val="39021429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45207" y="312409"/>
          <a:ext cx="8125883" cy="5575300"/>
        </p:xfrm>
        <a:graphic>
          <a:graphicData uri="http://schemas.openxmlformats.org/drawingml/2006/table">
            <a:tbl>
              <a:tblPr firstRow="1" bandRow="1"/>
              <a:tblGrid>
                <a:gridCol w="8125883"/>
              </a:tblGrid>
              <a:tr h="370840">
                <a:tc>
                  <a:txBody>
                    <a:bodyPr/>
                    <a:lstStyle/>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SoftwareSerial.h</a:t>
                      </a:r>
                      <a:r>
                        <a:rPr lang="en-US" dirty="0" smtClean="0">
                          <a:latin typeface="Times New Roman" pitchFamily="18" charset="0"/>
                          <a:cs typeface="Times New Roman" pitchFamily="18" charset="0"/>
                        </a:rPr>
                        <a:t>&gt;</a:t>
                      </a:r>
                    </a:p>
                    <a:p>
                      <a:r>
                        <a:rPr lang="en-US" dirty="0" err="1" smtClean="0">
                          <a:latin typeface="Times New Roman" pitchFamily="18" charset="0"/>
                          <a:cs typeface="Times New Roman" pitchFamily="18" charset="0"/>
                        </a:rPr>
                        <a:t>SoftwareSerial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gsm</a:t>
                      </a:r>
                      <a:r>
                        <a:rPr lang="en-US" dirty="0" smtClean="0">
                          <a:latin typeface="Times New Roman" pitchFamily="18" charset="0"/>
                          <a:cs typeface="Times New Roman" pitchFamily="18" charset="0"/>
                        </a:rPr>
                        <a:t>(5, 4);</a:t>
                      </a:r>
                    </a:p>
                    <a:p>
                      <a:r>
                        <a:rPr lang="en-US" dirty="0" smtClean="0">
                          <a:latin typeface="Times New Roman" pitchFamily="18" charset="0"/>
                          <a:cs typeface="Times New Roman" pitchFamily="18" charset="0"/>
                        </a:rPr>
                        <a:t>void setup() {</a:t>
                      </a:r>
                    </a:p>
                    <a:p>
                      <a:r>
                        <a:rPr lang="en-US" dirty="0" err="1" smtClean="0">
                          <a:latin typeface="Times New Roman" pitchFamily="18" charset="0"/>
                          <a:cs typeface="Times New Roman" pitchFamily="18" charset="0"/>
                        </a:rPr>
                        <a:t>gsm.begin</a:t>
                      </a:r>
                      <a:r>
                        <a:rPr lang="en-US" dirty="0" smtClean="0">
                          <a:latin typeface="Times New Roman" pitchFamily="18" charset="0"/>
                          <a:cs typeface="Times New Roman" pitchFamily="18" charset="0"/>
                        </a:rPr>
                        <a:t>(9600);</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void loop()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gsm.println</a:t>
                      </a:r>
                      <a:r>
                        <a:rPr lang="en-US" dirty="0" smtClean="0">
                          <a:latin typeface="Times New Roman" pitchFamily="18" charset="0"/>
                          <a:cs typeface="Times New Roman" pitchFamily="18" charset="0"/>
                        </a:rPr>
                        <a:t>("AT+CSMP=17,167,0,0");</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gsm.println</a:t>
                      </a:r>
                      <a:r>
                        <a:rPr lang="en-US" dirty="0" smtClean="0">
                          <a:latin typeface="Times New Roman" pitchFamily="18" charset="0"/>
                          <a:cs typeface="Times New Roman" pitchFamily="18" charset="0"/>
                        </a:rPr>
                        <a:t>("AT+CMGF=1");</a:t>
                      </a:r>
                    </a:p>
                    <a:p>
                      <a:r>
                        <a:rPr lang="en-US" dirty="0" smtClean="0">
                          <a:latin typeface="Times New Roman" pitchFamily="18" charset="0"/>
                          <a:cs typeface="Times New Roman" pitchFamily="18" charset="0"/>
                        </a:rPr>
                        <a:t>    //Sets the GSM Module in Text Mode</a:t>
                      </a:r>
                    </a:p>
                    <a:p>
                      <a:r>
                        <a:rPr lang="en-US" dirty="0" smtClean="0">
                          <a:latin typeface="Times New Roman" pitchFamily="18" charset="0"/>
                          <a:cs typeface="Times New Roman" pitchFamily="18" charset="0"/>
                        </a:rPr>
                        <a:t>  delay(1000);</a:t>
                      </a:r>
                    </a:p>
                    <a:p>
                      <a:r>
                        <a:rPr lang="en-US" dirty="0" smtClean="0">
                          <a:latin typeface="Times New Roman" pitchFamily="18" charset="0"/>
                          <a:cs typeface="Times New Roman" pitchFamily="18" charset="0"/>
                        </a:rPr>
                        <a:t>  // Delay of 1000 </a:t>
                      </a:r>
                      <a:r>
                        <a:rPr lang="en-US" dirty="0" err="1" smtClean="0">
                          <a:latin typeface="Times New Roman" pitchFamily="18" charset="0"/>
                          <a:cs typeface="Times New Roman" pitchFamily="18" charset="0"/>
                        </a:rPr>
                        <a:t>milli</a:t>
                      </a:r>
                      <a:r>
                        <a:rPr lang="en-US" dirty="0" smtClean="0">
                          <a:latin typeface="Times New Roman" pitchFamily="18" charset="0"/>
                          <a:cs typeface="Times New Roman" pitchFamily="18" charset="0"/>
                        </a:rPr>
                        <a:t> seconds or 1 second  </a:t>
                      </a:r>
                      <a:r>
                        <a:rPr lang="en-US" dirty="0" err="1" smtClean="0">
                          <a:latin typeface="Times New Roman" pitchFamily="18" charset="0"/>
                          <a:cs typeface="Times New Roman" pitchFamily="18" charset="0"/>
                        </a:rPr>
                        <a:t>gsm.println</a:t>
                      </a:r>
                      <a:r>
                        <a:rPr lang="en-US" dirty="0" smtClean="0">
                          <a:latin typeface="Times New Roman" pitchFamily="18" charset="0"/>
                          <a:cs typeface="Times New Roman" pitchFamily="18" charset="0"/>
                        </a:rPr>
                        <a:t>("AT+CMGS=\"+919072476486\"\r");</a:t>
                      </a:r>
                    </a:p>
                    <a:p>
                      <a:r>
                        <a:rPr lang="en-US" dirty="0" smtClean="0">
                          <a:latin typeface="Times New Roman" pitchFamily="18" charset="0"/>
                          <a:cs typeface="Times New Roman" pitchFamily="18" charset="0"/>
                        </a:rPr>
                        <a:t> // Replace x with mobile number</a:t>
                      </a:r>
                    </a:p>
                    <a:p>
                      <a:r>
                        <a:rPr lang="en-US" dirty="0" smtClean="0">
                          <a:latin typeface="Times New Roman" pitchFamily="18" charset="0"/>
                          <a:cs typeface="Times New Roman" pitchFamily="18" charset="0"/>
                        </a:rPr>
                        <a:t>  delay(1000);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gsm.println</a:t>
                      </a:r>
                      <a:r>
                        <a:rPr lang="en-US" dirty="0" smtClean="0">
                          <a:latin typeface="Times New Roman" pitchFamily="18" charset="0"/>
                          <a:cs typeface="Times New Roman" pitchFamily="18" charset="0"/>
                        </a:rPr>
                        <a:t>("hello world!");</a:t>
                      </a:r>
                    </a:p>
                    <a:p>
                      <a:r>
                        <a:rPr lang="en-US" dirty="0" smtClean="0">
                          <a:latin typeface="Times New Roman" pitchFamily="18" charset="0"/>
                          <a:cs typeface="Times New Roman" pitchFamily="18" charset="0"/>
                        </a:rPr>
                        <a:t>// The SMS text you want to send </a:t>
                      </a:r>
                    </a:p>
                    <a:p>
                      <a:r>
                        <a:rPr lang="en-US" dirty="0" smtClean="0">
                          <a:latin typeface="Times New Roman" pitchFamily="18" charset="0"/>
                          <a:cs typeface="Times New Roman" pitchFamily="18" charset="0"/>
                        </a:rPr>
                        <a:t> delay(100);  </a:t>
                      </a:r>
                    </a:p>
                    <a:p>
                      <a:r>
                        <a:rPr lang="en-US" dirty="0" err="1" smtClean="0">
                          <a:latin typeface="Times New Roman" pitchFamily="18" charset="0"/>
                          <a:cs typeface="Times New Roman" pitchFamily="18" charset="0"/>
                        </a:rPr>
                        <a:t>gsm.println</a:t>
                      </a:r>
                      <a:r>
                        <a:rPr lang="en-US" dirty="0" smtClean="0">
                          <a:latin typeface="Times New Roman" pitchFamily="18" charset="0"/>
                          <a:cs typeface="Times New Roman" pitchFamily="18" charset="0"/>
                        </a:rPr>
                        <a:t>((char)26); </a:t>
                      </a:r>
                    </a:p>
                    <a:p>
                      <a:r>
                        <a:rPr lang="en-US" dirty="0" smtClean="0">
                          <a:latin typeface="Times New Roman" pitchFamily="18" charset="0"/>
                          <a:cs typeface="Times New Roman" pitchFamily="18" charset="0"/>
                        </a:rPr>
                        <a:t> delay(10000);</a:t>
                      </a:r>
                    </a:p>
                    <a:p>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031471" y="720372"/>
          <a:ext cx="8125883" cy="2559177"/>
        </p:xfrm>
        <a:graphic>
          <a:graphicData uri="http://schemas.openxmlformats.org/drawingml/2006/table">
            <a:tbl>
              <a:tblPr firstRow="1" bandRow="1"/>
              <a:tblGrid>
                <a:gridCol w="8125883"/>
              </a:tblGrid>
              <a:tr h="370840">
                <a:tc>
                  <a:txBody>
                    <a:bodyPr/>
                    <a:lstStyle/>
                    <a:p>
                      <a:r>
                        <a:rPr lang="en-US" dirty="0" smtClean="0"/>
                        <a:t>IOT Server</a:t>
                      </a:r>
                    </a:p>
                    <a:p>
                      <a:pPr>
                        <a:buFont typeface="Wingdings" pitchFamily="2" charset="2"/>
                        <a:buChar char="Ø"/>
                      </a:pPr>
                      <a:r>
                        <a:rPr lang="en-US" baseline="0" dirty="0" smtClean="0"/>
                        <a:t> </a:t>
                      </a:r>
                      <a:r>
                        <a:rPr lang="en-US" dirty="0" smtClean="0"/>
                        <a:t>for storing data.</a:t>
                      </a:r>
                    </a:p>
                    <a:p>
                      <a:pPr>
                        <a:buFont typeface="Wingdings" pitchFamily="2" charset="2"/>
                        <a:buChar char="Ø"/>
                      </a:pPr>
                      <a:r>
                        <a:rPr lang="en-US" dirty="0" smtClean="0"/>
                        <a:t>We are using </a:t>
                      </a:r>
                      <a:r>
                        <a:rPr lang="en-US" dirty="0" err="1" smtClean="0"/>
                        <a:t>ThingSpeak</a:t>
                      </a:r>
                      <a:r>
                        <a:rPr lang="en-US" dirty="0" smtClean="0"/>
                        <a:t> platform.</a:t>
                      </a:r>
                    </a:p>
                    <a:p>
                      <a:pPr>
                        <a:buFont typeface="Wingdings" pitchFamily="2" charset="2"/>
                        <a:buChar char="Ø"/>
                      </a:pPr>
                      <a:r>
                        <a:rPr lang="en-US" dirty="0" smtClean="0"/>
                        <a:t>Different</a:t>
                      </a:r>
                      <a:r>
                        <a:rPr lang="en-US" baseline="0" dirty="0" smtClean="0"/>
                        <a:t> field charts.</a:t>
                      </a:r>
                    </a:p>
                    <a:p>
                      <a:pPr>
                        <a:buFont typeface="Wingdings" pitchFamily="2" charset="2"/>
                        <a:buChar char="Ø"/>
                      </a:pPr>
                      <a:r>
                        <a:rPr lang="en-US" baseline="0" dirty="0" smtClean="0"/>
                        <a:t>Graphical representation.</a:t>
                      </a:r>
                    </a:p>
                    <a:p>
                      <a:pPr>
                        <a:buFont typeface="Wingdings" pitchFamily="2" charset="2"/>
                        <a:buNone/>
                      </a:pPr>
                      <a:endParaRPr lang="en-US" baseline="0" dirty="0" smtClean="0"/>
                    </a:p>
                    <a:p>
                      <a:pPr>
                        <a:buFont typeface="Wingdings" pitchFamily="2" charset="2"/>
                        <a:buNone/>
                      </a:pPr>
                      <a:endParaRPr lang="en-US" dirty="0" smtClean="0"/>
                    </a:p>
                    <a:p>
                      <a:pPr>
                        <a:buFont typeface="Wingdings" pitchFamily="2" charset="2"/>
                        <a:buChar char="Ø"/>
                      </a:pPr>
                      <a:endParaRPr lang="en-US" dirty="0" smtClean="0"/>
                    </a:p>
                    <a:p>
                      <a:pPr>
                        <a:buFont typeface="Wingdings" pitchFamily="2" charset="2"/>
                        <a:buNone/>
                      </a:pPr>
                      <a:endParaRPr lang="en-US" dirty="0"/>
                    </a:p>
                  </a:txBody>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5697F1BC-7639-46EA-B18D-AB20B552B0D7}"/>
              </a:ext>
            </a:extLst>
          </p:cNvPr>
          <p:cNvSpPr>
            <a:spLocks noGrp="1"/>
          </p:cNvSpPr>
          <p:nvPr>
            <p:ph type="subTitle" idx="1"/>
          </p:nvPr>
        </p:nvSpPr>
        <p:spPr>
          <a:xfrm>
            <a:off x="-1348515" y="2587038"/>
            <a:ext cx="14487797" cy="1645751"/>
          </a:xfrm>
        </p:spPr>
        <p:txBody>
          <a:bodyPr>
            <a:normAutofit/>
          </a:bodyPr>
          <a:lstStyle/>
          <a:p>
            <a:pPr algn="ctr"/>
            <a:r>
              <a:rPr lang="en-US" sz="7200" b="1"/>
              <a:t>Thank you</a:t>
            </a:r>
            <a:endParaRPr lang="en-IN" sz="7200" b="1" dirty="0"/>
          </a:p>
        </p:txBody>
      </p:sp>
    </p:spTree>
    <p:extLst>
      <p:ext uri="{BB962C8B-B14F-4D97-AF65-F5344CB8AC3E}">
        <p14:creationId xmlns:p14="http://schemas.microsoft.com/office/powerpoint/2010/main" xmlns="" val="31512340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C4B17E75-DC45-4CB2-B385-5884C598A7AA}"/>
              </a:ext>
            </a:extLst>
          </p:cNvPr>
          <p:cNvSpPr>
            <a:spLocks noGrp="1"/>
          </p:cNvSpPr>
          <p:nvPr>
            <p:ph idx="1"/>
          </p:nvPr>
        </p:nvSpPr>
        <p:spPr>
          <a:xfrm>
            <a:off x="1302327" y="678873"/>
            <a:ext cx="9205439" cy="5437908"/>
          </a:xfrm>
        </p:spPr>
        <p:txBody>
          <a:bodyPr>
            <a:normAutofit/>
          </a:bodyPr>
          <a:lstStyle/>
          <a:p>
            <a:pPr>
              <a:buNone/>
            </a:pPr>
            <a:endParaRPr lang="en-US" dirty="0"/>
          </a:p>
          <a:p>
            <a:pPr>
              <a:buNone/>
            </a:pPr>
            <a:r>
              <a:rPr lang="en-US" sz="4800" b="1" dirty="0" err="1" smtClean="0">
                <a:latin typeface="Times New Roman" pitchFamily="18" charset="0"/>
                <a:cs typeface="Times New Roman" pitchFamily="18" charset="0"/>
              </a:rPr>
              <a:t>Contd</a:t>
            </a:r>
            <a:r>
              <a:rPr lang="en-US" sz="4800" b="1" dirty="0" smtClean="0">
                <a:latin typeface="Times New Roman" pitchFamily="18" charset="0"/>
                <a:cs typeface="Times New Roman" pitchFamily="18" charset="0"/>
              </a:rPr>
              <a:t>…</a:t>
            </a:r>
            <a:r>
              <a:rPr lang="en-US" sz="4800" b="1" dirty="0" smtClean="0"/>
              <a:t>.</a:t>
            </a:r>
            <a:endParaRPr lang="en-US" sz="4800" b="1" dirty="0"/>
          </a:p>
          <a:p>
            <a:pPr>
              <a:buNone/>
            </a:pPr>
            <a:endParaRPr lang="en-US" dirty="0"/>
          </a:p>
          <a:p>
            <a:pPr>
              <a:buFont typeface="Wingdings" pitchFamily="2" charset="2"/>
              <a:buChar char="Ø"/>
            </a:pPr>
            <a:r>
              <a:rPr lang="en-US" dirty="0">
                <a:latin typeface="Times New Roman" pitchFamily="18" charset="0"/>
                <a:cs typeface="Times New Roman" pitchFamily="18" charset="0"/>
              </a:rPr>
              <a:t> Host Management system (HMS) - capable of IOT </a:t>
            </a:r>
            <a:r>
              <a:rPr lang="en-US" dirty="0" smtClean="0">
                <a:latin typeface="Times New Roman" pitchFamily="18" charset="0"/>
                <a:cs typeface="Times New Roman" pitchFamily="18" charset="0"/>
              </a:rPr>
              <a:t>monitoring.</a:t>
            </a: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MEDIBOX takes control  on  alerting patients to take </a:t>
            </a:r>
            <a:r>
              <a:rPr lang="en-US" dirty="0" smtClean="0">
                <a:latin typeface="Times New Roman" pitchFamily="18" charset="0"/>
                <a:cs typeface="Times New Roman" pitchFamily="18" charset="0"/>
              </a:rPr>
              <a:t>medicine.</a:t>
            </a: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Avoids wrong medications at wrong time.</a:t>
            </a:r>
          </a:p>
          <a:p>
            <a:pPr>
              <a:buFont typeface="Wingdings" pitchFamily="2" charset="2"/>
              <a:buChar char="Ø"/>
            </a:pPr>
            <a:r>
              <a:rPr lang="en-US" dirty="0">
                <a:latin typeface="Times New Roman" pitchFamily="18" charset="0"/>
                <a:cs typeface="Times New Roman" pitchFamily="18" charset="0"/>
              </a:rPr>
              <a:t>It also confirms the medicine taken by the </a:t>
            </a:r>
            <a:r>
              <a:rPr lang="en-US" dirty="0" smtClean="0">
                <a:latin typeface="Times New Roman" pitchFamily="18" charset="0"/>
                <a:cs typeface="Times New Roman" pitchFamily="18" charset="0"/>
              </a:rPr>
              <a:t>patient.</a:t>
            </a: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Along with these features we are added health monitoring </a:t>
            </a:r>
            <a:r>
              <a:rPr lang="en-US" dirty="0" smtClean="0">
                <a:latin typeface="Times New Roman" pitchFamily="18" charset="0"/>
                <a:cs typeface="Times New Roman" pitchFamily="18" charset="0"/>
              </a:rPr>
              <a:t>sensors.</a:t>
            </a: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An emergency button to enable communication</a:t>
            </a:r>
          </a:p>
          <a:p>
            <a:pPr>
              <a:buFont typeface="Wingdings" pitchFamily="2" charset="2"/>
              <a:buChar char="Ø"/>
            </a:pPr>
            <a:endParaRPr lang="en-IN" dirty="0"/>
          </a:p>
        </p:txBody>
      </p:sp>
    </p:spTree>
    <p:extLst>
      <p:ext uri="{BB962C8B-B14F-4D97-AF65-F5344CB8AC3E}">
        <p14:creationId xmlns:p14="http://schemas.microsoft.com/office/powerpoint/2010/main" xmlns="" val="39658073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itchFamily="18" charset="0"/>
                <a:cs typeface="Times New Roman" pitchFamily="18" charset="0"/>
              </a:rPr>
              <a:t>Contd</a:t>
            </a:r>
            <a:r>
              <a:rPr lang="en-US" b="1" dirty="0">
                <a:latin typeface="Times New Roman" pitchFamily="18" charset="0"/>
                <a:cs typeface="Times New Roman" pitchFamily="18" charset="0"/>
              </a:rPr>
              <a:t>…</a:t>
            </a:r>
          </a:p>
        </p:txBody>
      </p:sp>
      <p:sp>
        <p:nvSpPr>
          <p:cNvPr id="3" name="Content Placeholder 2"/>
          <p:cNvSpPr>
            <a:spLocks noGrp="1"/>
          </p:cNvSpPr>
          <p:nvPr>
            <p:ph idx="1"/>
          </p:nvPr>
        </p:nvSpPr>
        <p:spPr/>
        <p:txBody>
          <a:bodyPr/>
          <a:lstStyle/>
          <a:p>
            <a:pPr>
              <a:buFont typeface="Wingdings" pitchFamily="2" charset="2"/>
              <a:buChar char="Ø"/>
            </a:pPr>
            <a:r>
              <a:rPr lang="en-US" dirty="0">
                <a:latin typeface="Times New Roman" pitchFamily="18" charset="0"/>
                <a:cs typeface="Times New Roman" pitchFamily="18" charset="0"/>
              </a:rPr>
              <a:t>For more security and privacy we provide locking system.</a:t>
            </a:r>
          </a:p>
          <a:p>
            <a:pPr>
              <a:buFont typeface="Wingdings" pitchFamily="2" charset="2"/>
              <a:buChar char="Ø"/>
            </a:pPr>
            <a:r>
              <a:rPr lang="en-US" dirty="0">
                <a:latin typeface="Times New Roman" pitchFamily="18" charset="0"/>
                <a:cs typeface="Times New Roman" pitchFamily="18" charset="0"/>
              </a:rPr>
              <a:t>The patient or caretaker can refill the medicine </a:t>
            </a:r>
            <a:r>
              <a:rPr lang="en-US" dirty="0" smtClean="0">
                <a:latin typeface="Times New Roman" pitchFamily="18" charset="0"/>
                <a:cs typeface="Times New Roman" pitchFamily="18" charset="0"/>
              </a:rPr>
              <a:t>box.</a:t>
            </a:r>
          </a:p>
          <a:p>
            <a:pPr>
              <a:buFont typeface="Wingdings" pitchFamily="2" charset="2"/>
              <a:buChar char="Ø"/>
            </a:pPr>
            <a:r>
              <a:rPr lang="en-US" dirty="0" smtClean="0">
                <a:latin typeface="Times New Roman" pitchFamily="18" charset="0"/>
                <a:cs typeface="Times New Roman" pitchFamily="18" charset="0"/>
              </a:rPr>
              <a:t>A mobile application is made with patients and caretaker login</a:t>
            </a:r>
          </a:p>
          <a:p>
            <a:pPr>
              <a:buFont typeface="Wingdings" pitchFamily="2" charset="2"/>
              <a:buChar char="Ø"/>
            </a:pPr>
            <a:r>
              <a:rPr lang="en-US" dirty="0" smtClean="0">
                <a:latin typeface="Times New Roman" pitchFamily="18" charset="0"/>
                <a:cs typeface="Times New Roman" pitchFamily="18" charset="0"/>
              </a:rPr>
              <a:t>Which contains all details regarding the patient.</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7C571E-2CB8-4947-95DB-B0C4FB8A815C}"/>
              </a:ext>
            </a:extLst>
          </p:cNvPr>
          <p:cNvSpPr>
            <a:spLocks noGrp="1"/>
          </p:cNvSpPr>
          <p:nvPr>
            <p:ph type="title" idx="4294967295"/>
          </p:nvPr>
        </p:nvSpPr>
        <p:spPr>
          <a:xfrm>
            <a:off x="0" y="0"/>
            <a:ext cx="10055225" cy="803275"/>
          </a:xfrm>
        </p:spPr>
        <p:txBody>
          <a:bodyPr/>
          <a:lstStyle/>
          <a:p>
            <a:r>
              <a:rPr lang="en-US" b="1" dirty="0">
                <a:effectLst>
                  <a:outerShdw blurRad="38100" dist="38100" dir="2700000" algn="tl">
                    <a:srgbClr val="000000">
                      <a:alpha val="43137"/>
                    </a:srgbClr>
                  </a:outerShdw>
                </a:effectLst>
                <a:latin typeface="Times New Roman" pitchFamily="18" charset="0"/>
                <a:cs typeface="Times New Roman" pitchFamily="18" charset="0"/>
              </a:rPr>
              <a:t>LITERATURE REVIEW</a:t>
            </a:r>
          </a:p>
        </p:txBody>
      </p:sp>
      <p:graphicFrame>
        <p:nvGraphicFramePr>
          <p:cNvPr id="4" name="Table 4">
            <a:extLst>
              <a:ext uri="{FF2B5EF4-FFF2-40B4-BE49-F238E27FC236}">
                <a16:creationId xmlns="" xmlns:a16="http://schemas.microsoft.com/office/drawing/2014/main" id="{994E5A1C-7D06-4A03-AAD6-605F5AC01E59}"/>
              </a:ext>
            </a:extLst>
          </p:cNvPr>
          <p:cNvGraphicFramePr>
            <a:graphicFrameLocks noGrp="1"/>
          </p:cNvGraphicFramePr>
          <p:nvPr>
            <p:ph idx="4294967295"/>
            <p:extLst>
              <p:ext uri="{D42A27DB-BD31-4B8C-83A1-F6EECF244321}">
                <p14:modId xmlns:p14="http://schemas.microsoft.com/office/powerpoint/2010/main" xmlns="" val="59822479"/>
              </p:ext>
            </p:extLst>
          </p:nvPr>
        </p:nvGraphicFramePr>
        <p:xfrm>
          <a:off x="187398" y="1006256"/>
          <a:ext cx="11692647" cy="4685413"/>
        </p:xfrm>
        <a:graphic>
          <a:graphicData uri="http://schemas.openxmlformats.org/drawingml/2006/table">
            <a:tbl>
              <a:tblPr firstRow="1" bandRow="1">
                <a:tableStyleId>{E8B1032C-EA38-4F05-BA0D-38AFFFC7BED3}</a:tableStyleId>
              </a:tblPr>
              <a:tblGrid>
                <a:gridCol w="422935">
                  <a:extLst>
                    <a:ext uri="{9D8B030D-6E8A-4147-A177-3AD203B41FA5}">
                      <a16:colId xmlns="" xmlns:a16="http://schemas.microsoft.com/office/drawing/2014/main" val="263117103"/>
                    </a:ext>
                  </a:extLst>
                </a:gridCol>
                <a:gridCol w="1651133">
                  <a:extLst>
                    <a:ext uri="{9D8B030D-6E8A-4147-A177-3AD203B41FA5}">
                      <a16:colId xmlns="" xmlns:a16="http://schemas.microsoft.com/office/drawing/2014/main" val="4048098270"/>
                    </a:ext>
                  </a:extLst>
                </a:gridCol>
                <a:gridCol w="2210441">
                  <a:extLst>
                    <a:ext uri="{9D8B030D-6E8A-4147-A177-3AD203B41FA5}">
                      <a16:colId xmlns="" xmlns:a16="http://schemas.microsoft.com/office/drawing/2014/main" val="1303413880"/>
                    </a:ext>
                  </a:extLst>
                </a:gridCol>
                <a:gridCol w="5444252">
                  <a:extLst>
                    <a:ext uri="{9D8B030D-6E8A-4147-A177-3AD203B41FA5}">
                      <a16:colId xmlns="" xmlns:a16="http://schemas.microsoft.com/office/drawing/2014/main" val="1725024387"/>
                    </a:ext>
                  </a:extLst>
                </a:gridCol>
                <a:gridCol w="1963886">
                  <a:extLst>
                    <a:ext uri="{9D8B030D-6E8A-4147-A177-3AD203B41FA5}">
                      <a16:colId xmlns="" xmlns:a16="http://schemas.microsoft.com/office/drawing/2014/main" val="844677149"/>
                    </a:ext>
                  </a:extLst>
                </a:gridCol>
              </a:tblGrid>
              <a:tr h="953435">
                <a:tc>
                  <a:txBody>
                    <a:bodyPr/>
                    <a:lstStyle/>
                    <a:p>
                      <a:r>
                        <a:rPr lang="en-IN" dirty="0">
                          <a:latin typeface="Times New Roman" pitchFamily="18" charset="0"/>
                          <a:cs typeface="Times New Roman" pitchFamily="18" charset="0"/>
                        </a:rPr>
                        <a:t>Sl.no</a:t>
                      </a:r>
                      <a:endParaRPr lang="en-IN" sz="1799" b="1" kern="1200" dirty="0">
                        <a:solidFill>
                          <a:schemeClr val="lt1"/>
                        </a:solidFill>
                        <a:latin typeface="Times New Roman" pitchFamily="18" charset="0"/>
                        <a:ea typeface="+mn-ea"/>
                        <a:cs typeface="Times New Roman" pitchFamily="18" charset="0"/>
                      </a:endParaRPr>
                    </a:p>
                  </a:txBody>
                  <a:tcPr/>
                </a:tc>
                <a:tc>
                  <a:txBody>
                    <a:bodyPr/>
                    <a:lstStyle/>
                    <a:p>
                      <a:r>
                        <a:rPr lang="en-US" dirty="0">
                          <a:latin typeface="Times New Roman" pitchFamily="18" charset="0"/>
                          <a:cs typeface="Times New Roman" pitchFamily="18" charset="0"/>
                        </a:rPr>
                        <a:t>NAME</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METHADOLOGY</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CONCLUSION</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DISADVANTAGES</a:t>
                      </a:r>
                      <a:endParaRPr lang="en-IN" dirty="0">
                        <a:latin typeface="Times New Roman" pitchFamily="18" charset="0"/>
                        <a:cs typeface="Times New Roman" pitchFamily="18" charset="0"/>
                      </a:endParaRPr>
                    </a:p>
                  </a:txBody>
                  <a:tcPr/>
                </a:tc>
                <a:extLst>
                  <a:ext uri="{0D108BD9-81ED-4DB2-BD59-A6C34878D82A}">
                    <a16:rowId xmlns="" xmlns:a16="http://schemas.microsoft.com/office/drawing/2014/main" val="1289060943"/>
                  </a:ext>
                </a:extLst>
              </a:tr>
              <a:tr h="1865989">
                <a:tc>
                  <a:txBody>
                    <a:bodyPr/>
                    <a:lstStyle/>
                    <a:p>
                      <a:r>
                        <a:rPr lang="en-US" dirty="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A Modern health monitoring care system using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and android(2016)</a:t>
                      </a:r>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Hospital server, </a:t>
                      </a:r>
                      <a:r>
                        <a:rPr lang="en-IN" dirty="0" err="1">
                          <a:latin typeface="Times New Roman" pitchFamily="18" charset="0"/>
                          <a:cs typeface="Times New Roman" pitchFamily="18" charset="0"/>
                        </a:rPr>
                        <a:t>andriod</a:t>
                      </a:r>
                      <a:r>
                        <a:rPr lang="en-IN" dirty="0">
                          <a:latin typeface="Times New Roman" pitchFamily="18" charset="0"/>
                          <a:cs typeface="Times New Roman" pitchFamily="18" charset="0"/>
                        </a:rPr>
                        <a:t> application, </a:t>
                      </a:r>
                      <a:r>
                        <a:rPr lang="en-IN" dirty="0" err="1">
                          <a:latin typeface="Times New Roman" pitchFamily="18" charset="0"/>
                          <a:cs typeface="Times New Roman" pitchFamily="18" charset="0"/>
                        </a:rPr>
                        <a:t>arduino</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uno</a:t>
                      </a:r>
                      <a:r>
                        <a:rPr lang="en-IN" dirty="0">
                          <a:latin typeface="Times New Roman" pitchFamily="18" charset="0"/>
                          <a:cs typeface="Times New Roman" pitchFamily="18" charset="0"/>
                        </a:rPr>
                        <a:t> and temperature sensor</a:t>
                      </a:r>
                    </a:p>
                  </a:txBody>
                  <a:tcPr/>
                </a:tc>
                <a:tc>
                  <a:txBody>
                    <a:bodyPr/>
                    <a:lstStyle/>
                    <a:p>
                      <a:r>
                        <a:rPr lang="en-US" dirty="0">
                          <a:latin typeface="Times New Roman" pitchFamily="18" charset="0"/>
                          <a:cs typeface="Times New Roman" pitchFamily="18" charset="0"/>
                        </a:rPr>
                        <a:t>Health IOT thus helps the hospital authorities to have </a:t>
                      </a:r>
                      <a:r>
                        <a:rPr lang="en-US" dirty="0" err="1">
                          <a:latin typeface="Times New Roman" pitchFamily="18" charset="0"/>
                          <a:cs typeface="Times New Roman" pitchFamily="18" charset="0"/>
                        </a:rPr>
                        <a:t>continous</a:t>
                      </a:r>
                      <a:r>
                        <a:rPr lang="en-US" dirty="0">
                          <a:latin typeface="Times New Roman" pitchFamily="18" charset="0"/>
                          <a:cs typeface="Times New Roman" pitchFamily="18" charset="0"/>
                        </a:rPr>
                        <a:t> monitoring on the patients as well as it reminds the patient to have the medicines on time. So the doctor can have direct view over his patients by </a:t>
                      </a:r>
                      <a:r>
                        <a:rPr lang="en-US" dirty="0" err="1">
                          <a:latin typeface="Times New Roman" pitchFamily="18" charset="0"/>
                          <a:cs typeface="Times New Roman" pitchFamily="18" charset="0"/>
                        </a:rPr>
                        <a:t>this.Thus</a:t>
                      </a:r>
                      <a:r>
                        <a:rPr lang="en-US" dirty="0">
                          <a:latin typeface="Times New Roman" pitchFamily="18" charset="0"/>
                          <a:cs typeface="Times New Roman" pitchFamily="18" charset="0"/>
                        </a:rPr>
                        <a:t> the medication procedures can be shifted from hospital centric to home</a:t>
                      </a:r>
                      <a:endParaRPr lang="en-IN" dirty="0">
                        <a:latin typeface="Times New Roman" pitchFamily="18" charset="0"/>
                        <a:cs typeface="Times New Roman" pitchFamily="18" charset="0"/>
                      </a:endParaRPr>
                    </a:p>
                  </a:txBody>
                  <a:tcPr/>
                </a:tc>
                <a:tc>
                  <a:txBody>
                    <a:bodyPr/>
                    <a:lstStyle/>
                    <a:p>
                      <a:pPr marL="285750" indent="-285750">
                        <a:buFont typeface="Wingdings" pitchFamily="2" charset="2"/>
                        <a:buChar char="v"/>
                      </a:pPr>
                      <a:r>
                        <a:rPr lang="en-US" dirty="0">
                          <a:latin typeface="Times New Roman" pitchFamily="18" charset="0"/>
                          <a:cs typeface="Times New Roman" pitchFamily="18" charset="0"/>
                        </a:rPr>
                        <a:t>It </a:t>
                      </a:r>
                      <a:r>
                        <a:rPr lang="en-US" dirty="0" err="1">
                          <a:latin typeface="Times New Roman" pitchFamily="18" charset="0"/>
                          <a:cs typeface="Times New Roman" pitchFamily="18" charset="0"/>
                        </a:rPr>
                        <a:t>doesnot</a:t>
                      </a:r>
                      <a:r>
                        <a:rPr lang="en-US" dirty="0">
                          <a:latin typeface="Times New Roman" pitchFamily="18" charset="0"/>
                          <a:cs typeface="Times New Roman" pitchFamily="18" charset="0"/>
                        </a:rPr>
                        <a:t> provide security</a:t>
                      </a:r>
                    </a:p>
                    <a:p>
                      <a:pPr marL="285750" indent="-285750">
                        <a:buFont typeface="Wingdings" pitchFamily="2" charset="2"/>
                        <a:buChar char="v"/>
                      </a:pPr>
                      <a:r>
                        <a:rPr lang="en-US" dirty="0">
                          <a:latin typeface="Times New Roman" pitchFamily="18" charset="0"/>
                          <a:cs typeface="Times New Roman" pitchFamily="18" charset="0"/>
                        </a:rPr>
                        <a:t>It has no messaging system.</a:t>
                      </a:r>
                      <a:endParaRPr lang="en-IN" dirty="0">
                        <a:latin typeface="Times New Roman" pitchFamily="18" charset="0"/>
                        <a:cs typeface="Times New Roman" pitchFamily="18" charset="0"/>
                      </a:endParaRPr>
                    </a:p>
                  </a:txBody>
                  <a:tcPr/>
                </a:tc>
                <a:extLst>
                  <a:ext uri="{0D108BD9-81ED-4DB2-BD59-A6C34878D82A}">
                    <a16:rowId xmlns="" xmlns:a16="http://schemas.microsoft.com/office/drawing/2014/main" val="2568895146"/>
                  </a:ext>
                </a:extLst>
              </a:tr>
              <a:tr h="1865989">
                <a:tc>
                  <a:txBody>
                    <a:bodyPr/>
                    <a:lstStyle/>
                    <a:p>
                      <a:r>
                        <a:rPr lang="en-US" dirty="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A health-</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platform based</a:t>
                      </a:r>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on the</a:t>
                      </a:r>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bios- </a:t>
                      </a:r>
                      <a:r>
                        <a:rPr lang="en-US" dirty="0" err="1">
                          <a:latin typeface="Times New Roman" pitchFamily="18" charset="0"/>
                          <a:cs typeface="Times New Roman" pitchFamily="18" charset="0"/>
                        </a:rPr>
                        <a:t>ensor</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intel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ligent</a:t>
                      </a:r>
                      <a:r>
                        <a:rPr lang="en-US" dirty="0">
                          <a:latin typeface="Times New Roman" pitchFamily="18" charset="0"/>
                          <a:cs typeface="Times New Roman" pitchFamily="18" charset="0"/>
                        </a:rPr>
                        <a:t> medicine box(2017)</a:t>
                      </a:r>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Arduino </a:t>
                      </a:r>
                      <a:r>
                        <a:rPr lang="en-IN" dirty="0" err="1">
                          <a:latin typeface="Times New Roman" pitchFamily="18" charset="0"/>
                          <a:cs typeface="Times New Roman" pitchFamily="18" charset="0"/>
                        </a:rPr>
                        <a:t>uno</a:t>
                      </a:r>
                      <a:r>
                        <a:rPr lang="en-IN" dirty="0">
                          <a:latin typeface="Times New Roman" pitchFamily="18" charset="0"/>
                          <a:cs typeface="Times New Roman" pitchFamily="18" charset="0"/>
                        </a:rPr>
                        <a:t>, Raspberry pi, Doctors android app</a:t>
                      </a:r>
                    </a:p>
                  </a:txBody>
                  <a:tcPr/>
                </a:tc>
                <a:tc>
                  <a:txBody>
                    <a:bodyPr/>
                    <a:lstStyle/>
                    <a:p>
                      <a:r>
                        <a:rPr lang="en-US" dirty="0">
                          <a:latin typeface="Times New Roman" pitchFamily="18" charset="0"/>
                          <a:cs typeface="Times New Roman" pitchFamily="18" charset="0"/>
                        </a:rPr>
                        <a:t>It is an IoT-based intelligent home-centric </a:t>
                      </a:r>
                    </a:p>
                    <a:p>
                      <a:r>
                        <a:rPr lang="en-US" dirty="0">
                          <a:latin typeface="Times New Roman" pitchFamily="18" charset="0"/>
                          <a:cs typeface="Times New Roman" pitchFamily="18" charset="0"/>
                        </a:rPr>
                        <a:t>healthcare platform (</a:t>
                      </a:r>
                      <a:r>
                        <a:rPr lang="en-US" dirty="0" err="1">
                          <a:latin typeface="Times New Roman" pitchFamily="18" charset="0"/>
                          <a:cs typeface="Times New Roman" pitchFamily="18" charset="0"/>
                        </a:rPr>
                        <a:t>iHome</a:t>
                      </a:r>
                      <a:r>
                        <a:rPr lang="en-US" dirty="0">
                          <a:latin typeface="Times New Roman" pitchFamily="18" charset="0"/>
                          <a:cs typeface="Times New Roman" pitchFamily="18" charset="0"/>
                        </a:rPr>
                        <a:t> system), which seamlessly connects smart sensors attached to human body for </a:t>
                      </a:r>
                    </a:p>
                    <a:p>
                      <a:r>
                        <a:rPr lang="en-US" dirty="0">
                          <a:latin typeface="Times New Roman" pitchFamily="18" charset="0"/>
                          <a:cs typeface="Times New Roman" pitchFamily="18" charset="0"/>
                        </a:rPr>
                        <a:t>physiological monitoring and intelligent pharmaceutical packaging for daily medication management</a:t>
                      </a:r>
                      <a:endParaRPr lang="en-IN" dirty="0">
                        <a:latin typeface="Times New Roman" pitchFamily="18" charset="0"/>
                        <a:cs typeface="Times New Roman" pitchFamily="18" charset="0"/>
                      </a:endParaRPr>
                    </a:p>
                  </a:txBody>
                  <a:tcPr/>
                </a:tc>
                <a:tc>
                  <a:txBody>
                    <a:bodyPr/>
                    <a:lstStyle/>
                    <a:p>
                      <a:pPr>
                        <a:buFont typeface="Wingdings" pitchFamily="2" charset="2"/>
                        <a:buChar char="v"/>
                      </a:pPr>
                      <a:r>
                        <a:rPr lang="en-IN" dirty="0">
                          <a:latin typeface="Times New Roman" pitchFamily="18" charset="0"/>
                          <a:cs typeface="Times New Roman" pitchFamily="18" charset="0"/>
                        </a:rPr>
                        <a:t>Always need </a:t>
                      </a:r>
                      <a:r>
                        <a:rPr lang="en-IN" dirty="0" err="1">
                          <a:latin typeface="Times New Roman" pitchFamily="18" charset="0"/>
                          <a:cs typeface="Times New Roman" pitchFamily="18" charset="0"/>
                        </a:rPr>
                        <a:t>wifi</a:t>
                      </a:r>
                      <a:r>
                        <a:rPr lang="en-IN" dirty="0">
                          <a:latin typeface="Times New Roman" pitchFamily="18" charset="0"/>
                          <a:cs typeface="Times New Roman" pitchFamily="18" charset="0"/>
                        </a:rPr>
                        <a:t> connection</a:t>
                      </a:r>
                    </a:p>
                  </a:txBody>
                  <a:tcPr/>
                </a:tc>
                <a:extLst>
                  <a:ext uri="{0D108BD9-81ED-4DB2-BD59-A6C34878D82A}">
                    <a16:rowId xmlns="" xmlns:a16="http://schemas.microsoft.com/office/drawing/2014/main" val="1805690028"/>
                  </a:ext>
                </a:extLst>
              </a:tr>
            </a:tbl>
          </a:graphicData>
        </a:graphic>
      </p:graphicFrame>
    </p:spTree>
    <p:extLst>
      <p:ext uri="{BB962C8B-B14F-4D97-AF65-F5344CB8AC3E}">
        <p14:creationId xmlns:p14="http://schemas.microsoft.com/office/powerpoint/2010/main" xmlns="" val="34880002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2C6B2D23-3818-4E1B-8E27-CD1CEB33E850}"/>
              </a:ext>
            </a:extLst>
          </p:cNvPr>
          <p:cNvGraphicFramePr>
            <a:graphicFrameLocks noGrp="1"/>
          </p:cNvGraphicFramePr>
          <p:nvPr>
            <p:ph idx="4294967295"/>
            <p:extLst>
              <p:ext uri="{D42A27DB-BD31-4B8C-83A1-F6EECF244321}">
                <p14:modId xmlns:p14="http://schemas.microsoft.com/office/powerpoint/2010/main" xmlns="" val="1098325184"/>
              </p:ext>
            </p:extLst>
          </p:nvPr>
        </p:nvGraphicFramePr>
        <p:xfrm>
          <a:off x="337624" y="1291077"/>
          <a:ext cx="11338560" cy="4585063"/>
        </p:xfrm>
        <a:graphic>
          <a:graphicData uri="http://schemas.openxmlformats.org/drawingml/2006/table">
            <a:tbl>
              <a:tblPr firstRow="1" bandRow="1">
                <a:tableStyleId>{E8B1032C-EA38-4F05-BA0D-38AFFFC7BED3}</a:tableStyleId>
              </a:tblPr>
              <a:tblGrid>
                <a:gridCol w="488553">
                  <a:extLst>
                    <a:ext uri="{9D8B030D-6E8A-4147-A177-3AD203B41FA5}">
                      <a16:colId xmlns="" xmlns:a16="http://schemas.microsoft.com/office/drawing/2014/main" val="1801760005"/>
                    </a:ext>
                  </a:extLst>
                </a:gridCol>
                <a:gridCol w="2472545">
                  <a:extLst>
                    <a:ext uri="{9D8B030D-6E8A-4147-A177-3AD203B41FA5}">
                      <a16:colId xmlns="" xmlns:a16="http://schemas.microsoft.com/office/drawing/2014/main" val="2050776499"/>
                    </a:ext>
                  </a:extLst>
                </a:gridCol>
                <a:gridCol w="2251594">
                  <a:extLst>
                    <a:ext uri="{9D8B030D-6E8A-4147-A177-3AD203B41FA5}">
                      <a16:colId xmlns="" xmlns:a16="http://schemas.microsoft.com/office/drawing/2014/main" val="2538317790"/>
                    </a:ext>
                  </a:extLst>
                </a:gridCol>
                <a:gridCol w="3918246">
                  <a:extLst>
                    <a:ext uri="{9D8B030D-6E8A-4147-A177-3AD203B41FA5}">
                      <a16:colId xmlns="" xmlns:a16="http://schemas.microsoft.com/office/drawing/2014/main" val="2678136617"/>
                    </a:ext>
                  </a:extLst>
                </a:gridCol>
                <a:gridCol w="2207622">
                  <a:extLst>
                    <a:ext uri="{9D8B030D-6E8A-4147-A177-3AD203B41FA5}">
                      <a16:colId xmlns="" xmlns:a16="http://schemas.microsoft.com/office/drawing/2014/main" val="597752037"/>
                    </a:ext>
                  </a:extLst>
                </a:gridCol>
              </a:tblGrid>
              <a:tr h="2369151">
                <a:tc>
                  <a:txBody>
                    <a:bodyPr/>
                    <a:lstStyle/>
                    <a:p>
                      <a:r>
                        <a:rPr lang="en-US" dirty="0">
                          <a:latin typeface="Times New Roman" pitchFamily="18" charset="0"/>
                          <a:cs typeface="Times New Roman" pitchFamily="18" charset="0"/>
                        </a:rPr>
                        <a:t>3</a:t>
                      </a:r>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Smart Medicine Box for Patient Using NFC(2017)</a:t>
                      </a:r>
                    </a:p>
                  </a:txBody>
                  <a:tcPr/>
                </a:tc>
                <a:tc>
                  <a:txBody>
                    <a:bodyPr/>
                    <a:lstStyle/>
                    <a:p>
                      <a:r>
                        <a:rPr lang="en-IN" dirty="0">
                          <a:latin typeface="Times New Roman" pitchFamily="18" charset="0"/>
                          <a:cs typeface="Times New Roman" pitchFamily="18" charset="0"/>
                        </a:rPr>
                        <a:t>ANDROID DEVICE and NFC-TAGS</a:t>
                      </a:r>
                    </a:p>
                  </a:txBody>
                  <a:tcPr/>
                </a:tc>
                <a:tc>
                  <a:txBody>
                    <a:bodyPr/>
                    <a:lstStyle/>
                    <a:p>
                      <a:r>
                        <a:rPr lang="en-US" b="0" dirty="0">
                          <a:latin typeface="Times New Roman" pitchFamily="18" charset="0"/>
                          <a:cs typeface="Times New Roman" pitchFamily="18" charset="0"/>
                        </a:rPr>
                        <a:t>Implemented smart medicine box using NFC tag which helps to old practice as well and also applying data mining technique for predicting disease using patient’s symptoms. Providing health reminder in day to day busy life</a:t>
                      </a:r>
                    </a:p>
                  </a:txBody>
                  <a:tcPr/>
                </a:tc>
                <a:tc>
                  <a:txBody>
                    <a:bodyPr/>
                    <a:lstStyle/>
                    <a:p>
                      <a:pPr>
                        <a:buFont typeface="Wingdings" pitchFamily="2" charset="2"/>
                        <a:buChar char="v"/>
                      </a:pPr>
                      <a:r>
                        <a:rPr lang="en-US" dirty="0">
                          <a:latin typeface="Times New Roman" pitchFamily="18" charset="0"/>
                          <a:cs typeface="Times New Roman" pitchFamily="18" charset="0"/>
                        </a:rPr>
                        <a:t>It has no sensor</a:t>
                      </a:r>
                    </a:p>
                    <a:p>
                      <a:pPr>
                        <a:buFont typeface="Wingdings" pitchFamily="2" charset="2"/>
                        <a:buChar char="v"/>
                      </a:pPr>
                      <a:r>
                        <a:rPr lang="en-US" dirty="0">
                          <a:latin typeface="Times New Roman" pitchFamily="18" charset="0"/>
                          <a:cs typeface="Times New Roman" pitchFamily="18" charset="0"/>
                        </a:rPr>
                        <a:t>It is not portable. Because of less battery backup</a:t>
                      </a:r>
                      <a:endParaRPr lang="en-IN" dirty="0">
                        <a:latin typeface="Times New Roman" pitchFamily="18" charset="0"/>
                        <a:cs typeface="Times New Roman" pitchFamily="18" charset="0"/>
                      </a:endParaRPr>
                    </a:p>
                  </a:txBody>
                  <a:tcPr/>
                </a:tc>
                <a:extLst>
                  <a:ext uri="{0D108BD9-81ED-4DB2-BD59-A6C34878D82A}">
                    <a16:rowId xmlns="" xmlns:a16="http://schemas.microsoft.com/office/drawing/2014/main" val="1654191133"/>
                  </a:ext>
                </a:extLst>
              </a:tr>
              <a:tr h="2215912">
                <a:tc>
                  <a:txBody>
                    <a:bodyPr/>
                    <a:lstStyle/>
                    <a:p>
                      <a:r>
                        <a:rPr lang="en-US" dirty="0">
                          <a:latin typeface="Times New Roman" pitchFamily="18" charset="0"/>
                          <a:cs typeface="Times New Roman" pitchFamily="18" charset="0"/>
                        </a:rPr>
                        <a:t>4</a:t>
                      </a:r>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Smart Medicine Dispenser (SMD)(2018</a:t>
                      </a:r>
                    </a:p>
                  </a:txBody>
                  <a:tcPr/>
                </a:tc>
                <a:tc>
                  <a:txBody>
                    <a:bodyPr/>
                    <a:lstStyle/>
                    <a:p>
                      <a:r>
                        <a:rPr lang="en-US" dirty="0">
                          <a:latin typeface="Times New Roman" pitchFamily="18" charset="0"/>
                          <a:cs typeface="Times New Roman" pitchFamily="18" charset="0"/>
                        </a:rPr>
                        <a:t>Android application Database management using </a:t>
                      </a:r>
                      <a:r>
                        <a:rPr lang="en-US" dirty="0" err="1">
                          <a:latin typeface="Times New Roman" pitchFamily="18" charset="0"/>
                          <a:cs typeface="Times New Roman" pitchFamily="18" charset="0"/>
                        </a:rPr>
                        <a:t>MySQL</a:t>
                      </a:r>
                      <a:r>
                        <a:rPr lang="en-US" dirty="0">
                          <a:latin typeface="Times New Roman" pitchFamily="18" charset="0"/>
                          <a:cs typeface="Times New Roman" pitchFamily="18" charset="0"/>
                        </a:rPr>
                        <a:t>, SMD modular and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uno</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The major point is SMD. Elderly patients, especially ones with chronic and periodic medicine, will benefit the most for the SMD, since it will greatly increase their medicine adherence which will insure a better treatment effectiveness or even save their lives</a:t>
                      </a:r>
                      <a:endParaRPr lang="en-IN" dirty="0">
                        <a:latin typeface="Times New Roman" pitchFamily="18" charset="0"/>
                        <a:cs typeface="Times New Roman" pitchFamily="18" charset="0"/>
                      </a:endParaRPr>
                    </a:p>
                  </a:txBody>
                  <a:tcPr/>
                </a:tc>
                <a:tc>
                  <a:txBody>
                    <a:bodyPr/>
                    <a:lstStyle/>
                    <a:p>
                      <a:pPr>
                        <a:buFont typeface="Wingdings" pitchFamily="2" charset="2"/>
                        <a:buChar char="v"/>
                      </a:pPr>
                      <a:r>
                        <a:rPr lang="en-US" baseline="0" dirty="0">
                          <a:latin typeface="Times New Roman" pitchFamily="18" charset="0"/>
                          <a:cs typeface="Times New Roman" pitchFamily="18" charset="0"/>
                        </a:rPr>
                        <a:t>No cooling system</a:t>
                      </a:r>
                    </a:p>
                    <a:p>
                      <a:pPr>
                        <a:buFont typeface="Wingdings" pitchFamily="2" charset="2"/>
                        <a:buChar char="v"/>
                      </a:pPr>
                      <a:r>
                        <a:rPr lang="en-US" baseline="0" dirty="0">
                          <a:latin typeface="Times New Roman" pitchFamily="18" charset="0"/>
                          <a:cs typeface="Times New Roman" pitchFamily="18" charset="0"/>
                        </a:rPr>
                        <a:t>Less pill container</a:t>
                      </a:r>
                      <a:endParaRPr lang="en-IN" baseline="0" dirty="0">
                        <a:latin typeface="Times New Roman" pitchFamily="18" charset="0"/>
                        <a:cs typeface="Times New Roman" pitchFamily="18" charset="0"/>
                      </a:endParaRPr>
                    </a:p>
                  </a:txBody>
                  <a:tcPr/>
                </a:tc>
                <a:extLst>
                  <a:ext uri="{0D108BD9-81ED-4DB2-BD59-A6C34878D82A}">
                    <a16:rowId xmlns="" xmlns:a16="http://schemas.microsoft.com/office/drawing/2014/main" val="2346131278"/>
                  </a:ext>
                </a:extLst>
              </a:tr>
            </a:tbl>
          </a:graphicData>
        </a:graphic>
      </p:graphicFrame>
      <p:sp>
        <p:nvSpPr>
          <p:cNvPr id="7" name="TextBox 6"/>
          <p:cNvSpPr txBox="1"/>
          <p:nvPr/>
        </p:nvSpPr>
        <p:spPr>
          <a:xfrm>
            <a:off x="206996" y="523519"/>
            <a:ext cx="3657600" cy="707886"/>
          </a:xfrm>
          <a:prstGeom prst="rect">
            <a:avLst/>
          </a:prstGeom>
          <a:noFill/>
        </p:spPr>
        <p:txBody>
          <a:bodyPr wrap="square" rtlCol="0">
            <a:spAutoFit/>
          </a:bodyPr>
          <a:lstStyle/>
          <a:p>
            <a:r>
              <a:rPr lang="en-US" sz="4000" b="1" dirty="0" err="1">
                <a:latin typeface="Times New Roman" pitchFamily="18" charset="0"/>
                <a:cs typeface="Times New Roman" pitchFamily="18" charset="0"/>
              </a:rPr>
              <a:t>Contd</a:t>
            </a:r>
            <a:r>
              <a:rPr lang="en-US" sz="4000" b="1" dirty="0">
                <a:latin typeface="Times New Roman" pitchFamily="18" charset="0"/>
                <a:cs typeface="Times New Roman" pitchFamily="18" charset="0"/>
              </a:rPr>
              <a:t>….</a:t>
            </a:r>
          </a:p>
        </p:txBody>
      </p:sp>
    </p:spTree>
    <p:extLst>
      <p:ext uri="{BB962C8B-B14F-4D97-AF65-F5344CB8AC3E}">
        <p14:creationId xmlns:p14="http://schemas.microsoft.com/office/powerpoint/2010/main" xmlns="" val="19002055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BC9ACAD6-5C81-4F9E-A3D9-1B3B2681C0A2}"/>
              </a:ext>
            </a:extLst>
          </p:cNvPr>
          <p:cNvGraphicFramePr>
            <a:graphicFrameLocks noGrp="1"/>
          </p:cNvGraphicFramePr>
          <p:nvPr>
            <p:ph idx="4294967295"/>
            <p:extLst>
              <p:ext uri="{D42A27DB-BD31-4B8C-83A1-F6EECF244321}">
                <p14:modId xmlns:p14="http://schemas.microsoft.com/office/powerpoint/2010/main" xmlns="" val="62515119"/>
              </p:ext>
            </p:extLst>
          </p:nvPr>
        </p:nvGraphicFramePr>
        <p:xfrm>
          <a:off x="337625" y="1174750"/>
          <a:ext cx="10552925" cy="4712681"/>
        </p:xfrm>
        <a:graphic>
          <a:graphicData uri="http://schemas.openxmlformats.org/drawingml/2006/table">
            <a:tbl>
              <a:tblPr firstRow="1" bandRow="1">
                <a:tableStyleId>{E8B1032C-EA38-4F05-BA0D-38AFFFC7BED3}</a:tableStyleId>
              </a:tblPr>
              <a:tblGrid>
                <a:gridCol w="429208">
                  <a:extLst>
                    <a:ext uri="{9D8B030D-6E8A-4147-A177-3AD203B41FA5}">
                      <a16:colId xmlns="" xmlns:a16="http://schemas.microsoft.com/office/drawing/2014/main" val="2422180741"/>
                    </a:ext>
                  </a:extLst>
                </a:gridCol>
                <a:gridCol w="1371600">
                  <a:extLst>
                    <a:ext uri="{9D8B030D-6E8A-4147-A177-3AD203B41FA5}">
                      <a16:colId xmlns="" xmlns:a16="http://schemas.microsoft.com/office/drawing/2014/main" val="4061677975"/>
                    </a:ext>
                  </a:extLst>
                </a:gridCol>
                <a:gridCol w="2416628">
                  <a:extLst>
                    <a:ext uri="{9D8B030D-6E8A-4147-A177-3AD203B41FA5}">
                      <a16:colId xmlns="" xmlns:a16="http://schemas.microsoft.com/office/drawing/2014/main" val="3479727436"/>
                    </a:ext>
                  </a:extLst>
                </a:gridCol>
                <a:gridCol w="4224904">
                  <a:extLst>
                    <a:ext uri="{9D8B030D-6E8A-4147-A177-3AD203B41FA5}">
                      <a16:colId xmlns="" xmlns:a16="http://schemas.microsoft.com/office/drawing/2014/main" val="1298589983"/>
                    </a:ext>
                  </a:extLst>
                </a:gridCol>
                <a:gridCol w="2110585">
                  <a:extLst>
                    <a:ext uri="{9D8B030D-6E8A-4147-A177-3AD203B41FA5}">
                      <a16:colId xmlns="" xmlns:a16="http://schemas.microsoft.com/office/drawing/2014/main" val="3817399976"/>
                    </a:ext>
                  </a:extLst>
                </a:gridCol>
              </a:tblGrid>
              <a:tr h="2153504">
                <a:tc>
                  <a:txBody>
                    <a:bodyPr/>
                    <a:lstStyle/>
                    <a:p>
                      <a:r>
                        <a:rPr lang="en-IN" dirty="0">
                          <a:latin typeface="Times New Roman" pitchFamily="18" charset="0"/>
                          <a:cs typeface="Times New Roman" pitchFamily="18" charset="0"/>
                        </a:rPr>
                        <a:t>5</a:t>
                      </a:r>
                    </a:p>
                  </a:txBody>
                  <a:tcPr/>
                </a:tc>
                <a:tc>
                  <a:txBody>
                    <a:bodyPr/>
                    <a:lstStyle/>
                    <a:p>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Enabled Assisting Device for Seizures Monitoring(2019)</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Internet of Medical Things (</a:t>
                      </a:r>
                      <a:r>
                        <a:rPr lang="en-US" dirty="0" err="1">
                          <a:latin typeface="Times New Roman" pitchFamily="18" charset="0"/>
                          <a:cs typeface="Times New Roman" pitchFamily="18" charset="0"/>
                        </a:rPr>
                        <a:t>IoMT</a:t>
                      </a:r>
                      <a:r>
                        <a:rPr lang="en-US" dirty="0">
                          <a:latin typeface="Times New Roman" pitchFamily="18" charset="0"/>
                          <a:cs typeface="Times New Roman" pitchFamily="18" charset="0"/>
                        </a:rPr>
                        <a:t>) is associated with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Host Management System (HMS),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uno</a:t>
                      </a:r>
                      <a:r>
                        <a:rPr lang="en-US" dirty="0">
                          <a:latin typeface="Times New Roman" pitchFamily="18" charset="0"/>
                          <a:cs typeface="Times New Roman" pitchFamily="18" charset="0"/>
                        </a:rPr>
                        <a:t> and Cloud storage</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It helping a patient totally with a </a:t>
                      </a:r>
                      <a:r>
                        <a:rPr lang="en-US" dirty="0" err="1">
                          <a:latin typeface="Times New Roman" pitchFamily="18" charset="0"/>
                          <a:cs typeface="Times New Roman" pitchFamily="18" charset="0"/>
                        </a:rPr>
                        <a:t>conse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rvative</a:t>
                      </a:r>
                      <a:r>
                        <a:rPr lang="en-US" dirty="0">
                          <a:latin typeface="Times New Roman" pitchFamily="18" charset="0"/>
                          <a:cs typeface="Times New Roman" pitchFamily="18" charset="0"/>
                        </a:rPr>
                        <a:t> and easy to understand way. It reminds the patient to devour the meds and gives a reasonable stockpiling condition to the medications. Capacity of prescriptions consumption subtleties can help the specialist for future references</a:t>
                      </a:r>
                    </a:p>
                  </a:txBody>
                  <a:tcPr/>
                </a:tc>
                <a:tc>
                  <a:txBody>
                    <a:bodyPr/>
                    <a:lstStyle/>
                    <a:p>
                      <a:pPr marL="342900" indent="-342900">
                        <a:buFont typeface="Wingdings" pitchFamily="2" charset="2"/>
                        <a:buChar char="v"/>
                      </a:pPr>
                      <a:r>
                        <a:rPr lang="en-US" dirty="0">
                          <a:latin typeface="Times New Roman" pitchFamily="18" charset="0"/>
                          <a:cs typeface="Times New Roman" pitchFamily="18" charset="0"/>
                        </a:rPr>
                        <a:t>It </a:t>
                      </a:r>
                      <a:r>
                        <a:rPr lang="en-US" dirty="0" err="1">
                          <a:latin typeface="Times New Roman" pitchFamily="18" charset="0"/>
                          <a:cs typeface="Times New Roman" pitchFamily="18" charset="0"/>
                        </a:rPr>
                        <a:t>doesnot</a:t>
                      </a:r>
                      <a:r>
                        <a:rPr lang="en-US" dirty="0">
                          <a:latin typeface="Times New Roman" pitchFamily="18" charset="0"/>
                          <a:cs typeface="Times New Roman" pitchFamily="18" charset="0"/>
                        </a:rPr>
                        <a:t> provide privacy</a:t>
                      </a:r>
                    </a:p>
                    <a:p>
                      <a:pPr marL="342900" indent="-342900">
                        <a:buFont typeface="Wingdings" pitchFamily="2" charset="2"/>
                        <a:buChar char="v"/>
                      </a:pPr>
                      <a:r>
                        <a:rPr lang="en-US" dirty="0">
                          <a:latin typeface="Times New Roman" pitchFamily="18" charset="0"/>
                          <a:cs typeface="Times New Roman" pitchFamily="18" charset="0"/>
                        </a:rPr>
                        <a:t>It has no health sensors</a:t>
                      </a:r>
                      <a:endParaRPr lang="en-IN" dirty="0">
                        <a:latin typeface="Times New Roman" pitchFamily="18" charset="0"/>
                        <a:cs typeface="Times New Roman" pitchFamily="18" charset="0"/>
                      </a:endParaRPr>
                    </a:p>
                  </a:txBody>
                  <a:tcPr/>
                </a:tc>
                <a:extLst>
                  <a:ext uri="{0D108BD9-81ED-4DB2-BD59-A6C34878D82A}">
                    <a16:rowId xmlns="" xmlns:a16="http://schemas.microsoft.com/office/drawing/2014/main" val="670242829"/>
                  </a:ext>
                </a:extLst>
              </a:tr>
              <a:tr h="2111720">
                <a:tc>
                  <a:txBody>
                    <a:bodyPr/>
                    <a:lstStyle/>
                    <a:p>
                      <a:r>
                        <a:rPr lang="en-US" dirty="0">
                          <a:latin typeface="Times New Roman" pitchFamily="18" charset="0"/>
                          <a:cs typeface="Times New Roman" pitchFamily="18" charset="0"/>
                        </a:rPr>
                        <a:t>6</a:t>
                      </a:r>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A smart medicine box for medication</a:t>
                      </a:r>
                      <a:r>
                        <a:rPr lang="en-IN" baseline="0" dirty="0">
                          <a:latin typeface="Times New Roman" pitchFamily="18" charset="0"/>
                          <a:cs typeface="Times New Roman" pitchFamily="18" charset="0"/>
                        </a:rPr>
                        <a:t> management using </a:t>
                      </a:r>
                      <a:r>
                        <a:rPr lang="en-IN" baseline="0" dirty="0" err="1">
                          <a:latin typeface="Times New Roman" pitchFamily="18" charset="0"/>
                          <a:cs typeface="Times New Roman" pitchFamily="18" charset="0"/>
                        </a:rPr>
                        <a:t>iot</a:t>
                      </a:r>
                      <a:r>
                        <a:rPr lang="en-IN" baseline="0" dirty="0">
                          <a:latin typeface="Times New Roman" pitchFamily="18" charset="0"/>
                          <a:cs typeface="Times New Roman" pitchFamily="18" charset="0"/>
                        </a:rPr>
                        <a:t>(</a:t>
                      </a:r>
                      <a:r>
                        <a:rPr lang="en-IN" dirty="0">
                          <a:latin typeface="Times New Roman" pitchFamily="18" charset="0"/>
                          <a:cs typeface="Times New Roman" pitchFamily="18" charset="0"/>
                        </a:rPr>
                        <a:t>2020)</a:t>
                      </a:r>
                    </a:p>
                  </a:txBody>
                  <a:tcPr/>
                </a:tc>
                <a:tc>
                  <a:txBody>
                    <a:bodyPr/>
                    <a:lstStyle/>
                    <a:p>
                      <a:r>
                        <a:rPr lang="en-IN" dirty="0">
                          <a:latin typeface="Times New Roman" pitchFamily="18" charset="0"/>
                          <a:cs typeface="Times New Roman" pitchFamily="18" charset="0"/>
                        </a:rPr>
                        <a:t>Arduino mega, GSM module, temperature sensor, </a:t>
                      </a:r>
                      <a:r>
                        <a:rPr lang="en-IN" dirty="0" err="1">
                          <a:latin typeface="Times New Roman" pitchFamily="18" charset="0"/>
                          <a:cs typeface="Times New Roman" pitchFamily="18" charset="0"/>
                        </a:rPr>
                        <a:t>peltier</a:t>
                      </a:r>
                      <a:r>
                        <a:rPr lang="en-IN" dirty="0">
                          <a:latin typeface="Times New Roman" pitchFamily="18" charset="0"/>
                          <a:cs typeface="Times New Roman" pitchFamily="18" charset="0"/>
                        </a:rPr>
                        <a:t> module, heart rate sensor and servo motor</a:t>
                      </a:r>
                    </a:p>
                  </a:txBody>
                  <a:tcPr/>
                </a:tc>
                <a:tc>
                  <a:txBody>
                    <a:bodyPr/>
                    <a:lstStyle/>
                    <a:p>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based smart medicine box designed with embedded system to overcome the holes of elder patient’s ambient living. The Wi-Fi connected box transfer the daily activities of the respective patient’s health details and their medication details added with benefit of GSM mode alert SMS. This box design comforts the people to take the drugs at right dose at right time.</a:t>
                      </a:r>
                      <a:endParaRPr lang="en-IN" dirty="0">
                        <a:latin typeface="Times New Roman" pitchFamily="18" charset="0"/>
                        <a:cs typeface="Times New Roman" pitchFamily="18" charset="0"/>
                      </a:endParaRPr>
                    </a:p>
                  </a:txBody>
                  <a:tcPr/>
                </a:tc>
                <a:tc>
                  <a:txBody>
                    <a:bodyPr/>
                    <a:lstStyle/>
                    <a:p>
                      <a:pPr>
                        <a:buFont typeface="Wingdings" pitchFamily="2" charset="2"/>
                        <a:buChar char="v"/>
                      </a:pPr>
                      <a:r>
                        <a:rPr lang="en-IN" dirty="0">
                          <a:latin typeface="Times New Roman" pitchFamily="18" charset="0"/>
                          <a:cs typeface="Times New Roman" pitchFamily="18" charset="0"/>
                        </a:rPr>
                        <a:t>It </a:t>
                      </a:r>
                      <a:r>
                        <a:rPr lang="en-IN" dirty="0" err="1">
                          <a:latin typeface="Times New Roman" pitchFamily="18" charset="0"/>
                          <a:cs typeface="Times New Roman" pitchFamily="18" charset="0"/>
                        </a:rPr>
                        <a:t>doesnot</a:t>
                      </a:r>
                      <a:r>
                        <a:rPr lang="en-IN" dirty="0">
                          <a:latin typeface="Times New Roman" pitchFamily="18" charset="0"/>
                          <a:cs typeface="Times New Roman" pitchFamily="18" charset="0"/>
                        </a:rPr>
                        <a:t> provide privacy and security</a:t>
                      </a:r>
                    </a:p>
                    <a:p>
                      <a:pPr>
                        <a:buFont typeface="Wingdings" pitchFamily="2" charset="2"/>
                        <a:buChar char="v"/>
                      </a:pPr>
                      <a:endParaRPr lang="en-IN" dirty="0">
                        <a:latin typeface="Times New Roman" pitchFamily="18" charset="0"/>
                        <a:cs typeface="Times New Roman" pitchFamily="18" charset="0"/>
                      </a:endParaRPr>
                    </a:p>
                  </a:txBody>
                  <a:tcPr/>
                </a:tc>
                <a:extLst>
                  <a:ext uri="{0D108BD9-81ED-4DB2-BD59-A6C34878D82A}">
                    <a16:rowId xmlns="" xmlns:a16="http://schemas.microsoft.com/office/drawing/2014/main" val="1778228601"/>
                  </a:ext>
                </a:extLst>
              </a:tr>
            </a:tbl>
          </a:graphicData>
        </a:graphic>
      </p:graphicFrame>
      <p:sp>
        <p:nvSpPr>
          <p:cNvPr id="5" name="Title 4"/>
          <p:cNvSpPr>
            <a:spLocks noGrp="1"/>
          </p:cNvSpPr>
          <p:nvPr>
            <p:ph type="title" idx="4294967295"/>
          </p:nvPr>
        </p:nvSpPr>
        <p:spPr>
          <a:xfrm>
            <a:off x="0" y="352425"/>
            <a:ext cx="10056813" cy="639763"/>
          </a:xfrm>
        </p:spPr>
        <p:txBody>
          <a:bodyPr>
            <a:normAutofit fontScale="90000"/>
          </a:bodyPr>
          <a:lstStyle/>
          <a:p>
            <a:r>
              <a:rPr lang="en-US" b="1" dirty="0" err="1">
                <a:latin typeface="Times New Roman" pitchFamily="18" charset="0"/>
                <a:cs typeface="Times New Roman" pitchFamily="18" charset="0"/>
              </a:rPr>
              <a:t>Contd</a:t>
            </a:r>
            <a:r>
              <a:rPr lang="en-US" b="1" dirty="0">
                <a:latin typeface="Times New Roman" pitchFamily="18" charset="0"/>
                <a:cs typeface="Times New Roman" pitchFamily="18" charset="0"/>
              </a:rPr>
              <a:t>…</a:t>
            </a:r>
          </a:p>
        </p:txBody>
      </p:sp>
    </p:spTree>
    <p:extLst>
      <p:ext uri="{BB962C8B-B14F-4D97-AF65-F5344CB8AC3E}">
        <p14:creationId xmlns:p14="http://schemas.microsoft.com/office/powerpoint/2010/main" xmlns="" val="7186189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206717"/>
            <a:ext cx="9480550" cy="822325"/>
          </a:xfrm>
        </p:spPr>
        <p:txBody>
          <a:bodyPr>
            <a:normAutofit/>
          </a:bodyPr>
          <a:lstStyle/>
          <a:p>
            <a:r>
              <a:rPr lang="en-US" b="1" dirty="0" err="1">
                <a:latin typeface="Times New Roman" pitchFamily="18" charset="0"/>
                <a:cs typeface="Times New Roman" pitchFamily="18" charset="0"/>
              </a:rPr>
              <a:t>Contd</a:t>
            </a:r>
            <a:r>
              <a:rPr lang="en-US" b="1" dirty="0">
                <a:latin typeface="Times New Roman" pitchFamily="18" charset="0"/>
                <a:cs typeface="Times New Roman" pitchFamily="18" charset="0"/>
              </a:rPr>
              <a:t>…</a:t>
            </a:r>
          </a:p>
        </p:txBody>
      </p:sp>
      <p:graphicFrame>
        <p:nvGraphicFramePr>
          <p:cNvPr id="4" name="Table 4">
            <a:extLst>
              <a:ext uri="{FF2B5EF4-FFF2-40B4-BE49-F238E27FC236}">
                <a16:creationId xmlns="" xmlns:a16="http://schemas.microsoft.com/office/drawing/2014/main" id="{AACC0C18-CD16-4652-8F4B-F35053818453}"/>
              </a:ext>
            </a:extLst>
          </p:cNvPr>
          <p:cNvGraphicFramePr>
            <a:graphicFrameLocks noGrp="1"/>
          </p:cNvGraphicFramePr>
          <p:nvPr>
            <p:ph idx="4294967295"/>
            <p:extLst>
              <p:ext uri="{D42A27DB-BD31-4B8C-83A1-F6EECF244321}">
                <p14:modId xmlns:p14="http://schemas.microsoft.com/office/powerpoint/2010/main" xmlns="" val="2382422886"/>
              </p:ext>
            </p:extLst>
          </p:nvPr>
        </p:nvGraphicFramePr>
        <p:xfrm>
          <a:off x="225082" y="1033805"/>
          <a:ext cx="10055225" cy="5427402"/>
        </p:xfrm>
        <a:graphic>
          <a:graphicData uri="http://schemas.openxmlformats.org/drawingml/2006/table">
            <a:tbl>
              <a:tblPr firstRow="1" bandRow="1">
                <a:tableStyleId>{E8B1032C-EA38-4F05-BA0D-38AFFFC7BED3}</a:tableStyleId>
              </a:tblPr>
              <a:tblGrid>
                <a:gridCol w="430804">
                  <a:extLst>
                    <a:ext uri="{9D8B030D-6E8A-4147-A177-3AD203B41FA5}">
                      <a16:colId xmlns="" xmlns:a16="http://schemas.microsoft.com/office/drawing/2014/main" val="3074010970"/>
                    </a:ext>
                  </a:extLst>
                </a:gridCol>
                <a:gridCol w="1789612">
                  <a:extLst>
                    <a:ext uri="{9D8B030D-6E8A-4147-A177-3AD203B41FA5}">
                      <a16:colId xmlns="" xmlns:a16="http://schemas.microsoft.com/office/drawing/2014/main" val="1083991798"/>
                    </a:ext>
                  </a:extLst>
                </a:gridCol>
                <a:gridCol w="2377440">
                  <a:extLst>
                    <a:ext uri="{9D8B030D-6E8A-4147-A177-3AD203B41FA5}">
                      <a16:colId xmlns="" xmlns:a16="http://schemas.microsoft.com/office/drawing/2014/main" val="3929182750"/>
                    </a:ext>
                  </a:extLst>
                </a:gridCol>
                <a:gridCol w="3446324">
                  <a:extLst>
                    <a:ext uri="{9D8B030D-6E8A-4147-A177-3AD203B41FA5}">
                      <a16:colId xmlns="" xmlns:a16="http://schemas.microsoft.com/office/drawing/2014/main" val="1339692582"/>
                    </a:ext>
                  </a:extLst>
                </a:gridCol>
                <a:gridCol w="2011045">
                  <a:extLst>
                    <a:ext uri="{9D8B030D-6E8A-4147-A177-3AD203B41FA5}">
                      <a16:colId xmlns="" xmlns:a16="http://schemas.microsoft.com/office/drawing/2014/main" val="1161793179"/>
                    </a:ext>
                  </a:extLst>
                </a:gridCol>
              </a:tblGrid>
              <a:tr h="1707380">
                <a:tc>
                  <a:txBody>
                    <a:bodyPr/>
                    <a:lstStyle/>
                    <a:p>
                      <a:r>
                        <a:rPr lang="en-IN" dirty="0">
                          <a:latin typeface="Times New Roman" pitchFamily="18" charset="0"/>
                          <a:cs typeface="Times New Roman" pitchFamily="18" charset="0"/>
                        </a:rPr>
                        <a:t>7</a:t>
                      </a:r>
                    </a:p>
                  </a:txBody>
                  <a:tcPr/>
                </a:tc>
                <a:tc>
                  <a:txBody>
                    <a:bodyPr/>
                    <a:lstStyle/>
                    <a:p>
                      <a:r>
                        <a:rPr lang="en-IN" dirty="0" err="1">
                          <a:latin typeface="Times New Roman" pitchFamily="18" charset="0"/>
                          <a:cs typeface="Times New Roman" pitchFamily="18" charset="0"/>
                        </a:rPr>
                        <a:t>Ibox</a:t>
                      </a:r>
                      <a:r>
                        <a:rPr lang="en-IN" dirty="0">
                          <a:latin typeface="Times New Roman" pitchFamily="18" charset="0"/>
                          <a:cs typeface="Times New Roman" pitchFamily="18" charset="0"/>
                        </a:rPr>
                        <a:t>:</a:t>
                      </a:r>
                      <a:r>
                        <a:rPr lang="en-IN" baseline="0" dirty="0">
                          <a:latin typeface="Times New Roman" pitchFamily="18" charset="0"/>
                          <a:cs typeface="Times New Roman" pitchFamily="18" charset="0"/>
                        </a:rPr>
                        <a:t> smart medicine box with </a:t>
                      </a:r>
                      <a:r>
                        <a:rPr lang="en-IN" baseline="0" dirty="0" err="1">
                          <a:latin typeface="Times New Roman" pitchFamily="18" charset="0"/>
                          <a:cs typeface="Times New Roman" pitchFamily="18" charset="0"/>
                        </a:rPr>
                        <a:t>iot</a:t>
                      </a:r>
                      <a:r>
                        <a:rPr lang="en-IN" baseline="0" dirty="0">
                          <a:latin typeface="Times New Roman" pitchFamily="18" charset="0"/>
                          <a:cs typeface="Times New Roman" pitchFamily="18" charset="0"/>
                        </a:rPr>
                        <a:t> application(2020)</a:t>
                      </a:r>
                      <a:endParaRPr lang="en-IN" dirty="0">
                        <a:latin typeface="Times New Roman" pitchFamily="18" charset="0"/>
                        <a:cs typeface="Times New Roman" pitchFamily="18" charset="0"/>
                      </a:endParaRPr>
                    </a:p>
                  </a:txBody>
                  <a:tcPr/>
                </a:tc>
                <a:tc>
                  <a:txBody>
                    <a:bodyPr/>
                    <a:lstStyle/>
                    <a:p>
                      <a:r>
                        <a:rPr lang="en-IN" dirty="0" err="1">
                          <a:latin typeface="Times New Roman" pitchFamily="18" charset="0"/>
                          <a:cs typeface="Times New Roman" pitchFamily="18" charset="0"/>
                        </a:rPr>
                        <a:t>NodeMCU</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IoT</a:t>
                      </a:r>
                      <a:r>
                        <a:rPr lang="en-IN" dirty="0">
                          <a:latin typeface="Times New Roman" pitchFamily="18" charset="0"/>
                          <a:cs typeface="Times New Roman" pitchFamily="18" charset="0"/>
                        </a:rPr>
                        <a:t>,</a:t>
                      </a:r>
                      <a:r>
                        <a:rPr lang="en-IN" baseline="0" dirty="0">
                          <a:latin typeface="Times New Roman" pitchFamily="18" charset="0"/>
                          <a:cs typeface="Times New Roman" pitchFamily="18" charset="0"/>
                        </a:rPr>
                        <a:t> Database,</a:t>
                      </a:r>
                    </a:p>
                    <a:p>
                      <a:r>
                        <a:rPr lang="en-IN" baseline="0" dirty="0" err="1">
                          <a:latin typeface="Times New Roman" pitchFamily="18" charset="0"/>
                          <a:cs typeface="Times New Roman" pitchFamily="18" charset="0"/>
                        </a:rPr>
                        <a:t>Blynk</a:t>
                      </a:r>
                      <a:r>
                        <a:rPr lang="en-IN" baseline="0" dirty="0">
                          <a:latin typeface="Times New Roman" pitchFamily="18" charset="0"/>
                          <a:cs typeface="Times New Roman" pitchFamily="18" charset="0"/>
                        </a:rPr>
                        <a:t>, think speak, microcontroller</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It presented the method of integrating the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into the medicine box. This could become a guideline for anyone especially who is new in applying the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 By applying the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concept, a real time reminder and notification</a:t>
                      </a:r>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can be created in assisting user for his medicine taking routine.</a:t>
                      </a:r>
                      <a:endParaRPr lang="en-IN" dirty="0">
                        <a:latin typeface="Times New Roman" pitchFamily="18" charset="0"/>
                        <a:cs typeface="Times New Roman" pitchFamily="18" charset="0"/>
                      </a:endParaRPr>
                    </a:p>
                  </a:txBody>
                  <a:tcPr/>
                </a:tc>
                <a:tc>
                  <a:txBody>
                    <a:bodyPr/>
                    <a:lstStyle/>
                    <a:p>
                      <a:pPr>
                        <a:buFont typeface="Wingdings" pitchFamily="2" charset="2"/>
                        <a:buChar char="v"/>
                      </a:pPr>
                      <a:r>
                        <a:rPr lang="en-IN" dirty="0">
                          <a:latin typeface="Times New Roman" pitchFamily="18" charset="0"/>
                          <a:cs typeface="Times New Roman" pitchFamily="18" charset="0"/>
                        </a:rPr>
                        <a:t>It has no cooling system and health</a:t>
                      </a:r>
                      <a:r>
                        <a:rPr lang="en-IN" baseline="0" dirty="0">
                          <a:latin typeface="Times New Roman" pitchFamily="18" charset="0"/>
                          <a:cs typeface="Times New Roman" pitchFamily="18" charset="0"/>
                        </a:rPr>
                        <a:t> monitoring sensors</a:t>
                      </a:r>
                      <a:endParaRPr lang="en-IN" dirty="0">
                        <a:latin typeface="Times New Roman" pitchFamily="18" charset="0"/>
                        <a:cs typeface="Times New Roman" pitchFamily="18" charset="0"/>
                      </a:endParaRPr>
                    </a:p>
                  </a:txBody>
                  <a:tcPr/>
                </a:tc>
                <a:extLst>
                  <a:ext uri="{0D108BD9-81ED-4DB2-BD59-A6C34878D82A}">
                    <a16:rowId xmlns="" xmlns:a16="http://schemas.microsoft.com/office/drawing/2014/main" val="4040859482"/>
                  </a:ext>
                </a:extLst>
              </a:tr>
              <a:tr h="2594032">
                <a:tc>
                  <a:txBody>
                    <a:bodyPr/>
                    <a:lstStyle/>
                    <a:p>
                      <a:r>
                        <a:rPr lang="en-IN" dirty="0">
                          <a:latin typeface="Times New Roman" pitchFamily="18" charset="0"/>
                          <a:cs typeface="Times New Roman" pitchFamily="18" charset="0"/>
                        </a:rPr>
                        <a:t>8</a:t>
                      </a:r>
                    </a:p>
                  </a:txBody>
                  <a:tcPr/>
                </a:tc>
                <a:tc>
                  <a:txBody>
                    <a:bodyPr/>
                    <a:lstStyle/>
                    <a:p>
                      <a:r>
                        <a:rPr lang="en-IN" dirty="0" err="1">
                          <a:latin typeface="Times New Roman" pitchFamily="18" charset="0"/>
                          <a:cs typeface="Times New Roman" pitchFamily="18" charset="0"/>
                        </a:rPr>
                        <a:t>Medibox</a:t>
                      </a:r>
                      <a:r>
                        <a:rPr lang="en-IN" baseline="0" dirty="0">
                          <a:latin typeface="Times New Roman" pitchFamily="18" charset="0"/>
                          <a:cs typeface="Times New Roman" pitchFamily="18" charset="0"/>
                        </a:rPr>
                        <a:t> -</a:t>
                      </a:r>
                      <a:r>
                        <a:rPr lang="en-IN" baseline="0" dirty="0" err="1">
                          <a:latin typeface="Times New Roman" pitchFamily="18" charset="0"/>
                          <a:cs typeface="Times New Roman" pitchFamily="18" charset="0"/>
                        </a:rPr>
                        <a:t>iot</a:t>
                      </a:r>
                      <a:r>
                        <a:rPr lang="en-IN" baseline="0" dirty="0">
                          <a:latin typeface="Times New Roman" pitchFamily="18" charset="0"/>
                          <a:cs typeface="Times New Roman" pitchFamily="18" charset="0"/>
                        </a:rPr>
                        <a:t> enabled patient assisting device(2021)</a:t>
                      </a:r>
                      <a:endParaRPr lang="en-IN" dirty="0">
                        <a:latin typeface="Times New Roman" pitchFamily="18" charset="0"/>
                        <a:cs typeface="Times New Roman" pitchFamily="18" charset="0"/>
                      </a:endParaRPr>
                    </a:p>
                  </a:txBody>
                  <a:tcPr/>
                </a:tc>
                <a:tc>
                  <a:txBody>
                    <a:bodyPr/>
                    <a:lstStyle/>
                    <a:p>
                      <a:r>
                        <a:rPr lang="en-IN" dirty="0" err="1">
                          <a:latin typeface="Times New Roman" pitchFamily="18" charset="0"/>
                          <a:cs typeface="Times New Roman" pitchFamily="18" charset="0"/>
                        </a:rPr>
                        <a:t>Arduino</a:t>
                      </a:r>
                      <a:r>
                        <a:rPr lang="en-IN" dirty="0">
                          <a:latin typeface="Times New Roman" pitchFamily="18" charset="0"/>
                          <a:cs typeface="Times New Roman" pitchFamily="18" charset="0"/>
                        </a:rPr>
                        <a:t> Software (IDE), temperature Sensor (</a:t>
                      </a:r>
                      <a:r>
                        <a:rPr lang="en-IN" dirty="0" err="1">
                          <a:latin typeface="Times New Roman" pitchFamily="18" charset="0"/>
                          <a:cs typeface="Times New Roman" pitchFamily="18" charset="0"/>
                        </a:rPr>
                        <a:t>Thermistor</a:t>
                      </a:r>
                      <a:r>
                        <a:rPr lang="en-IN" dirty="0">
                          <a:latin typeface="Times New Roman" pitchFamily="18" charset="0"/>
                          <a:cs typeface="Times New Roman" pitchFamily="18" charset="0"/>
                        </a:rPr>
                        <a:t>),</a:t>
                      </a:r>
                      <a:r>
                        <a:rPr lang="en-IN" dirty="0" err="1">
                          <a:latin typeface="Times New Roman" pitchFamily="18" charset="0"/>
                          <a:cs typeface="Times New Roman" pitchFamily="18" charset="0"/>
                        </a:rPr>
                        <a:t>VoltageDivider,ArduinoUno</a:t>
                      </a:r>
                      <a:r>
                        <a:rPr lang="en-IN" dirty="0">
                          <a:latin typeface="Times New Roman" pitchFamily="18" charset="0"/>
                          <a:cs typeface="Times New Roman" pitchFamily="18" charset="0"/>
                        </a:rPr>
                        <a:t>, Bluetooth</a:t>
                      </a:r>
                      <a:r>
                        <a:rPr lang="en-IN" baseline="0" dirty="0">
                          <a:latin typeface="Times New Roman" pitchFamily="18" charset="0"/>
                          <a:cs typeface="Times New Roman" pitchFamily="18" charset="0"/>
                        </a:rPr>
                        <a:t> </a:t>
                      </a:r>
                      <a:r>
                        <a:rPr lang="en-IN" dirty="0">
                          <a:latin typeface="Times New Roman" pitchFamily="18" charset="0"/>
                          <a:cs typeface="Times New Roman" pitchFamily="18" charset="0"/>
                        </a:rPr>
                        <a:t>Module HC- 04, SCU, ECG Electrode</a:t>
                      </a:r>
                    </a:p>
                  </a:txBody>
                  <a:tcPr/>
                </a:tc>
                <a:tc>
                  <a:txBody>
                    <a:bodyPr/>
                    <a:lstStyle/>
                    <a:p>
                      <a:r>
                        <a:rPr lang="en-US" dirty="0">
                          <a:latin typeface="Times New Roman" pitchFamily="18" charset="0"/>
                          <a:cs typeface="Times New Roman" pitchFamily="18" charset="0"/>
                        </a:rPr>
                        <a:t>It</a:t>
                      </a:r>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aims at assisting a patient completely with a compact and user- friendly manner. It reminds the patient to consume the </a:t>
                      </a:r>
                    </a:p>
                    <a:p>
                      <a:r>
                        <a:rPr lang="en-US" dirty="0">
                          <a:latin typeface="Times New Roman" pitchFamily="18" charset="0"/>
                          <a:cs typeface="Times New Roman" pitchFamily="18" charset="0"/>
                        </a:rPr>
                        <a:t>medications and provides a suitable storage condition for the drugs. Storage of medications intake details can assist </a:t>
                      </a:r>
                    </a:p>
                    <a:p>
                      <a:r>
                        <a:rPr lang="en-US" dirty="0">
                          <a:latin typeface="Times New Roman" pitchFamily="18" charset="0"/>
                          <a:cs typeface="Times New Roman" pitchFamily="18" charset="0"/>
                        </a:rPr>
                        <a:t>the doctor for future references</a:t>
                      </a:r>
                    </a:p>
                  </a:txBody>
                  <a:tcPr/>
                </a:tc>
                <a:tc>
                  <a:txBody>
                    <a:bodyPr/>
                    <a:lstStyle/>
                    <a:p>
                      <a:pPr>
                        <a:buFont typeface="Wingdings" pitchFamily="2" charset="2"/>
                        <a:buChar char="v"/>
                      </a:pPr>
                      <a:r>
                        <a:rPr lang="en-IN" dirty="0">
                          <a:latin typeface="Times New Roman" pitchFamily="18" charset="0"/>
                          <a:cs typeface="Times New Roman" pitchFamily="18" charset="0"/>
                        </a:rPr>
                        <a:t>it</a:t>
                      </a:r>
                      <a:r>
                        <a:rPr lang="en-IN" baseline="0" dirty="0">
                          <a:latin typeface="Times New Roman" pitchFamily="18" charset="0"/>
                          <a:cs typeface="Times New Roman" pitchFamily="18" charset="0"/>
                        </a:rPr>
                        <a:t> has no more sensors</a:t>
                      </a:r>
                    </a:p>
                    <a:p>
                      <a:pPr>
                        <a:buFont typeface="Wingdings" pitchFamily="2" charset="2"/>
                        <a:buChar char="v"/>
                      </a:pPr>
                      <a:r>
                        <a:rPr lang="en-IN" baseline="0" dirty="0">
                          <a:latin typeface="Times New Roman" pitchFamily="18" charset="0"/>
                          <a:cs typeface="Times New Roman" pitchFamily="18" charset="0"/>
                        </a:rPr>
                        <a:t>It </a:t>
                      </a:r>
                      <a:r>
                        <a:rPr lang="en-IN" baseline="0" dirty="0" err="1">
                          <a:latin typeface="Times New Roman" pitchFamily="18" charset="0"/>
                          <a:cs typeface="Times New Roman" pitchFamily="18" charset="0"/>
                        </a:rPr>
                        <a:t>dosnot</a:t>
                      </a:r>
                      <a:r>
                        <a:rPr lang="en-IN" baseline="0" dirty="0">
                          <a:latin typeface="Times New Roman" pitchFamily="18" charset="0"/>
                          <a:cs typeface="Times New Roman" pitchFamily="18" charset="0"/>
                        </a:rPr>
                        <a:t> provide privacy and security</a:t>
                      </a:r>
                    </a:p>
                    <a:p>
                      <a:pPr>
                        <a:buFont typeface="Wingdings" pitchFamily="2" charset="2"/>
                        <a:buNone/>
                      </a:pPr>
                      <a:endParaRPr lang="en-IN" dirty="0">
                        <a:latin typeface="Times New Roman" pitchFamily="18" charset="0"/>
                        <a:cs typeface="Times New Roman" pitchFamily="18" charset="0"/>
                      </a:endParaRPr>
                    </a:p>
                  </a:txBody>
                  <a:tcPr/>
                </a:tc>
                <a:extLst>
                  <a:ext uri="{0D108BD9-81ED-4DB2-BD59-A6C34878D82A}">
                    <a16:rowId xmlns="" xmlns:a16="http://schemas.microsoft.com/office/drawing/2014/main" val="3931345618"/>
                  </a:ext>
                </a:extLst>
              </a:tr>
            </a:tbl>
          </a:graphicData>
        </a:graphic>
      </p:graphicFrame>
    </p:spTree>
    <p:extLst>
      <p:ext uri="{BB962C8B-B14F-4D97-AF65-F5344CB8AC3E}">
        <p14:creationId xmlns:p14="http://schemas.microsoft.com/office/powerpoint/2010/main" xmlns="" val="28388189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EFF6FB3B-9E0A-456F-86FE-2189F8C98C41}"/>
              </a:ext>
            </a:extLst>
          </p:cNvPr>
          <p:cNvSpPr>
            <a:spLocks noGrp="1"/>
          </p:cNvSpPr>
          <p:nvPr>
            <p:ph type="title" idx="4294967295"/>
          </p:nvPr>
        </p:nvSpPr>
        <p:spPr>
          <a:xfrm>
            <a:off x="0" y="-190500"/>
            <a:ext cx="9144000" cy="920750"/>
          </a:xfrm>
        </p:spPr>
        <p:txBody>
          <a:bodyPr>
            <a:normAutofit/>
          </a:bodyPr>
          <a:lstStyle/>
          <a:p>
            <a:r>
              <a:rPr lang="en-US" sz="4000" b="1" dirty="0">
                <a:effectLst>
                  <a:outerShdw blurRad="38100" dist="38100" dir="2700000" algn="tl">
                    <a:srgbClr val="000000">
                      <a:alpha val="43137"/>
                    </a:srgbClr>
                  </a:outerShdw>
                </a:effectLst>
                <a:latin typeface="Times New Roman" pitchFamily="18" charset="0"/>
                <a:cs typeface="Times New Roman" pitchFamily="18" charset="0"/>
              </a:rPr>
              <a:t>BLOCK DIAGRAM </a:t>
            </a:r>
            <a:endParaRPr lang="en-IN"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4" name="Content Placeholder 3" descr="Vertical bullet list showing 3 groups arranged one below the other and bullet points are present under each group."/>
          <p:cNvGraphicFramePr>
            <a:graphicFrameLocks noGrp="1"/>
          </p:cNvGraphicFramePr>
          <p:nvPr>
            <p:ph idx="4294967295"/>
            <p:extLst>
              <p:ext uri="{D42A27DB-BD31-4B8C-83A1-F6EECF244321}">
                <p14:modId xmlns:p14="http://schemas.microsoft.com/office/powerpoint/2010/main" xmlns="" val="671084812"/>
              </p:ext>
            </p:extLst>
          </p:nvPr>
        </p:nvGraphicFramePr>
        <p:xfrm>
          <a:off x="0" y="2963863"/>
          <a:ext cx="9144000" cy="4005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562708" y="919482"/>
            <a:ext cx="10663310" cy="5101489"/>
          </a:xfrm>
          <a:prstGeom prst="rect">
            <a:avLst/>
          </a:prstGeom>
        </p:spPr>
      </p:pic>
    </p:spTree>
    <p:extLst>
      <p:ext uri="{BB962C8B-B14F-4D97-AF65-F5344CB8AC3E}">
        <p14:creationId xmlns:p14="http://schemas.microsoft.com/office/powerpoint/2010/main" xmlns="" val="19895557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2194</Words>
  <PresentationFormat>Custom</PresentationFormat>
  <Paragraphs>324</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Retrospect</vt:lpstr>
      <vt:lpstr> SMART MEDIBOX          </vt:lpstr>
      <vt:lpstr> OBJECTIVE</vt:lpstr>
      <vt:lpstr>Slide 3</vt:lpstr>
      <vt:lpstr>Contd…</vt:lpstr>
      <vt:lpstr>LITERATURE REVIEW</vt:lpstr>
      <vt:lpstr>Slide 6</vt:lpstr>
      <vt:lpstr>Contd…</vt:lpstr>
      <vt:lpstr>Contd…</vt:lpstr>
      <vt:lpstr>BLOCK DIAGRAM </vt:lpstr>
      <vt:lpstr>Slide 10</vt:lpstr>
      <vt:lpstr>Slide 11</vt:lpstr>
      <vt:lpstr>Slide 12</vt:lpstr>
      <vt:lpstr>Slide 13</vt:lpstr>
      <vt:lpstr>Slide 14</vt:lpstr>
      <vt:lpstr>Slide 15</vt:lpstr>
      <vt:lpstr>Slide 16</vt:lpstr>
      <vt:lpstr>Slide 17</vt:lpstr>
      <vt:lpstr>Slide 18</vt:lpstr>
      <vt:lpstr>Slide 19</vt:lpstr>
      <vt:lpstr>Slide 20</vt:lpstr>
      <vt:lpstr>SENSORS</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SMART MEDIBOX          </dc:title>
  <cp:lastModifiedBy>user</cp:lastModifiedBy>
  <cp:revision>32</cp:revision>
  <dcterms:modified xsi:type="dcterms:W3CDTF">2022-05-03T16:10:09Z</dcterms:modified>
</cp:coreProperties>
</file>