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D2ABFD1-69B5-447A-A052-0FD22D6DF78A}">
          <p14:sldIdLst>
            <p14:sldId id="256"/>
            <p14:sldId id="257"/>
            <p14:sldId id="258"/>
            <p14:sldId id="259"/>
            <p14:sldId id="261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83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E5DEB6-A0A5-4085-A43F-18873C8DEB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548DB-F522-4E0E-88FA-673B4B2E19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5BF8B-B393-4C6D-B606-9D22CEB6386C}" type="datetimeFigureOut">
              <a:rPr lang="en-US" smtClean="0"/>
              <a:t>20-Oct-21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276A1B-E69B-456B-9D85-976FDE56E8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EF0E3-9AE4-4EAC-AEB3-31347F8840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2C090-208C-4176-83BE-646BFECFA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584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F2CED-82EE-4D96-8120-AB3742647128}" type="datetimeFigureOut">
              <a:rPr lang="en-US" smtClean="0"/>
              <a:t>20-Oct-21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D48E6-ACBA-4EA0-9003-97167352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738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D48E6-ACBA-4EA0-9003-9716735231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75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34DAF-448A-4DE3-A453-AC81AD7B35DD}" type="datetime1">
              <a:rPr lang="en-US" smtClean="0"/>
              <a:t>20-Oct-21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DDC7C-7E44-4DDF-9077-DC3C59D9165E}" type="datetime1">
              <a:rPr lang="en-US" smtClean="0"/>
              <a:t>20-Oct-21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07930-21B2-4AF4-B71F-61E6A2F4052E}" type="datetime1">
              <a:rPr lang="en-US" smtClean="0"/>
              <a:t>20-Oct-21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3B397-1BA6-45A7-BD16-CBD0EF63A8AD}" type="datetime1">
              <a:rPr lang="en-US" smtClean="0"/>
              <a:t>20-Oct-21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46A3E-945D-46D6-A7ED-BC90E5C3F9FC}" type="datetime1">
              <a:rPr lang="en-US" smtClean="0"/>
              <a:t>20-Oct-21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70DA2-9E05-4046-B34B-181F83282294}" type="datetime1">
              <a:rPr lang="en-US" smtClean="0"/>
              <a:t>20-Oct-21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ish4i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ish4i/IBM/blob/master/10.Applied_Data_Science_Capstone/Data%20Wrangling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ish4i/IBM/blob/master/10.Applied_Data_Science_Capstone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ish4i/IBM/blob/master/10.Applied_Data_Science_Capstone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ish4i/IBM/blob/master/10.Applied_Data_Science_Capstone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ish4i/IBM/blob/master/10.Applied_Data_Science_Capstone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ish4i/IBM/blob/master/10.Applied_Data_Science_Capstone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ish4i/IBM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ish4i/IBM/blob/master/10.Applied_Data_Science_Capstone/Data%20Collection%20API.ipynb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ish4i/IBM/blob/master/10.Applied_Data_Science_Capstone/Data%20Collection%20with%20Web%20Scraping.ipynb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207008" y="57150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69987" y="4689"/>
            <a:ext cx="9848849" cy="1664240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 algn="l">
              <a:lnSpc>
                <a:spcPts val="8200"/>
              </a:lnSpc>
              <a:spcBef>
                <a:spcPts val="1540"/>
              </a:spcBef>
            </a:pPr>
            <a:r>
              <a:rPr sz="115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115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716020" y="4812751"/>
            <a:ext cx="5885180" cy="1579278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855"/>
              </a:spcBef>
            </a:pPr>
            <a:r>
              <a:rPr lang="en-IN" sz="4400" spc="-175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Condensed"/>
                <a:cs typeface="Arial"/>
              </a:rPr>
              <a:t>Abhishek Singh Sengar</a:t>
            </a:r>
            <a:endParaRPr lang="en-IN" sz="4400" dirty="0">
              <a:solidFill>
                <a:schemeClr val="tx1">
                  <a:lumMod val="65000"/>
                  <a:lumOff val="35000"/>
                </a:schemeClr>
              </a:solidFill>
              <a:latin typeface="Bahnschrift Condensed"/>
              <a:cs typeface="Arial"/>
            </a:endParaRPr>
          </a:p>
          <a:p>
            <a:pPr marL="12700" algn="ctr">
              <a:lnSpc>
                <a:spcPct val="100000"/>
              </a:lnSpc>
              <a:spcBef>
                <a:spcPts val="855"/>
              </a:spcBef>
            </a:pPr>
            <a:r>
              <a:rPr lang="en-IN" sz="4400" spc="70" dirty="0">
                <a:solidFill>
                  <a:srgbClr val="00B050"/>
                </a:solidFill>
                <a:latin typeface="Bahnschrift Condensed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@abish4i</a:t>
            </a:r>
            <a:endParaRPr lang="en-IN" sz="4400" spc="70" dirty="0">
              <a:solidFill>
                <a:srgbClr val="00B050"/>
              </a:solidFill>
              <a:latin typeface="Bahnschrift Condensed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7CC4D8-043F-429A-BDA0-2AF5466AB707}"/>
              </a:ext>
            </a:extLst>
          </p:cNvPr>
          <p:cNvSpPr txBox="1"/>
          <p:nvPr/>
        </p:nvSpPr>
        <p:spPr>
          <a:xfrm>
            <a:off x="1207008" y="1689707"/>
            <a:ext cx="98118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IBM Data Science</a:t>
            </a:r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304801" y="1295400"/>
            <a:ext cx="11734799" cy="4582793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Bahnschrift Condensed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Bahnschrift Condensed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Bahnschrift Condensed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0.</a:t>
            </a:r>
            <a:endParaRPr sz="2000" dirty="0">
              <a:latin typeface="Bahnschrift Condensed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Bahnschrift Condensed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Location’</a:t>
            </a:r>
            <a:endParaRPr sz="2000" dirty="0">
              <a:latin typeface="Bahnschrift Condensed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Bahnschrift Condensed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Bahnschrift Condensed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otherwise.  </a:t>
            </a:r>
            <a:endParaRPr lang="en-US" sz="2000" spc="-5" dirty="0">
              <a:solidFill>
                <a:srgbClr val="404040"/>
              </a:solidFill>
              <a:latin typeface="Bahnschrift Condensed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ahnschrift Condensed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ahnschrift Condensed"/>
                <a:cs typeface="Carlito"/>
              </a:rPr>
              <a:t>Mapping:</a:t>
            </a:r>
            <a:endParaRPr sz="2000" dirty="0">
              <a:latin typeface="Bahnschrift Condensed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Bahnschrift Condensed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Bahnschrift Condensed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Bahnschrift Condensed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Bahnschrift Condensed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Bahnschrift Condensed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1</a:t>
            </a:r>
            <a:endParaRPr sz="2000" dirty="0">
              <a:latin typeface="Bahnschrift Condensed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Bahnschrift Condensed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Bahnschrift Condensed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Bahnschrift Condensed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Bahnschrift Condensed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Bahnschrift Condensed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0</a:t>
            </a:r>
            <a:endParaRPr sz="2000" dirty="0">
              <a:latin typeface="Bahnschrift Condensed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Bahnschrift Condensed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ahnschrift Condensed"/>
                <a:cs typeface="Carlito"/>
              </a:rPr>
              <a:t>GitHub 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ahnschrift Condensed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ahnschrift Condensed"/>
                <a:cs typeface="Carlito"/>
              </a:rPr>
              <a:t>: 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ahnschrift Condensed"/>
                <a:cs typeface="Carlito"/>
                <a:hlinkClick r:id="rId2"/>
              </a:rPr>
              <a:t>https://github.com/Abish4i/IBM/blob/master/10.Applied_Data_Science_Capstone/Data%20Wrangling.ipynb</a:t>
            </a:r>
            <a:endParaRPr lang="en-IN" sz="2000" u="sng" spc="-5" dirty="0">
              <a:solidFill>
                <a:schemeClr val="tx2">
                  <a:lumMod val="75000"/>
                </a:schemeClr>
              </a:solidFill>
              <a:uFill>
                <a:solidFill>
                  <a:srgbClr val="2996E1"/>
                </a:solidFill>
              </a:uFill>
              <a:latin typeface="Bahnschrift Condensed"/>
              <a:cs typeface="Carlito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EEC0E4B1-0093-4D98-A521-CB91048369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-533400"/>
            <a:ext cx="10868051" cy="1679178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 algn="ctr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lang="en-US" sz="6800" spc="-330" dirty="0">
                <a:uFill>
                  <a:solidFill>
                    <a:srgbClr val="7D7D7D"/>
                  </a:solidFill>
                </a:uFill>
                <a:latin typeface="Bahnschrift Condensed"/>
              </a:rPr>
              <a:t>Data Wrangling</a:t>
            </a:r>
            <a:endParaRPr sz="6800" spc="-370" dirty="0">
              <a:uFill>
                <a:solidFill>
                  <a:srgbClr val="7D7D7D"/>
                </a:solidFill>
              </a:uFill>
              <a:latin typeface="Bahnschrift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76019" y="1600200"/>
            <a:ext cx="9963150" cy="3749103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Bahnschrift Condensed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Bahnschrift Condensed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Bahnschrift Condensed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Bahnschrift Condensed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Bahnschrift Condensed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Bahnschrift Condensed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Bahnschrift Condensed"/>
                <a:cs typeface="Carlito"/>
              </a:rPr>
              <a:t>Year.</a:t>
            </a:r>
            <a:endParaRPr sz="2000" dirty="0">
              <a:latin typeface="Bahnschrift Condensed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ahnschrift Condensed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ahnschrift Condensed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ahnschrift Condensed"/>
                <a:cs typeface="Carlito"/>
              </a:rPr>
              <a:t>Used:</a:t>
            </a:r>
            <a:endParaRPr sz="2000" dirty="0">
              <a:latin typeface="Bahnschrift Condensed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Bahnschrift Condensed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Bahnschrift Condensed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Bahnschrift Condensed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Bahnschrift Condensed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Bahnschrift Condensed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Bahnschrift Condensed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Bahnschrift Condensed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Bahnschrift Condensed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Bahnschrift Condensed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Bahnschrift Condensed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Bahnschrift Condensed"/>
                <a:cs typeface="Carlito"/>
              </a:rPr>
              <a:t>Trend</a:t>
            </a:r>
            <a:endParaRPr sz="2000" dirty="0">
              <a:latin typeface="Bahnschrift Condensed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Bahnschrift Condensed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 to</a:t>
            </a:r>
            <a:endParaRPr sz="2000" dirty="0">
              <a:latin typeface="Bahnschrift Condensed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Bahnschrift Condensed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Bahnschrift Condensed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Bahnschrift Condensed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model</a:t>
            </a:r>
            <a:endParaRPr sz="2000" dirty="0">
              <a:latin typeface="Bahnschrift Condensed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ahnschrift Condensed"/>
                <a:cs typeface="Carlito"/>
              </a:rPr>
              <a:t>GitHub 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ahnschrift Condensed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ahnschrift Condensed"/>
                <a:cs typeface="Carlito"/>
              </a:rPr>
              <a:t>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Bahnschrift Condensed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ahnschrift Condensed"/>
                <a:cs typeface="Carlito"/>
                <a:hlinkClick r:id="rId2"/>
              </a:rPr>
              <a:t>https://github.com/Abish4i/IBM/blob/master/10.Applied_Data_Science_Capstone/EDA%20with%20Visualization.ipynb</a:t>
            </a:r>
            <a:endParaRPr sz="2000" dirty="0">
              <a:solidFill>
                <a:schemeClr val="tx2">
                  <a:lumMod val="50000"/>
                </a:schemeClr>
              </a:solidFill>
              <a:latin typeface="Bahnschrift Condensed"/>
              <a:cs typeface="Carlito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201EF588-A52D-434B-A88E-42CC2A8079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-533400"/>
            <a:ext cx="10868051" cy="1679178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 algn="ctr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lang="en-US" sz="6800" spc="-330" dirty="0">
                <a:uFill>
                  <a:solidFill>
                    <a:srgbClr val="7D7D7D"/>
                  </a:solidFill>
                </a:uFill>
                <a:latin typeface="Bahnschrift Condensed"/>
              </a:rPr>
              <a:t>EDA with Data Visualization</a:t>
            </a:r>
            <a:endParaRPr sz="6800" spc="-370" dirty="0">
              <a:uFill>
                <a:solidFill>
                  <a:srgbClr val="7D7D7D"/>
                </a:solidFill>
              </a:uFill>
              <a:latin typeface="Bahnschrift Condense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76019" y="1622485"/>
            <a:ext cx="9687560" cy="38961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Bahnschrift Condensed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Bahnschrift Condensed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Bahnschrift Condensed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Database.</a:t>
            </a:r>
            <a:endParaRPr sz="2000" dirty="0">
              <a:latin typeface="Bahnschrift Condensed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Bahnschrift Condensed"/>
                <a:cs typeface="Carlito"/>
              </a:rPr>
              <a:t>integration.</a:t>
            </a:r>
            <a:endParaRPr sz="2000" dirty="0">
              <a:latin typeface="Bahnschrift Condensed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Bahnschrift Condensed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Bahnschrift Condensed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dataset.</a:t>
            </a:r>
            <a:endParaRPr sz="2000" dirty="0">
              <a:latin typeface="Bahnschrift Condensed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Bahnschrift Condensed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Bahnschrift Condensed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Bahnschrift Condensed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Bahnschrift Condensed"/>
                <a:cs typeface="Carlito"/>
              </a:rPr>
              <a:t>outcomes</a:t>
            </a:r>
            <a:endParaRPr sz="2000" dirty="0">
              <a:latin typeface="Bahnschrift Condensed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Bahnschrift Condensed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ahnschrift Condensed"/>
                <a:cs typeface="Carlito"/>
              </a:rPr>
              <a:t>GitHub 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ahnschrift Condensed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ahnschrift Condensed"/>
                <a:cs typeface="Carlito"/>
              </a:rPr>
              <a:t>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Bahnschrift Condensed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lang="en-US" sz="2000" dirty="0">
                <a:latin typeface="Bahnschrift Condensed"/>
                <a:cs typeface="Carlito"/>
                <a:hlinkClick r:id="rId2"/>
              </a:rPr>
              <a:t>https://github.com/Abish4i/IBM/blob/master/10.Applied_Data_Science_Capstone/EDA%20with%20SQL.ipynb</a:t>
            </a:r>
            <a:endParaRPr sz="2000" dirty="0">
              <a:latin typeface="Bahnschrift Condensed"/>
              <a:cs typeface="Carlito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E94BF604-5578-4CA1-94E2-62CEB3D4FF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-533400"/>
            <a:ext cx="10868051" cy="1679178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 algn="ctr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lang="en-US" sz="6800" spc="-330" dirty="0">
                <a:uFill>
                  <a:solidFill>
                    <a:srgbClr val="7D7D7D"/>
                  </a:solidFill>
                </a:uFill>
                <a:latin typeface="Bahnschrift Condensed"/>
              </a:rPr>
              <a:t>EA with SQL</a:t>
            </a:r>
            <a:endParaRPr sz="6800" spc="-370" dirty="0">
              <a:uFill>
                <a:solidFill>
                  <a:srgbClr val="7D7D7D"/>
                </a:solidFill>
              </a:uFill>
              <a:latin typeface="Bahnschrift Condense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76019" y="1524000"/>
            <a:ext cx="9765665" cy="270112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Bahnschrift Condensed"/>
                <a:cs typeface="Carlito"/>
                <a:hlinkClick r:id="rId2"/>
              </a:rPr>
              <a:t>https://github.com/Abish4i/IBM/blob/master/10.Applied_Data_Science_Capstone/Interactive%20Visual%20Analytics%20with%20Folium.ipynb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D77C400E-F389-46A2-B2F9-642CC616ACE2}"/>
              </a:ext>
            </a:extLst>
          </p:cNvPr>
          <p:cNvSpPr txBox="1">
            <a:spLocks/>
          </p:cNvSpPr>
          <p:nvPr/>
        </p:nvSpPr>
        <p:spPr>
          <a:xfrm>
            <a:off x="0" y="-533400"/>
            <a:ext cx="12192000" cy="1679178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ea typeface="+mj-ea"/>
                <a:cs typeface="Arial"/>
              </a:defRPr>
            </a:lvl1pPr>
          </a:lstStyle>
          <a:p>
            <a:pPr marL="168910" algn="ctr">
              <a:spcBef>
                <a:spcPts val="100"/>
              </a:spcBef>
              <a:tabLst>
                <a:tab pos="10140315" algn="l"/>
              </a:tabLst>
            </a:pPr>
            <a:r>
              <a:rPr lang="en-US" sz="6800" spc="-245" dirty="0">
                <a:latin typeface="Bahnschrift Condensed"/>
              </a:rPr>
              <a:t>Build </a:t>
            </a:r>
            <a:r>
              <a:rPr lang="en-US" sz="6800" spc="-315" dirty="0">
                <a:latin typeface="Bahnschrift Condensed"/>
              </a:rPr>
              <a:t>an </a:t>
            </a:r>
            <a:r>
              <a:rPr lang="en-US" sz="6800" spc="-190" dirty="0">
                <a:latin typeface="Bahnschrift Condensed"/>
              </a:rPr>
              <a:t>interactive </a:t>
            </a:r>
            <a:r>
              <a:rPr lang="en-US" sz="6800" spc="-295" dirty="0">
                <a:latin typeface="Bahnschrift Condensed"/>
              </a:rPr>
              <a:t>map </a:t>
            </a:r>
            <a:r>
              <a:rPr lang="en-US" sz="6800" spc="-45" dirty="0">
                <a:latin typeface="Bahnschrift Condensed"/>
              </a:rPr>
              <a:t>with</a:t>
            </a:r>
            <a:r>
              <a:rPr lang="en-US" sz="6800" spc="-780" dirty="0">
                <a:latin typeface="Bahnschrift Condensed"/>
              </a:rPr>
              <a:t> </a:t>
            </a:r>
            <a:r>
              <a:rPr lang="en-US" sz="6800" spc="-270" dirty="0">
                <a:latin typeface="Bahnschrift Condensed"/>
              </a:rPr>
              <a:t>Folium</a:t>
            </a:r>
            <a:endParaRPr lang="en-US" sz="6800" kern="0" spc="-370" dirty="0">
              <a:uFill>
                <a:solidFill>
                  <a:srgbClr val="7D7D7D"/>
                </a:solidFill>
              </a:uFill>
              <a:latin typeface="Bahnschrift Condense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09600" y="1676247"/>
            <a:ext cx="11430000" cy="373179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Bahnschrift Condensed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Bahnschrift Condensed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plot.</a:t>
            </a:r>
            <a:endParaRPr sz="2000" dirty="0">
              <a:latin typeface="Bahnschrift Condensed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Bahnschrift Condensed"/>
                <a:cs typeface="Carlito"/>
              </a:rPr>
              <a:t>rates.</a:t>
            </a:r>
            <a:endParaRPr sz="2000" dirty="0">
              <a:latin typeface="Bahnschrift Condensed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Bahnschrift Condensed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Bahnschrift Condensed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kg.</a:t>
            </a:r>
            <a:endParaRPr sz="2000" dirty="0">
              <a:latin typeface="Bahnschrift Condensed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Bahnschrift Condensed"/>
                <a:cs typeface="Carlito"/>
              </a:rPr>
              <a:t>rate.</a:t>
            </a:r>
            <a:endParaRPr sz="2000" dirty="0">
              <a:latin typeface="Bahnschrift Condensed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Bahnschrift Condensed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Bahnschrift Condensed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Bahnschrift Condensed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and</a:t>
            </a:r>
            <a:endParaRPr sz="2000" dirty="0">
              <a:latin typeface="Bahnschrift Condensed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Bahnschrift Condensed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Bahnschrift Condensed"/>
                <a:cs typeface="Carlito"/>
              </a:rPr>
              <a:t>category.</a:t>
            </a:r>
            <a:endParaRPr sz="2000" dirty="0">
              <a:latin typeface="Bahnschrift Condensed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ahnschrift Condensed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ahnschrift Condensed"/>
                <a:cs typeface="Carlito"/>
              </a:rPr>
              <a:t> 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ahnschrift Condensed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ahnschrift Condensed"/>
                <a:cs typeface="Carlito"/>
              </a:rPr>
              <a:t>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Bahnschrift Condensed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lang="en-US" sz="2000" dirty="0">
                <a:latin typeface="Bahnschrift Condensed"/>
                <a:cs typeface="Carlito"/>
                <a:hlinkClick r:id="rId2"/>
              </a:rPr>
              <a:t>https://github.com/Abish4i/IBM/blob/master/10.Applied_Data_Science_Capstone/SpaceX_Dash_App.py</a:t>
            </a:r>
            <a:endParaRPr sz="2000" dirty="0">
              <a:latin typeface="Bahnschrift Condensed"/>
              <a:cs typeface="Carlito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1B74BD44-A0CE-4B8D-8C2E-DDBC4EF819D6}"/>
              </a:ext>
            </a:extLst>
          </p:cNvPr>
          <p:cNvSpPr txBox="1">
            <a:spLocks/>
          </p:cNvSpPr>
          <p:nvPr/>
        </p:nvSpPr>
        <p:spPr>
          <a:xfrm>
            <a:off x="0" y="-533400"/>
            <a:ext cx="12192000" cy="1740733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ea typeface="+mj-ea"/>
                <a:cs typeface="Arial"/>
              </a:defRPr>
            </a:lvl1pPr>
          </a:lstStyle>
          <a:p>
            <a:pPr marL="168910" algn="ctr">
              <a:spcBef>
                <a:spcPts val="100"/>
              </a:spcBef>
              <a:tabLst>
                <a:tab pos="10140315" algn="l"/>
              </a:tabLst>
            </a:pPr>
            <a:r>
              <a:rPr lang="en-US" sz="6800" spc="-245" dirty="0">
                <a:latin typeface="Bahnschrift Condensed"/>
              </a:rPr>
              <a:t>Build </a:t>
            </a:r>
            <a:r>
              <a:rPr lang="en-US" sz="6800" spc="-415" dirty="0">
                <a:latin typeface="Bahnschrift Condensed"/>
              </a:rPr>
              <a:t>a </a:t>
            </a:r>
            <a:r>
              <a:rPr lang="en-US" sz="6800" spc="-340" dirty="0">
                <a:latin typeface="Bahnschrift Condensed"/>
              </a:rPr>
              <a:t>Dashboard </a:t>
            </a:r>
            <a:r>
              <a:rPr lang="en-US" sz="6800" spc="-45" dirty="0">
                <a:latin typeface="Bahnschrift Condensed"/>
              </a:rPr>
              <a:t>with </a:t>
            </a:r>
            <a:r>
              <a:rPr lang="en-US" sz="6800" spc="-210" dirty="0">
                <a:latin typeface="Bahnschrift Condensed"/>
              </a:rPr>
              <a:t>Plotly</a:t>
            </a:r>
            <a:r>
              <a:rPr lang="en-US" sz="6800" spc="-800" dirty="0">
                <a:latin typeface="Bahnschrift Condensed"/>
              </a:rPr>
              <a:t> </a:t>
            </a:r>
            <a:r>
              <a:rPr lang="en-US" sz="6800" spc="-450" dirty="0">
                <a:latin typeface="Bahnschrift Condensed"/>
              </a:rPr>
              <a:t>Dash</a:t>
            </a:r>
            <a:endParaRPr lang="en-US" sz="6800" kern="0" spc="-370" dirty="0">
              <a:uFill>
                <a:solidFill>
                  <a:srgbClr val="7D7D7D"/>
                </a:solidFill>
              </a:uFill>
              <a:latin typeface="Bahnschrift Condense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543559"/>
            <a:ext cx="12192000" cy="751488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>
                <a:solidFill>
                  <a:schemeClr val="tx1"/>
                </a:solidFill>
                <a:latin typeface="Bahnschrift Condensed"/>
              </a:rPr>
              <a:t>Predictive </a:t>
            </a:r>
            <a:r>
              <a:rPr lang="en-US" spc="-355" dirty="0">
                <a:solidFill>
                  <a:schemeClr val="tx1"/>
                </a:solidFill>
                <a:latin typeface="Bahnschrift Condensed"/>
              </a:rPr>
              <a:t>A</a:t>
            </a:r>
            <a:r>
              <a:rPr spc="-355" dirty="0">
                <a:solidFill>
                  <a:schemeClr val="tx1"/>
                </a:solidFill>
                <a:latin typeface="Bahnschrift Condensed"/>
              </a:rPr>
              <a:t>nalysis</a:t>
            </a:r>
            <a:r>
              <a:rPr spc="-555" dirty="0">
                <a:solidFill>
                  <a:schemeClr val="tx1"/>
                </a:solidFill>
                <a:latin typeface="Bahnschrift Condensed"/>
              </a:rPr>
              <a:t> </a:t>
            </a:r>
            <a:r>
              <a:rPr spc="-280" dirty="0">
                <a:solidFill>
                  <a:schemeClr val="tx1"/>
                </a:solidFill>
                <a:latin typeface="Bahnschrift Condensed"/>
              </a:rPr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187294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u="heavy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b="1" u="heavy" spc="-9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lang="en-US" sz="2000" b="1" u="heavy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b="1" u="heavy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en-US" sz="2000" b="1" u="heavy" spc="-5" dirty="0"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u="heavy" spc="-5" dirty="0">
                <a:uFill>
                  <a:solidFill>
                    <a:srgbClr val="404040"/>
                  </a:solidFill>
                </a:uFill>
                <a:latin typeface="Bahnschrift Condensed"/>
                <a:cs typeface="Carlito"/>
                <a:hlinkClick r:id="rId2"/>
              </a:rPr>
              <a:t>https://github.com/Abish4i/IBM/blob/master/10.Applied_Data_Science_Capstone/Machine%20Learning%20Prediction.ipynb</a:t>
            </a:r>
            <a:endParaRPr lang="en-IN" sz="2000" u="heavy" spc="-5" dirty="0">
              <a:uFill>
                <a:solidFill>
                  <a:srgbClr val="404040"/>
                </a:solidFill>
              </a:uFill>
              <a:latin typeface="Bahnschrift Condensed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b="1"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b="1"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b="1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5366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latin typeface="Carlito"/>
                <a:cs typeface="Carlito"/>
              </a:rPr>
              <a:t>Split </a:t>
            </a:r>
            <a:r>
              <a:rPr sz="1700" b="1" dirty="0">
                <a:latin typeface="Carlito"/>
                <a:cs typeface="Carlito"/>
              </a:rPr>
              <a:t>label</a:t>
            </a:r>
            <a:r>
              <a:rPr sz="1700" b="1" spc="-195" dirty="0">
                <a:latin typeface="Carlito"/>
                <a:cs typeface="Carlito"/>
              </a:rPr>
              <a:t> </a:t>
            </a:r>
            <a:r>
              <a:rPr sz="1700" b="1" spc="-5" dirty="0">
                <a:latin typeface="Carlito"/>
                <a:cs typeface="Carlito"/>
              </a:rPr>
              <a:t>column</a:t>
            </a:r>
            <a:endParaRPr sz="1700" b="1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dirty="0">
                <a:latin typeface="Carlito"/>
                <a:cs typeface="Carlito"/>
              </a:rPr>
              <a:t>‘Class’ </a:t>
            </a:r>
            <a:r>
              <a:rPr sz="1700" b="1" spc="-15" dirty="0">
                <a:latin typeface="Carlito"/>
                <a:cs typeface="Carlito"/>
              </a:rPr>
              <a:t>from</a:t>
            </a:r>
            <a:r>
              <a:rPr sz="1700" b="1" spc="-200" dirty="0">
                <a:latin typeface="Carlito"/>
                <a:cs typeface="Carlito"/>
              </a:rPr>
              <a:t> </a:t>
            </a:r>
            <a:r>
              <a:rPr sz="1700" b="1" spc="-15" dirty="0">
                <a:latin typeface="Carlito"/>
                <a:cs typeface="Carlito"/>
              </a:rPr>
              <a:t>dataset</a:t>
            </a:r>
            <a:endParaRPr sz="1700" b="1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b="1"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b="1"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b="1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latin typeface="Carlito"/>
                <a:cs typeface="Carlito"/>
              </a:rPr>
              <a:t>Fit </a:t>
            </a:r>
            <a:r>
              <a:rPr sz="1700" b="1" dirty="0">
                <a:latin typeface="Carlito"/>
                <a:cs typeface="Carlito"/>
              </a:rPr>
              <a:t>and</a:t>
            </a:r>
            <a:r>
              <a:rPr sz="1700" b="1" spc="-170" dirty="0">
                <a:latin typeface="Carlito"/>
                <a:cs typeface="Carlito"/>
              </a:rPr>
              <a:t> </a:t>
            </a:r>
            <a:r>
              <a:rPr sz="1700" b="1" spc="-45" dirty="0">
                <a:latin typeface="Carlito"/>
                <a:cs typeface="Carlito"/>
              </a:rPr>
              <a:t>Transform</a:t>
            </a:r>
            <a:endParaRPr sz="1700" b="1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15" dirty="0">
                <a:latin typeface="Carlito"/>
                <a:cs typeface="Carlito"/>
              </a:rPr>
              <a:t>Features</a:t>
            </a:r>
            <a:r>
              <a:rPr sz="1700" b="1" spc="-135" dirty="0">
                <a:latin typeface="Carlito"/>
                <a:cs typeface="Carlito"/>
              </a:rPr>
              <a:t> </a:t>
            </a:r>
            <a:r>
              <a:rPr sz="1700" b="1" dirty="0">
                <a:latin typeface="Carlito"/>
                <a:cs typeface="Carlito"/>
              </a:rPr>
              <a:t>using</a:t>
            </a:r>
            <a:endParaRPr sz="1700" b="1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10" dirty="0">
                <a:latin typeface="Carlito"/>
                <a:cs typeface="Carlito"/>
              </a:rPr>
              <a:t>Standard</a:t>
            </a:r>
            <a:r>
              <a:rPr sz="1700" b="1" spc="-200" dirty="0">
                <a:latin typeface="Carlito"/>
                <a:cs typeface="Carlito"/>
              </a:rPr>
              <a:t> </a:t>
            </a:r>
            <a:r>
              <a:rPr sz="1700" b="1" spc="-5" dirty="0">
                <a:latin typeface="Carlito"/>
                <a:cs typeface="Carlito"/>
              </a:rPr>
              <a:t>Scaler</a:t>
            </a:r>
            <a:endParaRPr sz="1700" b="1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b="1"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b="1"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b="1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30" dirty="0">
                <a:latin typeface="Carlito"/>
                <a:cs typeface="Carlito"/>
              </a:rPr>
              <a:t>Train_test_split</a:t>
            </a:r>
            <a:endParaRPr sz="1700" b="1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latin typeface="Carlito"/>
                <a:cs typeface="Carlito"/>
              </a:rPr>
              <a:t>d</a:t>
            </a:r>
            <a:r>
              <a:rPr sz="1700" b="1" spc="-25" dirty="0">
                <a:latin typeface="Carlito"/>
                <a:cs typeface="Carlito"/>
              </a:rPr>
              <a:t>a</a:t>
            </a:r>
            <a:r>
              <a:rPr sz="1700" b="1" spc="-45" dirty="0">
                <a:latin typeface="Carlito"/>
                <a:cs typeface="Carlito"/>
              </a:rPr>
              <a:t>t</a:t>
            </a:r>
            <a:r>
              <a:rPr sz="1700" b="1" dirty="0">
                <a:latin typeface="Carlito"/>
                <a:cs typeface="Carlito"/>
              </a:rPr>
              <a:t>a</a:t>
            </a:r>
            <a:endParaRPr sz="1700" b="1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b="1"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b="1"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b="1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10" dirty="0">
                <a:latin typeface="Carlito"/>
                <a:cs typeface="Carlito"/>
              </a:rPr>
              <a:t>GridSearchCV</a:t>
            </a:r>
            <a:endParaRPr sz="1700" b="1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826132" cy="5386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b="1" spc="-5" dirty="0">
                <a:latin typeface="Carlito"/>
                <a:cs typeface="Carlito"/>
              </a:rPr>
              <a:t>(cv=10) to find  optimal</a:t>
            </a:r>
            <a:r>
              <a:rPr sz="1700" b="1" spc="-155" dirty="0">
                <a:latin typeface="Carlito"/>
                <a:cs typeface="Carlito"/>
              </a:rPr>
              <a:t> </a:t>
            </a:r>
            <a:r>
              <a:rPr sz="1700" b="1" spc="-20" dirty="0">
                <a:latin typeface="Carlito"/>
                <a:cs typeface="Carlito"/>
              </a:rPr>
              <a:t>parameters</a:t>
            </a:r>
            <a:endParaRPr sz="1700" b="1" dirty="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b="1"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b="1"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b="1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dirty="0">
                <a:latin typeface="Carlito"/>
                <a:cs typeface="Carlito"/>
              </a:rPr>
              <a:t>Use</a:t>
            </a:r>
            <a:r>
              <a:rPr sz="1700" b="1" spc="-100" dirty="0">
                <a:latin typeface="Carlito"/>
                <a:cs typeface="Carlito"/>
              </a:rPr>
              <a:t> </a:t>
            </a:r>
            <a:r>
              <a:rPr sz="1700" b="1" spc="-10" dirty="0">
                <a:latin typeface="Carlito"/>
                <a:cs typeface="Carlito"/>
              </a:rPr>
              <a:t>GridSearchCV</a:t>
            </a:r>
            <a:endParaRPr sz="1700" b="1" dirty="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latin typeface="Carlito"/>
                <a:cs typeface="Carlito"/>
              </a:rPr>
              <a:t>on LogReg,</a:t>
            </a:r>
            <a:r>
              <a:rPr sz="1700" b="1" spc="-200" dirty="0">
                <a:latin typeface="Carlito"/>
                <a:cs typeface="Carlito"/>
              </a:rPr>
              <a:t> </a:t>
            </a:r>
            <a:r>
              <a:rPr sz="1700" b="1" spc="-5" dirty="0">
                <a:latin typeface="Carlito"/>
                <a:cs typeface="Carlito"/>
              </a:rPr>
              <a:t>SVM,</a:t>
            </a:r>
            <a:endParaRPr sz="1700" b="1" dirty="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latin typeface="Carlito"/>
                <a:cs typeface="Carlito"/>
              </a:rPr>
              <a:t>Decision </a:t>
            </a:r>
            <a:r>
              <a:rPr sz="1700" b="1" spc="-45" dirty="0">
                <a:latin typeface="Carlito"/>
                <a:cs typeface="Carlito"/>
              </a:rPr>
              <a:t>Tree,</a:t>
            </a:r>
            <a:r>
              <a:rPr sz="1700" b="1" spc="-235" dirty="0">
                <a:latin typeface="Carlito"/>
                <a:cs typeface="Carlito"/>
              </a:rPr>
              <a:t> </a:t>
            </a:r>
            <a:r>
              <a:rPr sz="1700" b="1" dirty="0">
                <a:latin typeface="Carlito"/>
                <a:cs typeface="Carlito"/>
              </a:rPr>
              <a:t>and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274065" cy="2744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latin typeface="Carlito"/>
                <a:cs typeface="Carlito"/>
              </a:rPr>
              <a:t>KNN</a:t>
            </a:r>
            <a:r>
              <a:rPr sz="1700" b="1" spc="-145" dirty="0">
                <a:latin typeface="Carlito"/>
                <a:cs typeface="Carlito"/>
              </a:rPr>
              <a:t> </a:t>
            </a:r>
            <a:r>
              <a:rPr sz="1700" b="1" dirty="0">
                <a:latin typeface="Carlito"/>
                <a:cs typeface="Carlito"/>
              </a:rPr>
              <a:t>models</a:t>
            </a:r>
            <a:endParaRPr sz="1700" b="1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b="1"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b="1"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b="1"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20" dirty="0">
                <a:latin typeface="Carlito"/>
                <a:cs typeface="Carlito"/>
              </a:rPr>
              <a:t>Score </a:t>
            </a:r>
            <a:r>
              <a:rPr sz="1700" b="1" dirty="0">
                <a:latin typeface="Carlito"/>
                <a:cs typeface="Carlito"/>
              </a:rPr>
              <a:t>models</a:t>
            </a:r>
            <a:r>
              <a:rPr sz="1700" b="1" spc="-185" dirty="0">
                <a:latin typeface="Carlito"/>
                <a:cs typeface="Carlito"/>
              </a:rPr>
              <a:t> </a:t>
            </a:r>
            <a:r>
              <a:rPr sz="1700" b="1" dirty="0">
                <a:latin typeface="Carlito"/>
                <a:cs typeface="Carlito"/>
              </a:rPr>
              <a:t>on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dirty="0">
                <a:latin typeface="Carlito"/>
                <a:cs typeface="Carlito"/>
              </a:rPr>
              <a:t>split </a:t>
            </a:r>
            <a:r>
              <a:rPr sz="1700" b="1" spc="-20" dirty="0">
                <a:latin typeface="Carlito"/>
                <a:cs typeface="Carlito"/>
              </a:rPr>
              <a:t>test</a:t>
            </a:r>
            <a:r>
              <a:rPr sz="1700" b="1" spc="-190" dirty="0">
                <a:latin typeface="Carlito"/>
                <a:cs typeface="Carlito"/>
              </a:rPr>
              <a:t> </a:t>
            </a:r>
            <a:r>
              <a:rPr sz="1700" b="1" spc="-5" dirty="0">
                <a:latin typeface="Carlito"/>
                <a:cs typeface="Carlito"/>
              </a:rPr>
              <a:t>set</a:t>
            </a:r>
            <a:endParaRPr sz="1700" b="1" dirty="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b="1" dirty="0"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b="1"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b="1"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728595" cy="2750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latin typeface="Carlito"/>
                <a:cs typeface="Carlito"/>
              </a:rPr>
              <a:t>Confusion</a:t>
            </a:r>
            <a:r>
              <a:rPr sz="1700" b="1" spc="-170" dirty="0">
                <a:latin typeface="Carlito"/>
                <a:cs typeface="Carlito"/>
              </a:rPr>
              <a:t> </a:t>
            </a:r>
            <a:r>
              <a:rPr sz="1700" b="1" spc="-5" dirty="0">
                <a:latin typeface="Carlito"/>
                <a:cs typeface="Carlito"/>
              </a:rPr>
              <a:t>Matrix</a:t>
            </a:r>
            <a:endParaRPr sz="1700" b="1" dirty="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25" dirty="0">
                <a:latin typeface="Carlito"/>
                <a:cs typeface="Carlito"/>
              </a:rPr>
              <a:t>for </a:t>
            </a:r>
            <a:r>
              <a:rPr sz="1700" b="1" dirty="0">
                <a:latin typeface="Carlito"/>
                <a:cs typeface="Carlito"/>
              </a:rPr>
              <a:t>all</a:t>
            </a:r>
            <a:r>
              <a:rPr sz="1700" b="1" spc="-165" dirty="0">
                <a:latin typeface="Carlito"/>
                <a:cs typeface="Carlito"/>
              </a:rPr>
              <a:t> </a:t>
            </a:r>
            <a:r>
              <a:rPr sz="1700" b="1" dirty="0">
                <a:latin typeface="Carlito"/>
                <a:cs typeface="Carlito"/>
              </a:rPr>
              <a:t>models</a:t>
            </a:r>
            <a:endParaRPr sz="1700" b="1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b="1"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grpFill/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b="1"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3" y="3656457"/>
            <a:ext cx="1813939" cy="5386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b="1" dirty="0" err="1">
                <a:latin typeface="Carlito"/>
                <a:cs typeface="Carlito"/>
              </a:rPr>
              <a:t>Barplot</a:t>
            </a:r>
            <a:r>
              <a:rPr lang="en-US" sz="1700" b="1" dirty="0">
                <a:latin typeface="Carlito"/>
                <a:cs typeface="Carlito"/>
              </a:rPr>
              <a:t> </a:t>
            </a:r>
            <a:r>
              <a:rPr sz="1700" b="1" spc="-5" dirty="0">
                <a:latin typeface="Carlito"/>
                <a:cs typeface="Carlito"/>
              </a:rPr>
              <a:t>to</a:t>
            </a:r>
            <a:r>
              <a:rPr lang="en-US" sz="1700" b="1" spc="-155" dirty="0">
                <a:latin typeface="Carlito"/>
                <a:cs typeface="Carlito"/>
              </a:rPr>
              <a:t> </a:t>
            </a:r>
            <a:r>
              <a:rPr sz="1700" b="1" spc="-20" dirty="0">
                <a:latin typeface="Carlito"/>
                <a:cs typeface="Carlito"/>
              </a:rPr>
              <a:t>compare  </a:t>
            </a:r>
            <a:r>
              <a:rPr sz="1700" b="1" spc="-10" dirty="0">
                <a:latin typeface="Carlito"/>
                <a:cs typeface="Carlito"/>
              </a:rPr>
              <a:t>scores </a:t>
            </a:r>
            <a:r>
              <a:rPr sz="1700" b="1" dirty="0">
                <a:latin typeface="Carlito"/>
                <a:cs typeface="Carlito"/>
              </a:rPr>
              <a:t>of</a:t>
            </a:r>
            <a:r>
              <a:rPr sz="1700" b="1" spc="-150" dirty="0">
                <a:latin typeface="Carlito"/>
                <a:cs typeface="Carlito"/>
              </a:rPr>
              <a:t> </a:t>
            </a:r>
            <a:r>
              <a:rPr sz="1700" b="1" dirty="0">
                <a:latin typeface="Carlito"/>
                <a:cs typeface="Carlito"/>
              </a:rPr>
              <a:t>models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19200" y="1175703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chemeClr val="tx2">
                    <a:lumMod val="75000"/>
                  </a:schemeClr>
                </a:solidFill>
                <a:latin typeface="Carlito"/>
                <a:cs typeface="Carlito"/>
              </a:rPr>
              <a:t>accuracy.</a:t>
            </a:r>
            <a:endParaRPr sz="1800" dirty="0">
              <a:solidFill>
                <a:schemeClr val="tx2">
                  <a:lumMod val="75000"/>
                </a:schemeClr>
              </a:solidFill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352" y="2327593"/>
            <a:ext cx="6447295" cy="3354704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AD586085-04CD-42FE-80B9-D96DDFFC20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-533400"/>
            <a:ext cx="10868051" cy="1679178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 algn="ctr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lang="en-US" sz="6800" spc="-330" dirty="0">
                <a:uFill>
                  <a:solidFill>
                    <a:srgbClr val="7D7D7D"/>
                  </a:solidFill>
                </a:uFill>
                <a:latin typeface="Bahnschrift Condensed"/>
              </a:rPr>
              <a:t>Result</a:t>
            </a:r>
            <a:endParaRPr sz="6800" spc="-370" dirty="0">
              <a:uFill>
                <a:solidFill>
                  <a:srgbClr val="7D7D7D"/>
                </a:solidFill>
              </a:uFill>
              <a:latin typeface="Bahnschrift Condense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" y="2927985"/>
            <a:ext cx="12192000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9190" y="4376420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ANALYSIS</a:t>
            </a:r>
            <a:r>
              <a:rPr lang="en-US" sz="2400" spc="-22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	</a:t>
            </a:r>
            <a:r>
              <a:rPr sz="2400" spc="-8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PLOTS</a:t>
            </a:r>
            <a:endParaRPr sz="2400" dirty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06906" y="5146750"/>
            <a:ext cx="11004094" cy="11053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2000" spc="-20" dirty="0">
                <a:latin typeface="Bahnschrift Condensed" panose="020B0502040204020203"/>
                <a:cs typeface="Carlito"/>
              </a:rPr>
              <a:t>Graphic </a:t>
            </a:r>
            <a:r>
              <a:rPr sz="2000" spc="-10" dirty="0">
                <a:latin typeface="Bahnschrift Condensed" panose="020B0502040204020203"/>
                <a:cs typeface="Carlito"/>
              </a:rPr>
              <a:t>suggests </a:t>
            </a:r>
            <a:r>
              <a:rPr sz="2000" spc="-5" dirty="0">
                <a:latin typeface="Bahnschrift Condensed" panose="020B0502040204020203"/>
                <a:cs typeface="Carlito"/>
              </a:rPr>
              <a:t>an </a:t>
            </a:r>
            <a:r>
              <a:rPr sz="2000" spc="-20" dirty="0">
                <a:latin typeface="Bahnschrift Condensed" panose="020B0502040204020203"/>
                <a:cs typeface="Carlito"/>
              </a:rPr>
              <a:t>increase </a:t>
            </a:r>
            <a:r>
              <a:rPr sz="2000" dirty="0">
                <a:latin typeface="Bahnschrift Condensed" panose="020B0502040204020203"/>
                <a:cs typeface="Carlito"/>
              </a:rPr>
              <a:t>in </a:t>
            </a:r>
            <a:r>
              <a:rPr sz="2000" spc="-15" dirty="0">
                <a:latin typeface="Bahnschrift Condensed" panose="020B0502040204020203"/>
                <a:cs typeface="Carlito"/>
              </a:rPr>
              <a:t>success </a:t>
            </a:r>
            <a:r>
              <a:rPr sz="2000" spc="-40" dirty="0">
                <a:latin typeface="Bahnschrift Condensed" panose="020B0502040204020203"/>
                <a:cs typeface="Carlito"/>
              </a:rPr>
              <a:t>rate </a:t>
            </a:r>
            <a:r>
              <a:rPr sz="2000" spc="-20" dirty="0">
                <a:latin typeface="Bahnschrift Condensed" panose="020B0502040204020203"/>
                <a:cs typeface="Carlito"/>
              </a:rPr>
              <a:t>over </a:t>
            </a:r>
            <a:r>
              <a:rPr sz="2000" spc="-5" dirty="0">
                <a:latin typeface="Bahnschrift Condensed" panose="020B0502040204020203"/>
                <a:cs typeface="Carlito"/>
              </a:rPr>
              <a:t>time </a:t>
            </a:r>
            <a:r>
              <a:rPr sz="2000" spc="-20" dirty="0">
                <a:latin typeface="Bahnschrift Condensed" panose="020B0502040204020203"/>
                <a:cs typeface="Carlito"/>
              </a:rPr>
              <a:t>(indicated </a:t>
            </a:r>
            <a:r>
              <a:rPr sz="2000" dirty="0">
                <a:latin typeface="Bahnschrift Condensed" panose="020B0502040204020203"/>
                <a:cs typeface="Carlito"/>
              </a:rPr>
              <a:t>in </a:t>
            </a:r>
            <a:r>
              <a:rPr sz="2000" spc="-10" dirty="0">
                <a:latin typeface="Bahnschrift Condensed" panose="020B0502040204020203"/>
                <a:cs typeface="Carlito"/>
              </a:rPr>
              <a:t>Flight </a:t>
            </a:r>
            <a:r>
              <a:rPr sz="2000" spc="-5" dirty="0">
                <a:latin typeface="Bahnschrift Condensed" panose="020B0502040204020203"/>
                <a:cs typeface="Carlito"/>
              </a:rPr>
              <a:t>Number).  </a:t>
            </a:r>
            <a:r>
              <a:rPr sz="2000" spc="-25" dirty="0">
                <a:latin typeface="Bahnschrift Condensed" panose="020B0502040204020203"/>
                <a:cs typeface="Carlito"/>
              </a:rPr>
              <a:t>Likely </a:t>
            </a:r>
            <a:r>
              <a:rPr sz="2000" spc="-5" dirty="0">
                <a:latin typeface="Bahnschrift Condensed" panose="020B0502040204020203"/>
                <a:cs typeface="Carlito"/>
              </a:rPr>
              <a:t>a big </a:t>
            </a:r>
            <a:r>
              <a:rPr sz="2000" spc="-25" dirty="0">
                <a:latin typeface="Bahnschrift Condensed" panose="020B0502040204020203"/>
                <a:cs typeface="Carlito"/>
              </a:rPr>
              <a:t>breakthrough </a:t>
            </a:r>
            <a:r>
              <a:rPr sz="2000" spc="-20" dirty="0">
                <a:latin typeface="Bahnschrift Condensed" panose="020B0502040204020203"/>
                <a:cs typeface="Carlito"/>
              </a:rPr>
              <a:t>around </a:t>
            </a:r>
            <a:r>
              <a:rPr sz="2000" spc="-10" dirty="0">
                <a:latin typeface="Bahnschrift Condensed" panose="020B0502040204020203"/>
                <a:cs typeface="Carlito"/>
              </a:rPr>
              <a:t>flight </a:t>
            </a:r>
            <a:r>
              <a:rPr sz="2000" spc="-15" dirty="0">
                <a:latin typeface="Bahnschrift Condensed" panose="020B0502040204020203"/>
                <a:cs typeface="Carlito"/>
              </a:rPr>
              <a:t>20 </a:t>
            </a:r>
            <a:r>
              <a:rPr sz="2000" spc="-5" dirty="0">
                <a:latin typeface="Bahnschrift Condensed" panose="020B0502040204020203"/>
                <a:cs typeface="Carlito"/>
              </a:rPr>
              <a:t>which </a:t>
            </a:r>
            <a:r>
              <a:rPr sz="2000" spc="-15" dirty="0">
                <a:latin typeface="Bahnschrift Condensed" panose="020B0502040204020203"/>
                <a:cs typeface="Carlito"/>
              </a:rPr>
              <a:t>significantly </a:t>
            </a:r>
            <a:r>
              <a:rPr sz="2000" spc="-20" dirty="0">
                <a:latin typeface="Bahnschrift Condensed" panose="020B0502040204020203"/>
                <a:cs typeface="Carlito"/>
              </a:rPr>
              <a:t>increased </a:t>
            </a:r>
            <a:r>
              <a:rPr sz="2000" spc="-15" dirty="0">
                <a:latin typeface="Bahnschrift Condensed" panose="020B0502040204020203"/>
                <a:cs typeface="Carlito"/>
              </a:rPr>
              <a:t>success </a:t>
            </a:r>
            <a:r>
              <a:rPr sz="2000" spc="-25" dirty="0">
                <a:latin typeface="Bahnschrift Condensed" panose="020B0502040204020203"/>
                <a:cs typeface="Carlito"/>
              </a:rPr>
              <a:t>rate.  </a:t>
            </a:r>
            <a:r>
              <a:rPr sz="2000" spc="-20" dirty="0">
                <a:latin typeface="Bahnschrift Condensed" panose="020B0502040204020203"/>
                <a:cs typeface="Carlito"/>
              </a:rPr>
              <a:t>CCAFS appears </a:t>
            </a:r>
            <a:r>
              <a:rPr sz="2000" spc="-15" dirty="0">
                <a:latin typeface="Bahnschrift Condensed" panose="020B0502040204020203"/>
                <a:cs typeface="Carlito"/>
              </a:rPr>
              <a:t>to </a:t>
            </a:r>
            <a:r>
              <a:rPr sz="2000" spc="-5" dirty="0">
                <a:latin typeface="Bahnschrift Condensed" panose="020B0502040204020203"/>
                <a:cs typeface="Carlito"/>
              </a:rPr>
              <a:t>be the main </a:t>
            </a:r>
            <a:r>
              <a:rPr sz="2000" spc="-10" dirty="0">
                <a:latin typeface="Bahnschrift Condensed" panose="020B0502040204020203"/>
                <a:cs typeface="Carlito"/>
              </a:rPr>
              <a:t>launch </a:t>
            </a:r>
            <a:r>
              <a:rPr sz="2000" spc="-15" dirty="0">
                <a:latin typeface="Bahnschrift Condensed" panose="020B0502040204020203"/>
                <a:cs typeface="Carlito"/>
              </a:rPr>
              <a:t>site </a:t>
            </a:r>
            <a:r>
              <a:rPr sz="2000" spc="-5" dirty="0">
                <a:latin typeface="Bahnschrift Condensed" panose="020B0502040204020203"/>
                <a:cs typeface="Carlito"/>
              </a:rPr>
              <a:t>as it has the </a:t>
            </a:r>
            <a:r>
              <a:rPr sz="2000" spc="-20" dirty="0">
                <a:latin typeface="Bahnschrift Condensed" panose="020B0502040204020203"/>
                <a:cs typeface="Carlito"/>
              </a:rPr>
              <a:t>most</a:t>
            </a:r>
            <a:r>
              <a:rPr sz="2000" spc="-90" dirty="0">
                <a:latin typeface="Bahnschrift Condensed" panose="020B0502040204020203"/>
                <a:cs typeface="Carlito"/>
              </a:rPr>
              <a:t> </a:t>
            </a:r>
            <a:r>
              <a:rPr sz="2000" spc="-20" dirty="0">
                <a:latin typeface="Bahnschrift Condensed" panose="020B0502040204020203"/>
                <a:cs typeface="Carlito"/>
              </a:rPr>
              <a:t>volume.</a:t>
            </a:r>
            <a:endParaRPr sz="2000" dirty="0">
              <a:latin typeface="Bahnschrift Condensed" panose="020B0502040204020203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7075" y="4361450"/>
            <a:ext cx="586232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0" dirty="0">
                <a:latin typeface="Bahnschrift Condensed" panose="020B0502040204020203"/>
                <a:cs typeface="Carlito"/>
              </a:rPr>
              <a:t>Green indicates successful </a:t>
            </a:r>
            <a:r>
              <a:rPr sz="2000" spc="-10" dirty="0">
                <a:latin typeface="Bahnschrift Condensed" panose="020B0502040204020203"/>
                <a:cs typeface="Carlito"/>
              </a:rPr>
              <a:t>launch; </a:t>
            </a:r>
            <a:r>
              <a:rPr sz="2000" spc="-15" dirty="0">
                <a:latin typeface="Bahnschrift Condensed" panose="020B0502040204020203"/>
                <a:cs typeface="Carlito"/>
              </a:rPr>
              <a:t>Purple </a:t>
            </a:r>
            <a:r>
              <a:rPr sz="2000" spc="-20" dirty="0">
                <a:latin typeface="Bahnschrift Condensed" panose="020B0502040204020203"/>
                <a:cs typeface="Carlito"/>
              </a:rPr>
              <a:t>indicates unsuccessful</a:t>
            </a:r>
            <a:r>
              <a:rPr sz="2000" spc="180" dirty="0">
                <a:latin typeface="Bahnschrift Condensed" panose="020B0502040204020203"/>
                <a:cs typeface="Carlito"/>
              </a:rPr>
              <a:t> </a:t>
            </a:r>
            <a:r>
              <a:rPr sz="2000" spc="-10" dirty="0">
                <a:latin typeface="Bahnschrift Condensed" panose="020B0502040204020203"/>
                <a:cs typeface="Carlito"/>
              </a:rPr>
              <a:t>launch.</a:t>
            </a:r>
            <a:endParaRPr sz="2000" dirty="0">
              <a:latin typeface="Bahnschrift Condensed" panose="020B0502040204020203"/>
              <a:cs typeface="Carlito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BB8BE294-F730-4F15-B95A-B94063BDF891}"/>
              </a:ext>
            </a:extLst>
          </p:cNvPr>
          <p:cNvSpPr txBox="1">
            <a:spLocks/>
          </p:cNvSpPr>
          <p:nvPr/>
        </p:nvSpPr>
        <p:spPr>
          <a:xfrm>
            <a:off x="838200" y="-533400"/>
            <a:ext cx="10868051" cy="1679178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ea typeface="+mj-ea"/>
                <a:cs typeface="Arial"/>
              </a:defRPr>
            </a:lvl1pPr>
          </a:lstStyle>
          <a:p>
            <a:pPr marL="168910" algn="ctr">
              <a:spcBef>
                <a:spcPts val="100"/>
              </a:spcBef>
              <a:tabLst>
                <a:tab pos="10140315" algn="l"/>
              </a:tabLst>
            </a:pPr>
            <a:r>
              <a:rPr lang="en-US" sz="6800" kern="0" spc="-330" dirty="0">
                <a:uFill>
                  <a:solidFill>
                    <a:srgbClr val="7D7D7D"/>
                  </a:solidFill>
                </a:uFill>
                <a:latin typeface="Bahnschrift Condensed"/>
              </a:rPr>
              <a:t>Flight Number vs. Launch Site</a:t>
            </a:r>
            <a:endParaRPr lang="en-US" sz="6800" kern="0" spc="-370" dirty="0">
              <a:uFill>
                <a:solidFill>
                  <a:srgbClr val="7D7D7D"/>
                </a:solidFill>
              </a:uFill>
              <a:latin typeface="Bahnschrift Condense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02614" y="5103774"/>
            <a:ext cx="10603586" cy="7322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lang="en-US" sz="2000" spc="-25" dirty="0">
                <a:latin typeface="Bahnschrift Condensed" panose="020B0502040204020203"/>
                <a:cs typeface="Carlito"/>
              </a:rPr>
              <a:t>Payload </a:t>
            </a:r>
            <a:r>
              <a:rPr lang="en-US" sz="2000" spc="-5" dirty="0">
                <a:latin typeface="Bahnschrift Condensed" panose="020B0502040204020203"/>
                <a:cs typeface="Carlito"/>
              </a:rPr>
              <a:t>mass </a:t>
            </a:r>
            <a:r>
              <a:rPr lang="en-US" sz="2000" spc="-20" dirty="0">
                <a:latin typeface="Bahnschrift Condensed" panose="020B0502040204020203"/>
                <a:cs typeface="Carlito"/>
              </a:rPr>
              <a:t>appears </a:t>
            </a:r>
            <a:r>
              <a:rPr lang="en-US" sz="2000" spc="-15" dirty="0">
                <a:latin typeface="Bahnschrift Condensed" panose="020B0502040204020203"/>
                <a:cs typeface="Carlito"/>
              </a:rPr>
              <a:t>to </a:t>
            </a:r>
            <a:r>
              <a:rPr lang="en-US" sz="2000" spc="-20" dirty="0">
                <a:latin typeface="Bahnschrift Condensed" panose="020B0502040204020203"/>
                <a:cs typeface="Carlito"/>
              </a:rPr>
              <a:t>fall mostly between </a:t>
            </a:r>
            <a:r>
              <a:rPr lang="en-US" sz="2000" spc="-10" dirty="0">
                <a:latin typeface="Bahnschrift Condensed" panose="020B0502040204020203"/>
                <a:cs typeface="Carlito"/>
              </a:rPr>
              <a:t>0-6000 </a:t>
            </a:r>
            <a:r>
              <a:rPr lang="en-US" sz="2000" spc="-5" dirty="0">
                <a:latin typeface="Bahnschrift Condensed" panose="020B0502040204020203"/>
                <a:cs typeface="Carlito"/>
              </a:rPr>
              <a:t>kg.  </a:t>
            </a:r>
            <a:r>
              <a:rPr lang="en-US" sz="2000" spc="-25" dirty="0">
                <a:latin typeface="Bahnschrift Condensed" panose="020B0502040204020203"/>
                <a:cs typeface="Carlito"/>
              </a:rPr>
              <a:t>Different </a:t>
            </a:r>
            <a:r>
              <a:rPr lang="en-US" sz="2000" spc="-5" dirty="0">
                <a:latin typeface="Bahnschrift Condensed" panose="020B0502040204020203"/>
                <a:cs typeface="Carlito"/>
              </a:rPr>
              <a:t>launch </a:t>
            </a:r>
            <a:r>
              <a:rPr lang="en-US" sz="2000" spc="-10" dirty="0">
                <a:latin typeface="Bahnschrift Condensed" panose="020B0502040204020203"/>
                <a:cs typeface="Carlito"/>
              </a:rPr>
              <a:t>sites </a:t>
            </a:r>
            <a:r>
              <a:rPr lang="en-US" sz="2000" spc="-5" dirty="0">
                <a:latin typeface="Bahnschrift Condensed" panose="020B0502040204020203"/>
                <a:cs typeface="Carlito"/>
              </a:rPr>
              <a:t>also </a:t>
            </a:r>
            <a:r>
              <a:rPr lang="en-US" sz="2000" spc="-15" dirty="0">
                <a:latin typeface="Bahnschrift Condensed" panose="020B0502040204020203"/>
                <a:cs typeface="Carlito"/>
              </a:rPr>
              <a:t>seem to use </a:t>
            </a:r>
            <a:r>
              <a:rPr lang="en-US" sz="2000" spc="-25" dirty="0">
                <a:latin typeface="Bahnschrift Condensed" panose="020B0502040204020203"/>
                <a:cs typeface="Carlito"/>
              </a:rPr>
              <a:t>different </a:t>
            </a:r>
            <a:r>
              <a:rPr lang="en-US" sz="2000" spc="-20" dirty="0">
                <a:latin typeface="Bahnschrift Condensed" panose="020B0502040204020203"/>
                <a:cs typeface="Carlito"/>
              </a:rPr>
              <a:t>payload</a:t>
            </a:r>
            <a:r>
              <a:rPr lang="en-US" sz="2000" spc="-10" dirty="0">
                <a:latin typeface="Bahnschrift Condensed" panose="020B0502040204020203"/>
                <a:cs typeface="Carlito"/>
              </a:rPr>
              <a:t> </a:t>
            </a:r>
            <a:r>
              <a:rPr lang="en-US" sz="2000" spc="-5" dirty="0">
                <a:latin typeface="Bahnschrift Condensed" panose="020B0502040204020203"/>
                <a:cs typeface="Carlito"/>
              </a:rPr>
              <a:t>mass.</a:t>
            </a:r>
            <a:endParaRPr sz="2000" dirty="0">
              <a:latin typeface="Bahnschrift Condensed" panose="020B0502040204020203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7403186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0" dirty="0">
                <a:latin typeface="Bahnschrift Condensed" panose="020B0502040204020203"/>
                <a:cs typeface="Carlito"/>
              </a:rPr>
              <a:t>Green indicates successful </a:t>
            </a:r>
            <a:r>
              <a:rPr sz="2000" spc="-10" dirty="0">
                <a:latin typeface="Bahnschrift Condensed" panose="020B0502040204020203"/>
                <a:cs typeface="Carlito"/>
              </a:rPr>
              <a:t>launch; </a:t>
            </a:r>
            <a:r>
              <a:rPr sz="2000" spc="-15" dirty="0">
                <a:latin typeface="Bahnschrift Condensed" panose="020B0502040204020203"/>
                <a:cs typeface="Carlito"/>
              </a:rPr>
              <a:t>Purple </a:t>
            </a:r>
            <a:r>
              <a:rPr sz="2000" spc="-20" dirty="0">
                <a:latin typeface="Bahnschrift Condensed" panose="020B0502040204020203"/>
                <a:cs typeface="Carlito"/>
              </a:rPr>
              <a:t>indicates unsuccessful</a:t>
            </a:r>
            <a:r>
              <a:rPr sz="2000" spc="185" dirty="0">
                <a:latin typeface="Bahnschrift Condensed" panose="020B0502040204020203"/>
                <a:cs typeface="Carlito"/>
              </a:rPr>
              <a:t> </a:t>
            </a:r>
            <a:r>
              <a:rPr sz="2000" spc="-10" dirty="0">
                <a:latin typeface="Bahnschrift Condensed" panose="020B0502040204020203"/>
                <a:cs typeface="Carlito"/>
              </a:rPr>
              <a:t>launch.</a:t>
            </a:r>
            <a:endParaRPr sz="2000" dirty="0">
              <a:latin typeface="Bahnschrift Condensed" panose="020B0502040204020203"/>
              <a:cs typeface="Carlito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A8CF59F4-87A6-47D1-9237-BCCAE6C476BC}"/>
              </a:ext>
            </a:extLst>
          </p:cNvPr>
          <p:cNvSpPr txBox="1">
            <a:spLocks/>
          </p:cNvSpPr>
          <p:nvPr/>
        </p:nvSpPr>
        <p:spPr>
          <a:xfrm>
            <a:off x="838200" y="-533400"/>
            <a:ext cx="10868051" cy="1679178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ea typeface="+mj-ea"/>
                <a:cs typeface="Arial"/>
              </a:defRPr>
            </a:lvl1pPr>
          </a:lstStyle>
          <a:p>
            <a:pPr marL="168910" algn="ctr">
              <a:spcBef>
                <a:spcPts val="100"/>
              </a:spcBef>
              <a:tabLst>
                <a:tab pos="10140315" algn="l"/>
              </a:tabLst>
            </a:pPr>
            <a:r>
              <a:rPr lang="en-US" sz="6800" kern="0" spc="-330" dirty="0">
                <a:uFill>
                  <a:solidFill>
                    <a:srgbClr val="7D7D7D"/>
                  </a:solidFill>
                </a:uFill>
                <a:latin typeface="Bahnschrift Condensed"/>
              </a:rPr>
              <a:t>Payload vs. Launch Site</a:t>
            </a:r>
            <a:endParaRPr lang="en-US" sz="6800" kern="0" spc="-370" dirty="0">
              <a:uFill>
                <a:solidFill>
                  <a:srgbClr val="7D7D7D"/>
                </a:solidFill>
              </a:uFill>
              <a:latin typeface="Bahnschrift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150" y="129439"/>
            <a:ext cx="10153700" cy="1380489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 algn="l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lang="en-US" u="heavy" spc="-190" dirty="0">
                <a:uFill>
                  <a:solidFill>
                    <a:srgbClr val="7D7D7D"/>
                  </a:solidFill>
                </a:uFill>
                <a:latin typeface="Bahnschrift Condensed"/>
              </a:rPr>
              <a:t>Table of Contents</a:t>
            </a:r>
            <a:endParaRPr u="heavy" spc="-190" dirty="0">
              <a:uFill>
                <a:solidFill>
                  <a:srgbClr val="7D7D7D"/>
                </a:solidFill>
              </a:uFill>
              <a:latin typeface="Bahnschrift Condense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706" y="1509928"/>
            <a:ext cx="11430000" cy="4518673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469900" indent="-457200">
              <a:lnSpc>
                <a:spcPct val="200000"/>
              </a:lnSpc>
              <a:spcBef>
                <a:spcPts val="795"/>
              </a:spcBef>
              <a:buFont typeface="+mj-lt"/>
              <a:buAutoNum type="arabicPeriod"/>
              <a:tabLst>
                <a:tab pos="240665" algn="l"/>
                <a:tab pos="241300" algn="l"/>
              </a:tabLst>
            </a:pPr>
            <a:r>
              <a:rPr lang="en-US" sz="22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Condensed"/>
                <a:cs typeface="Carlito"/>
              </a:rPr>
              <a:t>Executive </a:t>
            </a:r>
            <a:r>
              <a:rPr lang="en-US" sz="2200" b="1" spc="-15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Condensed"/>
                <a:cs typeface="Carlito"/>
              </a:rPr>
              <a:t>Summary</a:t>
            </a:r>
            <a:r>
              <a:rPr lang="en-US" sz="2200" b="1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Condensed"/>
                <a:cs typeface="Carlito"/>
              </a:rPr>
              <a:t> 									</a:t>
            </a:r>
            <a:r>
              <a:rPr lang="en-US" sz="2200" b="1" spc="-15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Condensed"/>
                <a:cs typeface="Carlito"/>
              </a:rPr>
              <a:t>(3)</a:t>
            </a:r>
            <a:endParaRPr 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Bahnschrift Condensed"/>
              <a:cs typeface="Carlito"/>
            </a:endParaRPr>
          </a:p>
          <a:p>
            <a:pPr marL="469900" indent="-457200">
              <a:lnSpc>
                <a:spcPct val="200000"/>
              </a:lnSpc>
              <a:spcBef>
                <a:spcPts val="695"/>
              </a:spcBef>
              <a:buFont typeface="+mj-lt"/>
              <a:buAutoNum type="arabicPeriod"/>
              <a:tabLst>
                <a:tab pos="240665" algn="l"/>
                <a:tab pos="241300" algn="l"/>
              </a:tabLst>
            </a:pPr>
            <a:r>
              <a:rPr lang="en-US" sz="2200" b="1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Condensed"/>
                <a:cs typeface="Carlito"/>
              </a:rPr>
              <a:t>Methodology</a:t>
            </a:r>
            <a:r>
              <a:rPr lang="en-US" sz="2200" b="1" spc="-4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Condensed"/>
                <a:cs typeface="Carlito"/>
              </a:rPr>
              <a:t> 										</a:t>
            </a:r>
            <a:r>
              <a:rPr lang="en-US" sz="2200" b="1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Condensed"/>
                <a:cs typeface="Carlito"/>
              </a:rPr>
              <a:t>(5)</a:t>
            </a:r>
            <a:endParaRPr 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Bahnschrift Condensed"/>
              <a:cs typeface="Carlito"/>
            </a:endParaRPr>
          </a:p>
          <a:p>
            <a:pPr marL="469900" indent="-457200">
              <a:lnSpc>
                <a:spcPct val="200000"/>
              </a:lnSpc>
              <a:spcBef>
                <a:spcPts val="700"/>
              </a:spcBef>
              <a:buFont typeface="+mj-lt"/>
              <a:buAutoNum type="arabicPeriod"/>
              <a:tabLst>
                <a:tab pos="240665" algn="l"/>
                <a:tab pos="241300" algn="l"/>
              </a:tabLst>
            </a:pPr>
            <a:r>
              <a:rPr lang="en-US" sz="2200" b="1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Condensed"/>
                <a:cs typeface="Carlito"/>
              </a:rPr>
              <a:t>SQL/Plotly/Folium/Seaborn</a:t>
            </a:r>
            <a:r>
              <a:rPr lang="en-US" sz="2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Condensed"/>
                <a:cs typeface="Carlito"/>
              </a:rPr>
              <a:t>								</a:t>
            </a:r>
            <a:r>
              <a:rPr lang="en-US" sz="2200" b="1" spc="-15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Condensed"/>
                <a:cs typeface="Carlito"/>
              </a:rPr>
              <a:t>(6)</a:t>
            </a:r>
            <a:endParaRPr 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Bahnschrift Condensed"/>
              <a:cs typeface="Carlito"/>
            </a:endParaRPr>
          </a:p>
          <a:p>
            <a:pPr marL="469900" indent="-457200">
              <a:lnSpc>
                <a:spcPct val="200000"/>
              </a:lnSpc>
              <a:spcBef>
                <a:spcPts val="710"/>
              </a:spcBef>
              <a:buFont typeface="+mj-lt"/>
              <a:buAutoNum type="arabicPeriod"/>
              <a:tabLst>
                <a:tab pos="240665" algn="l"/>
                <a:tab pos="241300" algn="l"/>
              </a:tabLst>
            </a:pPr>
            <a:r>
              <a:rPr lang="en-US" sz="2200" b="1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Condensed"/>
                <a:cs typeface="Carlito"/>
              </a:rPr>
              <a:t>EDA with Visualization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Condensed"/>
                <a:cs typeface="Carlito"/>
              </a:rPr>
              <a:t> 								             </a:t>
            </a:r>
            <a:r>
              <a:rPr lang="en-US" sz="2200" b="1" spc="-15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Condensed"/>
                <a:cs typeface="Carlito"/>
              </a:rPr>
              <a:t>(17)</a:t>
            </a:r>
            <a:endParaRPr 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Bahnschrift Condensed"/>
              <a:cs typeface="Carlito"/>
            </a:endParaRPr>
          </a:p>
          <a:p>
            <a:pPr marL="469900" indent="-457200">
              <a:lnSpc>
                <a:spcPct val="200000"/>
              </a:lnSpc>
              <a:spcBef>
                <a:spcPts val="695"/>
              </a:spcBef>
              <a:buFont typeface="+mj-lt"/>
              <a:buAutoNum type="arabicPeriod"/>
              <a:tabLst>
                <a:tab pos="240665" algn="l"/>
                <a:tab pos="241300" algn="l"/>
              </a:tabLst>
            </a:pPr>
            <a:r>
              <a:rPr lang="en-US" sz="2200" b="1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Condensed"/>
                <a:cs typeface="Carlito"/>
              </a:rPr>
              <a:t>Predictive Analysis  (Classification)</a:t>
            </a:r>
            <a:r>
              <a:rPr lang="en-US" sz="2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Condensed"/>
                <a:cs typeface="Carlito"/>
              </a:rPr>
              <a:t> 							               </a:t>
            </a:r>
            <a:r>
              <a:rPr lang="en-US" sz="2200" b="1" spc="-15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Condensed"/>
                <a:cs typeface="Carlito"/>
              </a:rPr>
              <a:t>(46)</a:t>
            </a:r>
            <a:endParaRPr 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Bahnschrift Condensed"/>
              <a:cs typeface="Carlito"/>
            </a:endParaRPr>
          </a:p>
          <a:p>
            <a:pPr marL="469900" indent="-457200">
              <a:lnSpc>
                <a:spcPct val="200000"/>
              </a:lnSpc>
              <a:spcBef>
                <a:spcPts val="695"/>
              </a:spcBef>
              <a:buFont typeface="+mj-lt"/>
              <a:buAutoNum type="arabicPeriod"/>
              <a:tabLst>
                <a:tab pos="240665" algn="l"/>
                <a:tab pos="241300" algn="l"/>
              </a:tabLst>
            </a:pPr>
            <a:r>
              <a:rPr lang="en-US" sz="2200" b="1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Condensed"/>
                <a:cs typeface="Carlito"/>
              </a:rPr>
              <a:t>Appendix</a:t>
            </a:r>
            <a:r>
              <a:rPr lang="en-US" sz="2200" b="1" spc="-9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Condensed"/>
                <a:cs typeface="Carlito"/>
              </a:rPr>
              <a:t> 										               </a:t>
            </a:r>
            <a:r>
              <a:rPr lang="en-US" sz="2200" b="1" spc="-15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Condensed"/>
                <a:cs typeface="Carlito"/>
              </a:rPr>
              <a:t>(47)</a:t>
            </a:r>
            <a:endParaRPr 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Bahnschrift Condensed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533401" y="4915179"/>
            <a:ext cx="11512498" cy="14752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2000" spc="-15" dirty="0">
                <a:latin typeface="Bahnschrift Condensed"/>
                <a:cs typeface="Carlito"/>
              </a:rPr>
              <a:t>ES-L1 </a:t>
            </a:r>
            <a:r>
              <a:rPr sz="2000" spc="-20" dirty="0">
                <a:latin typeface="Bahnschrift Condensed"/>
                <a:cs typeface="Carlito"/>
              </a:rPr>
              <a:t>(1), </a:t>
            </a:r>
            <a:r>
              <a:rPr sz="2000" spc="-25" dirty="0">
                <a:latin typeface="Bahnschrift Condensed"/>
                <a:cs typeface="Carlito"/>
              </a:rPr>
              <a:t>GEO </a:t>
            </a:r>
            <a:r>
              <a:rPr sz="2000" spc="-20" dirty="0">
                <a:latin typeface="Bahnschrift Condensed"/>
                <a:cs typeface="Carlito"/>
              </a:rPr>
              <a:t>(1), HEO </a:t>
            </a:r>
            <a:r>
              <a:rPr sz="2000" spc="-15" dirty="0">
                <a:latin typeface="Bahnschrift Condensed"/>
                <a:cs typeface="Carlito"/>
              </a:rPr>
              <a:t>(1) </a:t>
            </a:r>
            <a:r>
              <a:rPr sz="2000" spc="-25" dirty="0">
                <a:latin typeface="Bahnschrift Condensed"/>
                <a:cs typeface="Carlito"/>
              </a:rPr>
              <a:t>have </a:t>
            </a:r>
            <a:r>
              <a:rPr sz="2000" spc="-20" dirty="0">
                <a:latin typeface="Bahnschrift Condensed"/>
                <a:cs typeface="Carlito"/>
              </a:rPr>
              <a:t>100% </a:t>
            </a:r>
            <a:r>
              <a:rPr sz="2000" spc="-15" dirty="0">
                <a:latin typeface="Bahnschrift Condensed"/>
                <a:cs typeface="Carlito"/>
              </a:rPr>
              <a:t>success </a:t>
            </a:r>
            <a:r>
              <a:rPr sz="2000" spc="-40" dirty="0">
                <a:latin typeface="Bahnschrift Condensed"/>
                <a:cs typeface="Carlito"/>
              </a:rPr>
              <a:t>rate </a:t>
            </a:r>
            <a:r>
              <a:rPr sz="2000" spc="-15" dirty="0">
                <a:latin typeface="Bahnschrift Condensed"/>
                <a:cs typeface="Carlito"/>
              </a:rPr>
              <a:t>(sample </a:t>
            </a:r>
            <a:r>
              <a:rPr sz="2000" spc="-20" dirty="0">
                <a:latin typeface="Bahnschrift Condensed"/>
                <a:cs typeface="Carlito"/>
              </a:rPr>
              <a:t>sizes </a:t>
            </a:r>
            <a:r>
              <a:rPr sz="2000" spc="-5" dirty="0">
                <a:latin typeface="Bahnschrift Condensed"/>
                <a:cs typeface="Carlito"/>
              </a:rPr>
              <a:t>in </a:t>
            </a:r>
            <a:r>
              <a:rPr sz="2000" spc="-20" dirty="0">
                <a:latin typeface="Bahnschrift Condensed"/>
                <a:cs typeface="Carlito"/>
              </a:rPr>
              <a:t>parenthesis)  </a:t>
            </a:r>
            <a:r>
              <a:rPr sz="2000" spc="-10" dirty="0">
                <a:latin typeface="Bahnschrift Condensed"/>
                <a:cs typeface="Carlito"/>
              </a:rPr>
              <a:t>SSO </a:t>
            </a:r>
            <a:r>
              <a:rPr sz="2000" spc="-15" dirty="0">
                <a:latin typeface="Bahnschrift Condensed"/>
                <a:cs typeface="Carlito"/>
              </a:rPr>
              <a:t>(5) </a:t>
            </a:r>
            <a:r>
              <a:rPr sz="2000" spc="-5" dirty="0">
                <a:latin typeface="Bahnschrift Condensed"/>
                <a:cs typeface="Carlito"/>
              </a:rPr>
              <a:t>has </a:t>
            </a:r>
            <a:r>
              <a:rPr sz="2000" spc="-20" dirty="0">
                <a:latin typeface="Bahnschrift Condensed"/>
                <a:cs typeface="Carlito"/>
              </a:rPr>
              <a:t>100% </a:t>
            </a:r>
            <a:r>
              <a:rPr sz="2000" spc="-10" dirty="0">
                <a:latin typeface="Bahnschrift Condensed"/>
                <a:cs typeface="Carlito"/>
              </a:rPr>
              <a:t>success</a:t>
            </a:r>
            <a:r>
              <a:rPr sz="2000" spc="45" dirty="0">
                <a:latin typeface="Bahnschrift Condensed"/>
                <a:cs typeface="Carlito"/>
              </a:rPr>
              <a:t> </a:t>
            </a:r>
            <a:r>
              <a:rPr sz="2000" spc="-40" dirty="0">
                <a:latin typeface="Bahnschrift Condensed"/>
                <a:cs typeface="Carlito"/>
              </a:rPr>
              <a:t>rate</a:t>
            </a:r>
            <a:endParaRPr sz="2000" dirty="0">
              <a:latin typeface="Bahnschrift Condensed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2000" spc="-25" dirty="0">
                <a:latin typeface="Bahnschrift Condensed"/>
                <a:cs typeface="Carlito"/>
              </a:rPr>
              <a:t>VLEO </a:t>
            </a:r>
            <a:r>
              <a:rPr sz="2000" spc="-20" dirty="0">
                <a:latin typeface="Bahnschrift Condensed"/>
                <a:cs typeface="Carlito"/>
              </a:rPr>
              <a:t>(14) </a:t>
            </a:r>
            <a:r>
              <a:rPr sz="2000" spc="-5" dirty="0">
                <a:latin typeface="Bahnschrift Condensed"/>
                <a:cs typeface="Carlito"/>
              </a:rPr>
              <a:t>has </a:t>
            </a:r>
            <a:r>
              <a:rPr sz="2000" spc="-20" dirty="0">
                <a:latin typeface="Bahnschrift Condensed"/>
                <a:cs typeface="Carlito"/>
              </a:rPr>
              <a:t>decent </a:t>
            </a:r>
            <a:r>
              <a:rPr sz="2000" spc="-15" dirty="0">
                <a:latin typeface="Bahnschrift Condensed"/>
                <a:cs typeface="Carlito"/>
              </a:rPr>
              <a:t>success </a:t>
            </a:r>
            <a:r>
              <a:rPr sz="2000" spc="-40" dirty="0">
                <a:latin typeface="Bahnschrift Condensed"/>
                <a:cs typeface="Carlito"/>
              </a:rPr>
              <a:t>rate </a:t>
            </a:r>
            <a:r>
              <a:rPr sz="2000" spc="-5" dirty="0">
                <a:latin typeface="Bahnschrift Condensed"/>
                <a:cs typeface="Carlito"/>
              </a:rPr>
              <a:t>and</a:t>
            </a:r>
            <a:r>
              <a:rPr sz="2000" spc="150" dirty="0">
                <a:latin typeface="Bahnschrift Condensed"/>
                <a:cs typeface="Carlito"/>
              </a:rPr>
              <a:t> </a:t>
            </a:r>
            <a:r>
              <a:rPr sz="2000" spc="-25" dirty="0">
                <a:latin typeface="Bahnschrift Condensed"/>
                <a:cs typeface="Carlito"/>
              </a:rPr>
              <a:t>attempts</a:t>
            </a:r>
            <a:endParaRPr sz="2000" dirty="0">
              <a:latin typeface="Bahnschrift Condensed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000" spc="-5" dirty="0">
                <a:latin typeface="Bahnschrift Condensed"/>
                <a:cs typeface="Carlito"/>
              </a:rPr>
              <a:t>SO </a:t>
            </a:r>
            <a:r>
              <a:rPr sz="2000" spc="-15" dirty="0">
                <a:latin typeface="Bahnschrift Condensed"/>
                <a:cs typeface="Carlito"/>
              </a:rPr>
              <a:t>(1) </a:t>
            </a:r>
            <a:r>
              <a:rPr sz="2000" spc="-5" dirty="0">
                <a:latin typeface="Bahnschrift Condensed"/>
                <a:cs typeface="Carlito"/>
              </a:rPr>
              <a:t>has </a:t>
            </a:r>
            <a:r>
              <a:rPr sz="2000" spc="-15" dirty="0">
                <a:latin typeface="Bahnschrift Condensed"/>
                <a:cs typeface="Carlito"/>
              </a:rPr>
              <a:t>0% success</a:t>
            </a:r>
            <a:r>
              <a:rPr sz="2000" spc="85" dirty="0">
                <a:latin typeface="Bahnschrift Condensed"/>
                <a:cs typeface="Carlito"/>
              </a:rPr>
              <a:t> </a:t>
            </a:r>
            <a:r>
              <a:rPr sz="2000" spc="-40" dirty="0">
                <a:latin typeface="Bahnschrift Condensed"/>
                <a:cs typeface="Carlito"/>
              </a:rPr>
              <a:t>rate</a:t>
            </a:r>
            <a:endParaRPr sz="2000" dirty="0">
              <a:latin typeface="Bahnschrift Condensed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000" spc="-40" dirty="0">
                <a:latin typeface="Bahnschrift Condensed"/>
                <a:cs typeface="Carlito"/>
              </a:rPr>
              <a:t>GTO </a:t>
            </a:r>
            <a:r>
              <a:rPr sz="2000" spc="-20" dirty="0">
                <a:latin typeface="Bahnschrift Condensed"/>
                <a:cs typeface="Carlito"/>
              </a:rPr>
              <a:t>(27) </a:t>
            </a:r>
            <a:r>
              <a:rPr sz="2000" spc="-5" dirty="0">
                <a:latin typeface="Bahnschrift Condensed"/>
                <a:cs typeface="Carlito"/>
              </a:rPr>
              <a:t>has the </a:t>
            </a:r>
            <a:r>
              <a:rPr sz="2000" spc="-20" dirty="0">
                <a:latin typeface="Bahnschrift Condensed"/>
                <a:cs typeface="Carlito"/>
              </a:rPr>
              <a:t>around 50% </a:t>
            </a:r>
            <a:r>
              <a:rPr sz="2000" spc="-15" dirty="0">
                <a:latin typeface="Bahnschrift Condensed"/>
                <a:cs typeface="Carlito"/>
              </a:rPr>
              <a:t>success </a:t>
            </a:r>
            <a:r>
              <a:rPr sz="2000" spc="-40" dirty="0">
                <a:latin typeface="Bahnschrift Condensed"/>
                <a:cs typeface="Carlito"/>
              </a:rPr>
              <a:t>rate </a:t>
            </a:r>
            <a:r>
              <a:rPr sz="2000" spc="-15" dirty="0">
                <a:latin typeface="Bahnschrift Condensed"/>
                <a:cs typeface="Carlito"/>
              </a:rPr>
              <a:t>but </a:t>
            </a:r>
            <a:r>
              <a:rPr sz="2000" spc="-20" dirty="0">
                <a:latin typeface="Bahnschrift Condensed"/>
                <a:cs typeface="Carlito"/>
              </a:rPr>
              <a:t>largest</a:t>
            </a:r>
            <a:r>
              <a:rPr sz="2000" spc="225" dirty="0">
                <a:latin typeface="Bahnschrift Condensed"/>
                <a:cs typeface="Carlito"/>
              </a:rPr>
              <a:t> </a:t>
            </a:r>
            <a:r>
              <a:rPr sz="2000" spc="-5" dirty="0">
                <a:latin typeface="Bahnschrift Condensed"/>
                <a:cs typeface="Carlito"/>
              </a:rPr>
              <a:t>sample</a:t>
            </a:r>
            <a:endParaRPr sz="2000" dirty="0">
              <a:latin typeface="Bahnschrift Condensed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8072FA13-D01C-4B8F-A9A5-55A40F34504F}"/>
              </a:ext>
            </a:extLst>
          </p:cNvPr>
          <p:cNvSpPr txBox="1">
            <a:spLocks/>
          </p:cNvSpPr>
          <p:nvPr/>
        </p:nvSpPr>
        <p:spPr>
          <a:xfrm>
            <a:off x="838200" y="-533400"/>
            <a:ext cx="10868051" cy="1679178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ea typeface="+mj-ea"/>
                <a:cs typeface="Arial"/>
              </a:defRPr>
            </a:lvl1pPr>
          </a:lstStyle>
          <a:p>
            <a:pPr marL="168910" algn="ctr">
              <a:spcBef>
                <a:spcPts val="100"/>
              </a:spcBef>
              <a:tabLst>
                <a:tab pos="10140315" algn="l"/>
              </a:tabLst>
            </a:pPr>
            <a:r>
              <a:rPr lang="en-US" sz="6800" kern="0" spc="-330" dirty="0">
                <a:uFill>
                  <a:solidFill>
                    <a:srgbClr val="7D7D7D"/>
                  </a:solidFill>
                </a:uFill>
                <a:latin typeface="Bahnschrift Condensed"/>
              </a:rPr>
              <a:t>Success rate vs. Orbit type</a:t>
            </a:r>
            <a:endParaRPr lang="en-US" sz="6800" kern="0" spc="-370" dirty="0">
              <a:uFill>
                <a:solidFill>
                  <a:srgbClr val="7D7D7D"/>
                </a:solidFill>
              </a:uFill>
              <a:latin typeface="Bahnschrift Condense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18057" y="5003952"/>
            <a:ext cx="10588143" cy="13603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2000" spc="-15" dirty="0">
                <a:latin typeface="Bahnschrift Condensed"/>
                <a:cs typeface="Carlito"/>
              </a:rPr>
              <a:t>Launch Orbit </a:t>
            </a:r>
            <a:r>
              <a:rPr sz="2000" spc="-25" dirty="0">
                <a:latin typeface="Bahnschrift Condensed"/>
                <a:cs typeface="Carlito"/>
              </a:rPr>
              <a:t>preferences </a:t>
            </a:r>
            <a:r>
              <a:rPr sz="2000" spc="-5" dirty="0">
                <a:latin typeface="Bahnschrift Condensed"/>
                <a:cs typeface="Carlito"/>
              </a:rPr>
              <a:t>changed </a:t>
            </a:r>
            <a:r>
              <a:rPr sz="2000" spc="-20" dirty="0">
                <a:latin typeface="Bahnschrift Condensed"/>
                <a:cs typeface="Carlito"/>
              </a:rPr>
              <a:t>over </a:t>
            </a:r>
            <a:r>
              <a:rPr sz="2000" spc="-10" dirty="0">
                <a:latin typeface="Bahnschrift Condensed"/>
                <a:cs typeface="Carlito"/>
              </a:rPr>
              <a:t>Flight </a:t>
            </a:r>
            <a:r>
              <a:rPr sz="2000" spc="-50" dirty="0">
                <a:latin typeface="Bahnschrift Condensed"/>
                <a:cs typeface="Carlito"/>
              </a:rPr>
              <a:t>Number.  </a:t>
            </a:r>
            <a:r>
              <a:rPr sz="2000" spc="-15" dirty="0">
                <a:latin typeface="Bahnschrift Condensed"/>
                <a:cs typeface="Carlito"/>
              </a:rPr>
              <a:t>Launch </a:t>
            </a:r>
            <a:r>
              <a:rPr sz="2000" spc="-25" dirty="0">
                <a:latin typeface="Bahnschrift Condensed"/>
                <a:cs typeface="Carlito"/>
              </a:rPr>
              <a:t>Outcome </a:t>
            </a:r>
            <a:r>
              <a:rPr sz="2000" spc="-15" dirty="0">
                <a:latin typeface="Bahnschrift Condensed"/>
                <a:cs typeface="Carlito"/>
              </a:rPr>
              <a:t>seems to </a:t>
            </a:r>
            <a:r>
              <a:rPr sz="2000" spc="-25" dirty="0">
                <a:latin typeface="Bahnschrift Condensed"/>
                <a:cs typeface="Carlito"/>
              </a:rPr>
              <a:t>correlate </a:t>
            </a:r>
            <a:r>
              <a:rPr sz="2000" spc="-5" dirty="0">
                <a:latin typeface="Bahnschrift Condensed"/>
                <a:cs typeface="Carlito"/>
              </a:rPr>
              <a:t>with this</a:t>
            </a:r>
            <a:r>
              <a:rPr sz="2000" spc="120" dirty="0">
                <a:latin typeface="Bahnschrift Condensed"/>
                <a:cs typeface="Carlito"/>
              </a:rPr>
              <a:t> </a:t>
            </a:r>
            <a:r>
              <a:rPr sz="2000" spc="-25" dirty="0">
                <a:latin typeface="Bahnschrift Condensed"/>
                <a:cs typeface="Carlito"/>
              </a:rPr>
              <a:t>preference.</a:t>
            </a:r>
            <a:endParaRPr sz="2000" dirty="0">
              <a:latin typeface="Bahnschrift Condensed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2000" spc="-15" dirty="0">
                <a:latin typeface="Bahnschrift Condensed"/>
                <a:cs typeface="Carlito"/>
              </a:rPr>
              <a:t>SpaceX </a:t>
            </a:r>
            <a:r>
              <a:rPr sz="2000" spc="-20" dirty="0">
                <a:latin typeface="Bahnschrift Condensed"/>
                <a:cs typeface="Carlito"/>
              </a:rPr>
              <a:t>started </a:t>
            </a:r>
            <a:r>
              <a:rPr sz="2000" spc="-5" dirty="0">
                <a:latin typeface="Bahnschrift Condensed"/>
                <a:cs typeface="Carlito"/>
              </a:rPr>
              <a:t>with </a:t>
            </a:r>
            <a:r>
              <a:rPr sz="2000" spc="-25" dirty="0">
                <a:latin typeface="Bahnschrift Condensed"/>
                <a:cs typeface="Carlito"/>
              </a:rPr>
              <a:t>LEO </a:t>
            </a:r>
            <a:r>
              <a:rPr sz="2000" spc="-5" dirty="0">
                <a:latin typeface="Bahnschrift Condensed"/>
                <a:cs typeface="Carlito"/>
              </a:rPr>
              <a:t>orbits which </a:t>
            </a:r>
            <a:r>
              <a:rPr sz="2000" spc="-20" dirty="0">
                <a:latin typeface="Bahnschrift Condensed"/>
                <a:cs typeface="Carlito"/>
              </a:rPr>
              <a:t>saw </a:t>
            </a:r>
            <a:r>
              <a:rPr sz="2000" spc="-25" dirty="0">
                <a:latin typeface="Bahnschrift Condensed"/>
                <a:cs typeface="Carlito"/>
              </a:rPr>
              <a:t>moderate </a:t>
            </a:r>
            <a:r>
              <a:rPr sz="2000" spc="-15" dirty="0">
                <a:latin typeface="Bahnschrift Condensed"/>
                <a:cs typeface="Carlito"/>
              </a:rPr>
              <a:t>success </a:t>
            </a:r>
            <a:r>
              <a:rPr sz="2000" spc="-25" dirty="0">
                <a:latin typeface="Bahnschrift Condensed"/>
                <a:cs typeface="Carlito"/>
              </a:rPr>
              <a:t>LEO </a:t>
            </a:r>
            <a:r>
              <a:rPr sz="2000" spc="-5" dirty="0">
                <a:latin typeface="Bahnschrift Condensed"/>
                <a:cs typeface="Carlito"/>
              </a:rPr>
              <a:t>and </a:t>
            </a:r>
            <a:r>
              <a:rPr sz="2000" spc="-25" dirty="0">
                <a:latin typeface="Bahnschrift Condensed"/>
                <a:cs typeface="Carlito"/>
              </a:rPr>
              <a:t>returned </a:t>
            </a:r>
            <a:r>
              <a:rPr sz="2000" spc="-15" dirty="0">
                <a:latin typeface="Bahnschrift Condensed"/>
                <a:cs typeface="Carlito"/>
              </a:rPr>
              <a:t>to </a:t>
            </a:r>
            <a:r>
              <a:rPr sz="2000" spc="-25" dirty="0">
                <a:latin typeface="Bahnschrift Condensed"/>
                <a:cs typeface="Carlito"/>
              </a:rPr>
              <a:t>VLEO </a:t>
            </a:r>
            <a:r>
              <a:rPr sz="2000" dirty="0">
                <a:latin typeface="Bahnschrift Condensed"/>
                <a:cs typeface="Carlito"/>
              </a:rPr>
              <a:t>in </a:t>
            </a:r>
            <a:r>
              <a:rPr sz="2000" spc="-25" dirty="0">
                <a:latin typeface="Bahnschrift Condensed"/>
                <a:cs typeface="Carlito"/>
              </a:rPr>
              <a:t>recent </a:t>
            </a:r>
            <a:r>
              <a:rPr sz="2000" spc="-5" dirty="0">
                <a:latin typeface="Bahnschrift Condensed"/>
                <a:cs typeface="Carlito"/>
              </a:rPr>
              <a:t>launches  </a:t>
            </a:r>
            <a:r>
              <a:rPr sz="2000" spc="-15" dirty="0">
                <a:latin typeface="Bahnschrift Condensed"/>
                <a:cs typeface="Carlito"/>
              </a:rPr>
              <a:t>SpaceX </a:t>
            </a:r>
            <a:r>
              <a:rPr sz="2000" spc="-20" dirty="0">
                <a:latin typeface="Bahnschrift Condensed"/>
                <a:cs typeface="Carlito"/>
              </a:rPr>
              <a:t>appears </a:t>
            </a:r>
            <a:r>
              <a:rPr sz="2000" spc="-15" dirty="0">
                <a:latin typeface="Bahnschrift Condensed"/>
                <a:cs typeface="Carlito"/>
              </a:rPr>
              <a:t>to </a:t>
            </a:r>
            <a:r>
              <a:rPr sz="2000" spc="-25" dirty="0">
                <a:latin typeface="Bahnschrift Condensed"/>
                <a:cs typeface="Carlito"/>
              </a:rPr>
              <a:t>perform better </a:t>
            </a:r>
            <a:r>
              <a:rPr sz="2000" dirty="0">
                <a:latin typeface="Bahnschrift Condensed"/>
                <a:cs typeface="Carlito"/>
              </a:rPr>
              <a:t>in </a:t>
            </a:r>
            <a:r>
              <a:rPr sz="2000" spc="-20" dirty="0">
                <a:latin typeface="Bahnschrift Condensed"/>
                <a:cs typeface="Carlito"/>
              </a:rPr>
              <a:t>lower </a:t>
            </a:r>
            <a:r>
              <a:rPr sz="2000" spc="-5" dirty="0">
                <a:latin typeface="Bahnschrift Condensed"/>
                <a:cs typeface="Carlito"/>
              </a:rPr>
              <a:t>orbits or </a:t>
            </a:r>
            <a:r>
              <a:rPr sz="2000" spc="-20" dirty="0">
                <a:latin typeface="Bahnschrift Condensed"/>
                <a:cs typeface="Carlito"/>
              </a:rPr>
              <a:t>Sun-synchronous</a:t>
            </a:r>
            <a:r>
              <a:rPr sz="2000" spc="275" dirty="0">
                <a:latin typeface="Bahnschrift Condensed"/>
                <a:cs typeface="Carlito"/>
              </a:rPr>
              <a:t> </a:t>
            </a:r>
            <a:r>
              <a:rPr sz="2000" spc="-5" dirty="0">
                <a:latin typeface="Bahnschrift Condensed"/>
                <a:cs typeface="Carlito"/>
              </a:rPr>
              <a:t>orbits</a:t>
            </a:r>
            <a:endParaRPr sz="2000" dirty="0">
              <a:latin typeface="Bahnschrift Condensed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8057" y="4453945"/>
            <a:ext cx="7555586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0" dirty="0">
                <a:latin typeface="Bahnschrift Condensed"/>
                <a:cs typeface="Carlito"/>
              </a:rPr>
              <a:t>Green indicates successful </a:t>
            </a:r>
            <a:r>
              <a:rPr sz="2000" spc="-10" dirty="0">
                <a:latin typeface="Bahnschrift Condensed"/>
                <a:cs typeface="Carlito"/>
              </a:rPr>
              <a:t>launch; </a:t>
            </a:r>
            <a:r>
              <a:rPr sz="2000" spc="-15" dirty="0">
                <a:latin typeface="Bahnschrift Condensed"/>
                <a:cs typeface="Carlito"/>
              </a:rPr>
              <a:t>Purple </a:t>
            </a:r>
            <a:r>
              <a:rPr sz="2000" spc="-20" dirty="0">
                <a:latin typeface="Bahnschrift Condensed"/>
                <a:cs typeface="Carlito"/>
              </a:rPr>
              <a:t>indicates unsuccessful</a:t>
            </a:r>
            <a:r>
              <a:rPr sz="2000" spc="185" dirty="0">
                <a:latin typeface="Bahnschrift Condensed"/>
                <a:cs typeface="Carlito"/>
              </a:rPr>
              <a:t> </a:t>
            </a:r>
            <a:r>
              <a:rPr sz="2000" spc="-10" dirty="0">
                <a:latin typeface="Bahnschrift Condensed"/>
                <a:cs typeface="Carlito"/>
              </a:rPr>
              <a:t>launch.</a:t>
            </a:r>
            <a:endParaRPr sz="2000" dirty="0">
              <a:latin typeface="Bahnschrift Condensed"/>
              <a:cs typeface="Carlito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F8CB0CED-16BF-4A4A-ABCC-9D84590A2589}"/>
              </a:ext>
            </a:extLst>
          </p:cNvPr>
          <p:cNvSpPr txBox="1">
            <a:spLocks/>
          </p:cNvSpPr>
          <p:nvPr/>
        </p:nvSpPr>
        <p:spPr>
          <a:xfrm>
            <a:off x="838200" y="-533400"/>
            <a:ext cx="10868051" cy="1679178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ea typeface="+mj-ea"/>
                <a:cs typeface="Arial"/>
              </a:defRPr>
            </a:lvl1pPr>
          </a:lstStyle>
          <a:p>
            <a:pPr marL="168910" algn="ctr">
              <a:spcBef>
                <a:spcPts val="100"/>
              </a:spcBef>
              <a:tabLst>
                <a:tab pos="10140315" algn="l"/>
              </a:tabLst>
            </a:pPr>
            <a:r>
              <a:rPr lang="en-US" sz="6800" kern="0" spc="-370" dirty="0">
                <a:uFill>
                  <a:solidFill>
                    <a:srgbClr val="7D7D7D"/>
                  </a:solidFill>
                </a:uFill>
                <a:latin typeface="Bahnschrift Condensed"/>
              </a:rPr>
              <a:t>Flight Number vs. Orbit type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118108" y="5044185"/>
            <a:ext cx="9830308" cy="1397177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000" spc="-25" dirty="0">
                <a:latin typeface="Bahnschrift Condensed"/>
                <a:cs typeface="Carlito"/>
              </a:rPr>
              <a:t>Payload </a:t>
            </a:r>
            <a:r>
              <a:rPr sz="2000" spc="-5" dirty="0">
                <a:latin typeface="Bahnschrift Condensed"/>
                <a:cs typeface="Carlito"/>
              </a:rPr>
              <a:t>mass </a:t>
            </a:r>
            <a:r>
              <a:rPr sz="2000" spc="-20" dirty="0">
                <a:latin typeface="Bahnschrift Condensed"/>
                <a:cs typeface="Carlito"/>
              </a:rPr>
              <a:t>seems </a:t>
            </a:r>
            <a:r>
              <a:rPr sz="2000" spc="-15" dirty="0">
                <a:latin typeface="Bahnschrift Condensed"/>
                <a:cs typeface="Carlito"/>
              </a:rPr>
              <a:t>to </a:t>
            </a:r>
            <a:r>
              <a:rPr sz="2000" spc="-25" dirty="0">
                <a:latin typeface="Bahnschrift Condensed"/>
                <a:cs typeface="Carlito"/>
              </a:rPr>
              <a:t>correlate </a:t>
            </a:r>
            <a:r>
              <a:rPr sz="2000" spc="-5" dirty="0">
                <a:latin typeface="Bahnschrift Condensed"/>
                <a:cs typeface="Carlito"/>
              </a:rPr>
              <a:t>with</a:t>
            </a:r>
            <a:r>
              <a:rPr sz="2000" spc="40" dirty="0">
                <a:latin typeface="Bahnschrift Condensed"/>
                <a:cs typeface="Carlito"/>
              </a:rPr>
              <a:t> </a:t>
            </a:r>
            <a:r>
              <a:rPr sz="2000" spc="-15" dirty="0">
                <a:latin typeface="Bahnschrift Condensed"/>
                <a:cs typeface="Carlito"/>
              </a:rPr>
              <a:t>orbit</a:t>
            </a:r>
            <a:endParaRPr sz="2000" dirty="0">
              <a:latin typeface="Bahnschrift Condensed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000" spc="-25" dirty="0">
                <a:latin typeface="Bahnschrift Condensed"/>
                <a:cs typeface="Carlito"/>
              </a:rPr>
              <a:t>LEO </a:t>
            </a:r>
            <a:r>
              <a:rPr sz="2000" spc="-5" dirty="0">
                <a:latin typeface="Bahnschrift Condensed"/>
                <a:cs typeface="Carlito"/>
              </a:rPr>
              <a:t>and </a:t>
            </a:r>
            <a:r>
              <a:rPr sz="2000" spc="-15" dirty="0">
                <a:latin typeface="Bahnschrift Condensed"/>
                <a:cs typeface="Carlito"/>
              </a:rPr>
              <a:t>SSO seem to </a:t>
            </a:r>
            <a:r>
              <a:rPr sz="2000" spc="-25" dirty="0">
                <a:latin typeface="Bahnschrift Condensed"/>
                <a:cs typeface="Carlito"/>
              </a:rPr>
              <a:t>have </a:t>
            </a:r>
            <a:r>
              <a:rPr sz="2000" spc="-20" dirty="0">
                <a:latin typeface="Bahnschrift Condensed"/>
                <a:cs typeface="Carlito"/>
              </a:rPr>
              <a:t>relatively low payload</a:t>
            </a:r>
            <a:r>
              <a:rPr sz="2000" spc="135" dirty="0">
                <a:latin typeface="Bahnschrift Condensed"/>
                <a:cs typeface="Carlito"/>
              </a:rPr>
              <a:t> </a:t>
            </a:r>
            <a:r>
              <a:rPr sz="2000" spc="-5" dirty="0">
                <a:latin typeface="Bahnschrift Condensed"/>
                <a:cs typeface="Carlito"/>
              </a:rPr>
              <a:t>mass</a:t>
            </a:r>
            <a:endParaRPr sz="2000" dirty="0">
              <a:latin typeface="Bahnschrift Condensed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spc="-5" dirty="0">
                <a:latin typeface="Bahnschrift Condensed"/>
                <a:cs typeface="Carlito"/>
              </a:rPr>
              <a:t>The other </a:t>
            </a:r>
            <a:r>
              <a:rPr sz="2000" spc="-20" dirty="0">
                <a:latin typeface="Bahnschrift Condensed"/>
                <a:cs typeface="Carlito"/>
              </a:rPr>
              <a:t>most successful </a:t>
            </a:r>
            <a:r>
              <a:rPr sz="2000" spc="-5" dirty="0">
                <a:latin typeface="Bahnschrift Condensed"/>
                <a:cs typeface="Carlito"/>
              </a:rPr>
              <a:t>orbit </a:t>
            </a:r>
            <a:r>
              <a:rPr sz="2000" spc="-20" dirty="0">
                <a:latin typeface="Bahnschrift Condensed"/>
                <a:cs typeface="Carlito"/>
              </a:rPr>
              <a:t>VLEO </a:t>
            </a:r>
            <a:r>
              <a:rPr sz="2000" spc="-5" dirty="0">
                <a:latin typeface="Bahnschrift Condensed"/>
                <a:cs typeface="Carlito"/>
              </a:rPr>
              <a:t>only has </a:t>
            </a:r>
            <a:r>
              <a:rPr sz="2000" spc="-10" dirty="0">
                <a:latin typeface="Bahnschrift Condensed"/>
                <a:cs typeface="Carlito"/>
              </a:rPr>
              <a:t>payload </a:t>
            </a:r>
            <a:r>
              <a:rPr sz="2000" spc="-5" dirty="0">
                <a:latin typeface="Bahnschrift Condensed"/>
                <a:cs typeface="Carlito"/>
              </a:rPr>
              <a:t>mass </a:t>
            </a:r>
            <a:r>
              <a:rPr sz="2000" spc="-20" dirty="0">
                <a:latin typeface="Bahnschrift Condensed"/>
                <a:cs typeface="Carlito"/>
              </a:rPr>
              <a:t>values </a:t>
            </a:r>
            <a:r>
              <a:rPr sz="2000" spc="-5" dirty="0">
                <a:latin typeface="Bahnschrift Condensed"/>
                <a:cs typeface="Carlito"/>
              </a:rPr>
              <a:t>in the higher end of the</a:t>
            </a:r>
            <a:r>
              <a:rPr sz="2000" spc="85" dirty="0">
                <a:latin typeface="Bahnschrift Condensed"/>
                <a:cs typeface="Carlito"/>
              </a:rPr>
              <a:t> </a:t>
            </a:r>
            <a:r>
              <a:rPr sz="2000" spc="-25" dirty="0">
                <a:latin typeface="Bahnschrift Condensed"/>
                <a:cs typeface="Carlito"/>
              </a:rPr>
              <a:t>range</a:t>
            </a:r>
            <a:endParaRPr sz="2000" dirty="0">
              <a:latin typeface="Bahnschrift Condensed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18108" y="4357790"/>
            <a:ext cx="7568692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0" dirty="0">
                <a:latin typeface="Bahnschrift Condensed"/>
                <a:cs typeface="Carlito"/>
              </a:rPr>
              <a:t>Green indicates successful </a:t>
            </a:r>
            <a:r>
              <a:rPr sz="2000" spc="-10" dirty="0">
                <a:latin typeface="Bahnschrift Condensed"/>
                <a:cs typeface="Carlito"/>
              </a:rPr>
              <a:t>launch; </a:t>
            </a:r>
            <a:r>
              <a:rPr sz="2000" spc="-15" dirty="0">
                <a:latin typeface="Bahnschrift Condensed"/>
                <a:cs typeface="Carlito"/>
              </a:rPr>
              <a:t>Purple </a:t>
            </a:r>
            <a:r>
              <a:rPr sz="2000" spc="-20" dirty="0">
                <a:latin typeface="Bahnschrift Condensed"/>
                <a:cs typeface="Carlito"/>
              </a:rPr>
              <a:t>indicates unsuccessful</a:t>
            </a:r>
            <a:r>
              <a:rPr sz="2000" spc="185" dirty="0">
                <a:latin typeface="Bahnschrift Condensed"/>
                <a:cs typeface="Carlito"/>
              </a:rPr>
              <a:t> </a:t>
            </a:r>
            <a:r>
              <a:rPr sz="2000" spc="-10" dirty="0">
                <a:latin typeface="Bahnschrift Condensed"/>
                <a:cs typeface="Carlito"/>
              </a:rPr>
              <a:t>launch.</a:t>
            </a:r>
            <a:endParaRPr sz="2000" dirty="0">
              <a:latin typeface="Bahnschrift Condensed"/>
              <a:cs typeface="Carlito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C1C4FFF6-046F-406F-9B07-E5FBD678158C}"/>
              </a:ext>
            </a:extLst>
          </p:cNvPr>
          <p:cNvSpPr txBox="1">
            <a:spLocks/>
          </p:cNvSpPr>
          <p:nvPr/>
        </p:nvSpPr>
        <p:spPr>
          <a:xfrm>
            <a:off x="838200" y="-533400"/>
            <a:ext cx="10868051" cy="1679178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ea typeface="+mj-ea"/>
                <a:cs typeface="Arial"/>
              </a:defRPr>
            </a:lvl1pPr>
          </a:lstStyle>
          <a:p>
            <a:pPr marL="168910" algn="ctr">
              <a:spcBef>
                <a:spcPts val="100"/>
              </a:spcBef>
              <a:tabLst>
                <a:tab pos="10140315" algn="l"/>
              </a:tabLst>
            </a:pPr>
            <a:r>
              <a:rPr lang="en-US" sz="6800" kern="0" spc="-330" dirty="0">
                <a:uFill>
                  <a:solidFill>
                    <a:srgbClr val="7D7D7D"/>
                  </a:solidFill>
                </a:uFill>
                <a:latin typeface="Bahnschrift Condensed"/>
              </a:rPr>
              <a:t>Payload vs. Orbit type</a:t>
            </a:r>
            <a:endParaRPr lang="en-US" sz="6800" kern="0" spc="-370" dirty="0">
              <a:uFill>
                <a:solidFill>
                  <a:srgbClr val="7D7D7D"/>
                </a:solidFill>
              </a:uFill>
              <a:latin typeface="Bahnschrift Condense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176019" y="5031310"/>
            <a:ext cx="5977890" cy="1039387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000" spc="-15" dirty="0">
                <a:latin typeface="Bahnschrift Condensed"/>
                <a:cs typeface="Carlito"/>
              </a:rPr>
              <a:t>Success </a:t>
            </a:r>
            <a:r>
              <a:rPr sz="2000" spc="-20" dirty="0">
                <a:latin typeface="Bahnschrift Condensed"/>
                <a:cs typeface="Carlito"/>
              </a:rPr>
              <a:t>generally </a:t>
            </a:r>
            <a:r>
              <a:rPr sz="2000" spc="-10" dirty="0">
                <a:latin typeface="Bahnschrift Condensed"/>
                <a:cs typeface="Carlito"/>
              </a:rPr>
              <a:t>increases </a:t>
            </a:r>
            <a:r>
              <a:rPr sz="2000" spc="-20" dirty="0">
                <a:latin typeface="Bahnschrift Condensed"/>
                <a:cs typeface="Carlito"/>
              </a:rPr>
              <a:t>over </a:t>
            </a:r>
            <a:r>
              <a:rPr sz="2000" spc="-5" dirty="0">
                <a:latin typeface="Bahnschrift Condensed"/>
                <a:cs typeface="Carlito"/>
              </a:rPr>
              <a:t>time since </a:t>
            </a:r>
            <a:r>
              <a:rPr sz="2000" spc="-20" dirty="0">
                <a:latin typeface="Bahnschrift Condensed"/>
                <a:cs typeface="Carlito"/>
              </a:rPr>
              <a:t>2013 </a:t>
            </a:r>
            <a:r>
              <a:rPr sz="2000" spc="-5" dirty="0">
                <a:latin typeface="Bahnschrift Condensed"/>
                <a:cs typeface="Carlito"/>
              </a:rPr>
              <a:t>with a </a:t>
            </a:r>
            <a:r>
              <a:rPr sz="2000" spc="-10" dirty="0">
                <a:latin typeface="Bahnschrift Condensed"/>
                <a:cs typeface="Carlito"/>
              </a:rPr>
              <a:t>slight </a:t>
            </a:r>
            <a:r>
              <a:rPr sz="2000" spc="-5" dirty="0">
                <a:latin typeface="Bahnschrift Condensed"/>
                <a:cs typeface="Carlito"/>
              </a:rPr>
              <a:t>dip </a:t>
            </a:r>
            <a:r>
              <a:rPr sz="2000" dirty="0">
                <a:latin typeface="Bahnschrift Condensed"/>
                <a:cs typeface="Carlito"/>
              </a:rPr>
              <a:t>in</a:t>
            </a:r>
            <a:r>
              <a:rPr sz="2000" spc="55" dirty="0">
                <a:latin typeface="Bahnschrift Condensed"/>
                <a:cs typeface="Carlito"/>
              </a:rPr>
              <a:t> </a:t>
            </a:r>
            <a:r>
              <a:rPr sz="2000" spc="-25" dirty="0">
                <a:latin typeface="Bahnschrift Condensed"/>
                <a:cs typeface="Carlito"/>
              </a:rPr>
              <a:t>2018</a:t>
            </a:r>
            <a:endParaRPr sz="2000" dirty="0">
              <a:latin typeface="Bahnschrift Condensed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000" spc="-20" dirty="0">
                <a:latin typeface="Bahnschrift Condensed"/>
                <a:cs typeface="Carlito"/>
              </a:rPr>
              <a:t>Success </a:t>
            </a:r>
            <a:r>
              <a:rPr sz="2000" dirty="0">
                <a:latin typeface="Bahnschrift Condensed"/>
                <a:cs typeface="Carlito"/>
              </a:rPr>
              <a:t>in </a:t>
            </a:r>
            <a:r>
              <a:rPr sz="2000" spc="-25" dirty="0">
                <a:latin typeface="Bahnschrift Condensed"/>
                <a:cs typeface="Carlito"/>
              </a:rPr>
              <a:t>recent years </a:t>
            </a:r>
            <a:r>
              <a:rPr sz="2000" spc="-15" dirty="0">
                <a:latin typeface="Bahnschrift Condensed"/>
                <a:cs typeface="Carlito"/>
              </a:rPr>
              <a:t>at </a:t>
            </a:r>
            <a:r>
              <a:rPr sz="2000" spc="-20" dirty="0">
                <a:latin typeface="Bahnschrift Condensed"/>
                <a:cs typeface="Carlito"/>
              </a:rPr>
              <a:t>around</a:t>
            </a:r>
            <a:r>
              <a:rPr sz="2000" spc="90" dirty="0">
                <a:latin typeface="Bahnschrift Condensed"/>
                <a:cs typeface="Carlito"/>
              </a:rPr>
              <a:t> </a:t>
            </a:r>
            <a:r>
              <a:rPr sz="2000" spc="-25" dirty="0">
                <a:latin typeface="Bahnschrift Condensed"/>
                <a:cs typeface="Carlito"/>
              </a:rPr>
              <a:t>80%</a:t>
            </a:r>
            <a:endParaRPr sz="2000" dirty="0">
              <a:latin typeface="Bahnschrift Condensed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4565904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20" dirty="0">
                <a:latin typeface="Bahnschrift Condensed"/>
                <a:cs typeface="Carlito"/>
              </a:rPr>
              <a:t>95% confidence interval  </a:t>
            </a:r>
            <a:r>
              <a:rPr sz="2000" spc="-10" dirty="0">
                <a:latin typeface="Bahnschrift Condensed"/>
                <a:cs typeface="Carlito"/>
              </a:rPr>
              <a:t>(light blue</a:t>
            </a:r>
            <a:r>
              <a:rPr sz="2000" spc="-100" dirty="0">
                <a:latin typeface="Bahnschrift Condensed"/>
                <a:cs typeface="Carlito"/>
              </a:rPr>
              <a:t> </a:t>
            </a:r>
            <a:r>
              <a:rPr sz="2000" spc="-10" dirty="0">
                <a:latin typeface="Bahnschrift Condensed"/>
                <a:cs typeface="Carlito"/>
              </a:rPr>
              <a:t>shading)</a:t>
            </a:r>
            <a:endParaRPr sz="2000" dirty="0">
              <a:latin typeface="Bahnschrift Condensed"/>
              <a:cs typeface="Carlito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EE01AE6E-A8CC-4C35-921D-753070744D62}"/>
              </a:ext>
            </a:extLst>
          </p:cNvPr>
          <p:cNvSpPr txBox="1">
            <a:spLocks/>
          </p:cNvSpPr>
          <p:nvPr/>
        </p:nvSpPr>
        <p:spPr>
          <a:xfrm>
            <a:off x="838200" y="-533400"/>
            <a:ext cx="10868051" cy="1679178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ea typeface="+mj-ea"/>
                <a:cs typeface="Arial"/>
              </a:defRPr>
            </a:lvl1pPr>
          </a:lstStyle>
          <a:p>
            <a:pPr marL="168910" algn="ctr">
              <a:spcBef>
                <a:spcPts val="100"/>
              </a:spcBef>
              <a:tabLst>
                <a:tab pos="10140315" algn="l"/>
              </a:tabLst>
            </a:pPr>
            <a:r>
              <a:rPr lang="en-US" sz="6800" kern="0" spc="-330" dirty="0">
                <a:uFill>
                  <a:solidFill>
                    <a:srgbClr val="7D7D7D"/>
                  </a:solidFill>
                </a:uFill>
                <a:latin typeface="Bahnschrift Condensed"/>
              </a:rPr>
              <a:t>Launch Success Yearly Trend</a:t>
            </a:r>
            <a:endParaRPr lang="en-US" sz="6800" kern="0" spc="-370" dirty="0">
              <a:uFill>
                <a:solidFill>
                  <a:srgbClr val="7D7D7D"/>
                </a:solidFill>
              </a:uFill>
              <a:latin typeface="Bahnschrift Condense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9985756" cy="10599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6800" spc="-1125" dirty="0">
                <a:solidFill>
                  <a:srgbClr val="242424"/>
                </a:solidFill>
                <a:latin typeface="Bahnschrift Condensed" panose="020B0502040204020203"/>
                <a:cs typeface="Arial"/>
              </a:rPr>
              <a:t>E</a:t>
            </a:r>
            <a:r>
              <a:rPr lang="en-US" sz="6800" spc="-1125" dirty="0">
                <a:solidFill>
                  <a:srgbClr val="242424"/>
                </a:solidFill>
                <a:latin typeface="Bahnschrift Condensed" panose="020B0502040204020203"/>
                <a:cs typeface="Arial"/>
              </a:rPr>
              <a:t> </a:t>
            </a:r>
            <a:r>
              <a:rPr sz="6800" spc="-1125" dirty="0">
                <a:solidFill>
                  <a:srgbClr val="242424"/>
                </a:solidFill>
                <a:latin typeface="Bahnschrift Condensed" panose="020B0502040204020203"/>
                <a:cs typeface="Arial"/>
              </a:rPr>
              <a:t>D</a:t>
            </a:r>
            <a:r>
              <a:rPr lang="en-US" sz="6800" spc="-1125" dirty="0">
                <a:solidFill>
                  <a:srgbClr val="242424"/>
                </a:solidFill>
                <a:latin typeface="Bahnschrift Condensed" panose="020B0502040204020203"/>
                <a:cs typeface="Arial"/>
              </a:rPr>
              <a:t> </a:t>
            </a:r>
            <a:r>
              <a:rPr sz="6800" spc="-1125" dirty="0">
                <a:solidFill>
                  <a:srgbClr val="242424"/>
                </a:solidFill>
                <a:latin typeface="Bahnschrift Condensed" panose="020B0502040204020203"/>
                <a:cs typeface="Arial"/>
              </a:rPr>
              <a:t>A </a:t>
            </a:r>
            <a:r>
              <a:rPr lang="en-US" sz="6800" spc="-1125" dirty="0">
                <a:solidFill>
                  <a:srgbClr val="242424"/>
                </a:solidFill>
                <a:latin typeface="Bahnschrift Condensed" panose="020B0502040204020203"/>
                <a:cs typeface="Arial"/>
              </a:rPr>
              <a:t>    </a:t>
            </a:r>
            <a:r>
              <a:rPr sz="6800" spc="-50" dirty="0">
                <a:solidFill>
                  <a:srgbClr val="242424"/>
                </a:solidFill>
                <a:latin typeface="Bahnschrift Condensed" panose="020B0502040204020203"/>
                <a:cs typeface="Arial"/>
              </a:rPr>
              <a:t>with</a:t>
            </a:r>
            <a:r>
              <a:rPr sz="6800" spc="-1315" dirty="0">
                <a:solidFill>
                  <a:srgbClr val="242424"/>
                </a:solidFill>
                <a:latin typeface="Bahnschrift Condensed" panose="020B0502040204020203"/>
                <a:cs typeface="Arial"/>
              </a:rPr>
              <a:t> </a:t>
            </a:r>
            <a:r>
              <a:rPr sz="6800" spc="-1270" dirty="0">
                <a:solidFill>
                  <a:srgbClr val="242424"/>
                </a:solidFill>
                <a:latin typeface="Bahnschrift Condensed" panose="020B0502040204020203"/>
                <a:cs typeface="Arial"/>
              </a:rPr>
              <a:t>S</a:t>
            </a:r>
            <a:r>
              <a:rPr lang="en-US" sz="6800" spc="-1270" dirty="0">
                <a:solidFill>
                  <a:srgbClr val="242424"/>
                </a:solidFill>
                <a:latin typeface="Bahnschrift Condensed" panose="020B0502040204020203"/>
                <a:cs typeface="Arial"/>
              </a:rPr>
              <a:t>   </a:t>
            </a:r>
            <a:r>
              <a:rPr sz="6800" spc="-1270" dirty="0">
                <a:solidFill>
                  <a:srgbClr val="242424"/>
                </a:solidFill>
                <a:latin typeface="Bahnschrift Condensed" panose="020B0502040204020203"/>
                <a:cs typeface="Arial"/>
              </a:rPr>
              <a:t>Q</a:t>
            </a:r>
            <a:r>
              <a:rPr lang="en-US" sz="6800" spc="-1270" dirty="0">
                <a:solidFill>
                  <a:srgbClr val="242424"/>
                </a:solidFill>
                <a:latin typeface="Bahnschrift Condensed" panose="020B0502040204020203"/>
                <a:cs typeface="Arial"/>
              </a:rPr>
              <a:t>   </a:t>
            </a:r>
            <a:r>
              <a:rPr sz="6800" spc="-1270" dirty="0">
                <a:solidFill>
                  <a:srgbClr val="242424"/>
                </a:solidFill>
                <a:latin typeface="Bahnschrift Condensed" panose="020B0502040204020203"/>
                <a:cs typeface="Arial"/>
              </a:rPr>
              <a:t>L</a:t>
            </a:r>
            <a:endParaRPr sz="6800" dirty="0">
              <a:latin typeface="Bahnschrift Condensed" panose="020B0502040204020203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5487" y="4049712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EF12A5E2-7F94-44D7-9A67-CEE4ED7C95DE}"/>
              </a:ext>
            </a:extLst>
          </p:cNvPr>
          <p:cNvSpPr txBox="1">
            <a:spLocks/>
          </p:cNvSpPr>
          <p:nvPr/>
        </p:nvSpPr>
        <p:spPr>
          <a:xfrm>
            <a:off x="838200" y="-533400"/>
            <a:ext cx="10868051" cy="1679178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ea typeface="+mj-ea"/>
                <a:cs typeface="Arial"/>
              </a:defRPr>
            </a:lvl1pPr>
          </a:lstStyle>
          <a:p>
            <a:pPr marL="168910" algn="ctr">
              <a:spcBef>
                <a:spcPts val="100"/>
              </a:spcBef>
              <a:tabLst>
                <a:tab pos="10140315" algn="l"/>
              </a:tabLst>
            </a:pPr>
            <a:r>
              <a:rPr lang="en-US" sz="6800" kern="0" spc="-330" dirty="0">
                <a:uFill>
                  <a:solidFill>
                    <a:srgbClr val="7D7D7D"/>
                  </a:solidFill>
                </a:uFill>
                <a:latin typeface="Bahnschrift Condensed"/>
              </a:rPr>
              <a:t>All Launch Site Names</a:t>
            </a:r>
            <a:endParaRPr lang="en-US" sz="6800" kern="0" spc="-370" dirty="0">
              <a:uFill>
                <a:solidFill>
                  <a:srgbClr val="7D7D7D"/>
                </a:solidFill>
              </a:uFill>
              <a:latin typeface="Bahnschrift Condense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41611" y="2469007"/>
            <a:ext cx="1837689" cy="1176604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Bahnschrift Condensed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Bahnschrift Condensed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name  </a:t>
            </a:r>
            <a:r>
              <a:rPr lang="en-US" sz="2000" dirty="0">
                <a:solidFill>
                  <a:srgbClr val="404040"/>
                </a:solidFill>
                <a:latin typeface="Bahnschrift Condensed"/>
                <a:cs typeface="Carlito"/>
              </a:rPr>
              <a:t>starts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CCA.</a:t>
            </a:r>
            <a:endParaRPr sz="2000" dirty="0">
              <a:latin typeface="Bahnschrift Condensed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E09E426-98D6-4A3F-A474-B78304C77EA2}"/>
              </a:ext>
            </a:extLst>
          </p:cNvPr>
          <p:cNvSpPr txBox="1">
            <a:spLocks/>
          </p:cNvSpPr>
          <p:nvPr/>
        </p:nvSpPr>
        <p:spPr>
          <a:xfrm>
            <a:off x="0" y="-533400"/>
            <a:ext cx="12192000" cy="1679178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ea typeface="+mj-ea"/>
                <a:cs typeface="Arial"/>
              </a:defRPr>
            </a:lvl1pPr>
          </a:lstStyle>
          <a:p>
            <a:pPr marL="168910" algn="ctr">
              <a:spcBef>
                <a:spcPts val="100"/>
              </a:spcBef>
              <a:tabLst>
                <a:tab pos="10140315" algn="l"/>
              </a:tabLst>
            </a:pPr>
            <a:r>
              <a:rPr lang="en-US" sz="6800" kern="0" spc="-330" dirty="0">
                <a:uFill>
                  <a:solidFill>
                    <a:srgbClr val="7D7D7D"/>
                  </a:solidFill>
                </a:uFill>
                <a:latin typeface="Bahnschrift Condensed"/>
              </a:rPr>
              <a:t>Launch Site Names Starts with `CCA`</a:t>
            </a:r>
            <a:endParaRPr lang="en-US" sz="6800" kern="0" spc="-370" dirty="0">
              <a:uFill>
                <a:solidFill>
                  <a:srgbClr val="7D7D7D"/>
                </a:solidFill>
              </a:uFill>
              <a:latin typeface="Bahnschrift Condense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737475" y="2219960"/>
            <a:ext cx="3489325" cy="2459006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Bahnschrift Condensed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Bahnschrift Condensed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Bahnschrift Condensed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Bahnschrift Condensed"/>
                <a:cs typeface="Carlito"/>
              </a:rPr>
              <a:t>customer.</a:t>
            </a:r>
            <a:endParaRPr sz="2000" dirty="0">
              <a:latin typeface="Bahnschrift Condensed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Bahnschrift Condensed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Bahnschrift Condensed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Bahnschrift Condensed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Bahnschrift Condensed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Bahnschrift Condensed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(ISS).</a:t>
            </a:r>
            <a:endParaRPr sz="2000" dirty="0">
              <a:latin typeface="Bahnschrift Condensed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C11A729E-DA98-40C0-A079-856772D15DE9}"/>
              </a:ext>
            </a:extLst>
          </p:cNvPr>
          <p:cNvSpPr txBox="1">
            <a:spLocks/>
          </p:cNvSpPr>
          <p:nvPr/>
        </p:nvSpPr>
        <p:spPr>
          <a:xfrm>
            <a:off x="838200" y="-533400"/>
            <a:ext cx="10868051" cy="1679178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ea typeface="+mj-ea"/>
                <a:cs typeface="Arial"/>
              </a:defRPr>
            </a:lvl1pPr>
          </a:lstStyle>
          <a:p>
            <a:pPr marL="168910" algn="ctr">
              <a:spcBef>
                <a:spcPts val="100"/>
              </a:spcBef>
              <a:tabLst>
                <a:tab pos="10140315" algn="l"/>
              </a:tabLst>
            </a:pPr>
            <a:r>
              <a:rPr lang="en-US" sz="6800" kern="0" spc="-330" dirty="0">
                <a:uFill>
                  <a:solidFill>
                    <a:srgbClr val="7D7D7D"/>
                  </a:solidFill>
                </a:uFill>
                <a:latin typeface="Bahnschrift Condensed"/>
              </a:rPr>
              <a:t>Total Payload Mass from NASA</a:t>
            </a:r>
            <a:endParaRPr lang="en-US" sz="6800" kern="0" spc="-370" dirty="0">
              <a:uFill>
                <a:solidFill>
                  <a:srgbClr val="7D7D7D"/>
                </a:solidFill>
              </a:uFill>
              <a:latin typeface="Bahnschrift Condense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Bahnschrift Condensed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Bahnschrift Condensed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Bahnschrift Condensed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v1.1</a:t>
            </a:r>
            <a:endParaRPr sz="2000" dirty="0">
              <a:latin typeface="Bahnschrift Condensed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Bahnschrift Condensed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Bahnschrift Condensed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Bahnschrift Condensed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range</a:t>
            </a:r>
            <a:endParaRPr sz="2000" dirty="0">
              <a:latin typeface="Bahnschrift Condensed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C06E5723-D5E8-459D-9640-62379D1AF33D}"/>
              </a:ext>
            </a:extLst>
          </p:cNvPr>
          <p:cNvSpPr txBox="1">
            <a:spLocks/>
          </p:cNvSpPr>
          <p:nvPr/>
        </p:nvSpPr>
        <p:spPr>
          <a:xfrm>
            <a:off x="838200" y="-533400"/>
            <a:ext cx="10868051" cy="1679178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ea typeface="+mj-ea"/>
                <a:cs typeface="Arial"/>
              </a:defRPr>
            </a:lvl1pPr>
          </a:lstStyle>
          <a:p>
            <a:pPr marL="168910" algn="ctr">
              <a:spcBef>
                <a:spcPts val="100"/>
              </a:spcBef>
              <a:tabLst>
                <a:tab pos="10140315" algn="l"/>
              </a:tabLst>
            </a:pPr>
            <a:r>
              <a:rPr lang="en-US" sz="6800" kern="0" spc="-330" dirty="0">
                <a:uFill>
                  <a:solidFill>
                    <a:srgbClr val="7D7D7D"/>
                  </a:solidFill>
                </a:uFill>
                <a:latin typeface="Bahnschrift Condensed"/>
              </a:rPr>
              <a:t>Average Payload Mass by F9 v1.1</a:t>
            </a:r>
            <a:endParaRPr lang="en-US" sz="6800" kern="0" spc="-370" dirty="0">
              <a:uFill>
                <a:solidFill>
                  <a:srgbClr val="7D7D7D"/>
                </a:solidFill>
              </a:uFill>
              <a:latin typeface="Bahnschrift Condense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Bahnschrift Condensed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Bahnschrift Condensed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Bahnschrift Condensed"/>
                <a:cs typeface="Carlito"/>
              </a:rPr>
              <a:t>date.</a:t>
            </a:r>
            <a:endParaRPr sz="2000" dirty="0">
              <a:latin typeface="Bahnschrift Condensed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Bahnschrift Condensed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Bahnschrift Condensed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wasn’t</a:t>
            </a:r>
            <a:endParaRPr sz="2000" dirty="0">
              <a:latin typeface="Bahnschrift Condensed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2015.</a:t>
            </a:r>
            <a:endParaRPr sz="2000" dirty="0">
              <a:latin typeface="Bahnschrift Condensed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general</a:t>
            </a:r>
            <a:endParaRPr sz="2000" dirty="0">
              <a:latin typeface="Bahnschrift Condensed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2014.</a:t>
            </a:r>
            <a:endParaRPr sz="2000" dirty="0">
              <a:latin typeface="Bahnschrift Condensed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A876426C-328E-4840-A7AD-6BA76D69C3EB}"/>
              </a:ext>
            </a:extLst>
          </p:cNvPr>
          <p:cNvSpPr txBox="1">
            <a:spLocks/>
          </p:cNvSpPr>
          <p:nvPr/>
        </p:nvSpPr>
        <p:spPr>
          <a:xfrm>
            <a:off x="838200" y="-533400"/>
            <a:ext cx="10868051" cy="2725618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ea typeface="+mj-ea"/>
                <a:cs typeface="Arial"/>
              </a:defRPr>
            </a:lvl1pPr>
          </a:lstStyle>
          <a:p>
            <a:pPr marL="168910" algn="ctr">
              <a:spcBef>
                <a:spcPts val="100"/>
              </a:spcBef>
              <a:tabLst>
                <a:tab pos="10140315" algn="l"/>
              </a:tabLst>
            </a:pPr>
            <a:r>
              <a:rPr lang="en-US" sz="6800" kern="0" spc="-330" dirty="0">
                <a:uFill>
                  <a:solidFill>
                    <a:srgbClr val="7D7D7D"/>
                  </a:solidFill>
                </a:uFill>
                <a:latin typeface="Bahnschrift Condensed"/>
              </a:rPr>
              <a:t>First Successful Ground Pad Landing Date</a:t>
            </a:r>
            <a:endParaRPr lang="en-US" sz="6800" kern="0" spc="-370" dirty="0">
              <a:uFill>
                <a:solidFill>
                  <a:srgbClr val="7D7D7D"/>
                </a:solidFill>
              </a:uFill>
              <a:latin typeface="Bahnschrift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-533400"/>
            <a:ext cx="10868051" cy="1679178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 algn="ctr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z="6800" spc="-330" dirty="0">
                <a:uFill>
                  <a:solidFill>
                    <a:srgbClr val="7D7D7D"/>
                  </a:solidFill>
                </a:uFill>
                <a:latin typeface="Bahnschrift Condensed"/>
              </a:rPr>
              <a:t>Executive</a:t>
            </a:r>
            <a:r>
              <a:rPr sz="6800" spc="-495" dirty="0">
                <a:uFill>
                  <a:solidFill>
                    <a:srgbClr val="7D7D7D"/>
                  </a:solidFill>
                </a:uFill>
                <a:latin typeface="Bahnschrift Condensed"/>
              </a:rPr>
              <a:t> </a:t>
            </a:r>
            <a:r>
              <a:rPr sz="6800" spc="-370" dirty="0">
                <a:uFill>
                  <a:solidFill>
                    <a:srgbClr val="7D7D7D"/>
                  </a:solidFill>
                </a:uFill>
                <a:latin typeface="Bahnschrift Condensed"/>
              </a:rPr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1" y="1676400"/>
            <a:ext cx="10951870" cy="4416593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spc="-20" dirty="0">
                <a:latin typeface="Bahnschrift Condensed"/>
                <a:cs typeface="Carlito"/>
              </a:rPr>
              <a:t>Collected </a:t>
            </a:r>
            <a:r>
              <a:rPr lang="en-US" sz="2200" spc="-35" dirty="0">
                <a:latin typeface="Bahnschrift Condensed"/>
                <a:cs typeface="Carlito"/>
              </a:rPr>
              <a:t>data </a:t>
            </a:r>
            <a:r>
              <a:rPr lang="en-US" sz="2200" spc="-20" dirty="0">
                <a:latin typeface="Bahnschrift Condensed"/>
                <a:cs typeface="Carlito"/>
              </a:rPr>
              <a:t>from </a:t>
            </a:r>
            <a:r>
              <a:rPr lang="en-US" sz="2200" spc="-15" dirty="0">
                <a:latin typeface="Bahnschrift Condensed"/>
                <a:cs typeface="Carlito"/>
              </a:rPr>
              <a:t>public SpaceX </a:t>
            </a:r>
            <a:r>
              <a:rPr lang="en-US" sz="2200" spc="-5" dirty="0">
                <a:latin typeface="Bahnschrift Condensed"/>
                <a:cs typeface="Carlito"/>
              </a:rPr>
              <a:t>API and </a:t>
            </a:r>
            <a:r>
              <a:rPr lang="en-US" sz="2200" spc="-10" dirty="0">
                <a:latin typeface="Bahnschrift Condensed"/>
                <a:cs typeface="Carlito"/>
              </a:rPr>
              <a:t>SpaceX </a:t>
            </a:r>
            <a:r>
              <a:rPr lang="en-US" sz="2200" spc="-5" dirty="0">
                <a:latin typeface="Bahnschrift Condensed"/>
                <a:cs typeface="Carlito"/>
              </a:rPr>
              <a:t>Wikipedia </a:t>
            </a:r>
            <a:r>
              <a:rPr lang="en-US" sz="2200" spc="-20" dirty="0">
                <a:latin typeface="Bahnschrift Condensed"/>
                <a:cs typeface="Carlito"/>
              </a:rPr>
              <a:t>page. </a:t>
            </a:r>
            <a:r>
              <a:rPr lang="en-US" sz="2200" spc="-25" dirty="0">
                <a:latin typeface="Bahnschrift Condensed"/>
                <a:cs typeface="Carlito"/>
              </a:rPr>
              <a:t>Created </a:t>
            </a:r>
            <a:r>
              <a:rPr lang="en-US" sz="2200" spc="-5" dirty="0">
                <a:latin typeface="Bahnschrift Condensed"/>
                <a:cs typeface="Carlito"/>
              </a:rPr>
              <a:t>labels  </a:t>
            </a:r>
            <a:r>
              <a:rPr lang="en-US" sz="2200" spc="-20" dirty="0">
                <a:latin typeface="Bahnschrift Condensed"/>
                <a:cs typeface="Carlito"/>
              </a:rPr>
              <a:t>column </a:t>
            </a:r>
            <a:r>
              <a:rPr lang="en-US" sz="2200" spc="-35" dirty="0">
                <a:latin typeface="Bahnschrift Condensed"/>
                <a:cs typeface="Carlito"/>
              </a:rPr>
              <a:t>‘class’ </a:t>
            </a:r>
            <a:r>
              <a:rPr lang="en-US" sz="2200" spc="-5" dirty="0">
                <a:latin typeface="Bahnschrift Condensed"/>
                <a:cs typeface="Carlito"/>
              </a:rPr>
              <a:t>which classifies </a:t>
            </a:r>
            <a:r>
              <a:rPr lang="en-US" sz="2200" spc="-20" dirty="0">
                <a:latin typeface="Bahnschrift Condensed"/>
                <a:cs typeface="Carlito"/>
              </a:rPr>
              <a:t>successful </a:t>
            </a:r>
            <a:r>
              <a:rPr lang="en-US" sz="2200" spc="-5" dirty="0">
                <a:latin typeface="Bahnschrift Condensed"/>
                <a:cs typeface="Carlito"/>
              </a:rPr>
              <a:t>landings. </a:t>
            </a:r>
            <a:r>
              <a:rPr lang="en-US" sz="2200" spc="-20" dirty="0">
                <a:latin typeface="Bahnschrift Condensed"/>
                <a:cs typeface="Carlito"/>
              </a:rPr>
              <a:t>Explored </a:t>
            </a:r>
            <a:r>
              <a:rPr lang="en-US" sz="2200" spc="-35" dirty="0">
                <a:latin typeface="Bahnschrift Condensed"/>
                <a:cs typeface="Carlito"/>
              </a:rPr>
              <a:t>data </a:t>
            </a:r>
            <a:r>
              <a:rPr lang="en-US" sz="2200" spc="-10" dirty="0">
                <a:latin typeface="Bahnschrift Condensed"/>
                <a:cs typeface="Carlito"/>
              </a:rPr>
              <a:t>using </a:t>
            </a:r>
            <a:r>
              <a:rPr lang="en-US" sz="2200" dirty="0">
                <a:latin typeface="Bahnschrift Condensed"/>
                <a:cs typeface="Carlito"/>
              </a:rPr>
              <a:t>SQL,  </a:t>
            </a:r>
            <a:r>
              <a:rPr lang="en-US" sz="2200" spc="-20" dirty="0">
                <a:latin typeface="Bahnschrift Condensed"/>
                <a:cs typeface="Carlito"/>
              </a:rPr>
              <a:t>visualization, </a:t>
            </a:r>
            <a:r>
              <a:rPr lang="en-US" sz="2200" spc="-25" dirty="0">
                <a:latin typeface="Bahnschrift Condensed"/>
                <a:cs typeface="Carlito"/>
              </a:rPr>
              <a:t>folium </a:t>
            </a:r>
            <a:r>
              <a:rPr lang="en-US" sz="2200" spc="-15" dirty="0">
                <a:latin typeface="Bahnschrift Condensed"/>
                <a:cs typeface="Carlito"/>
              </a:rPr>
              <a:t>maps, </a:t>
            </a:r>
            <a:r>
              <a:rPr lang="en-US" sz="2200" spc="-5" dirty="0">
                <a:latin typeface="Bahnschrift Condensed"/>
                <a:cs typeface="Carlito"/>
              </a:rPr>
              <a:t>and </a:t>
            </a:r>
            <a:r>
              <a:rPr lang="en-US" sz="2200" spc="-15" dirty="0">
                <a:latin typeface="Bahnschrift Condensed"/>
                <a:cs typeface="Carlito"/>
              </a:rPr>
              <a:t>dashboards. </a:t>
            </a:r>
            <a:r>
              <a:rPr lang="en-US" sz="2200" spc="-25" dirty="0">
                <a:latin typeface="Bahnschrift Condensed"/>
                <a:cs typeface="Carlito"/>
              </a:rPr>
              <a:t>Gathered </a:t>
            </a:r>
            <a:r>
              <a:rPr lang="en-US" sz="2200" spc="-30" dirty="0">
                <a:latin typeface="Bahnschrift Condensed"/>
                <a:cs typeface="Carlito"/>
              </a:rPr>
              <a:t>relevant </a:t>
            </a:r>
            <a:r>
              <a:rPr lang="en-US" sz="2200" spc="-20" dirty="0">
                <a:latin typeface="Bahnschrift Condensed"/>
                <a:cs typeface="Carlito"/>
              </a:rPr>
              <a:t>columns </a:t>
            </a:r>
            <a:r>
              <a:rPr lang="en-US" sz="2200" spc="-30" dirty="0">
                <a:latin typeface="Bahnschrift Condensed"/>
                <a:cs typeface="Carlito"/>
              </a:rPr>
              <a:t>to </a:t>
            </a:r>
            <a:r>
              <a:rPr lang="en-US" sz="2200" spc="-5" dirty="0">
                <a:latin typeface="Bahnschrift Condensed"/>
                <a:cs typeface="Carlito"/>
              </a:rPr>
              <a:t>be </a:t>
            </a:r>
            <a:r>
              <a:rPr lang="en-US" sz="2200" spc="-10" dirty="0">
                <a:latin typeface="Bahnschrift Condensed"/>
                <a:cs typeface="Carlito"/>
              </a:rPr>
              <a:t>used </a:t>
            </a:r>
            <a:r>
              <a:rPr lang="en-US" sz="2200" spc="-5" dirty="0">
                <a:latin typeface="Bahnschrift Condensed"/>
                <a:cs typeface="Carlito"/>
              </a:rPr>
              <a:t>as  </a:t>
            </a:r>
            <a:r>
              <a:rPr lang="en-US" sz="2200" spc="-30" dirty="0">
                <a:latin typeface="Bahnschrift Condensed"/>
                <a:cs typeface="Carlito"/>
              </a:rPr>
              <a:t>features. </a:t>
            </a:r>
            <a:r>
              <a:rPr lang="en-US" sz="2200" spc="-20" dirty="0">
                <a:latin typeface="Bahnschrift Condensed"/>
                <a:cs typeface="Carlito"/>
              </a:rPr>
              <a:t>Changed </a:t>
            </a:r>
            <a:r>
              <a:rPr lang="en-US" sz="2200" spc="-5" dirty="0">
                <a:latin typeface="Bahnschrift Condensed"/>
                <a:cs typeface="Carlito"/>
              </a:rPr>
              <a:t>all </a:t>
            </a:r>
            <a:r>
              <a:rPr lang="en-US" sz="2200" spc="-25" dirty="0">
                <a:latin typeface="Bahnschrift Condensed"/>
                <a:cs typeface="Carlito"/>
              </a:rPr>
              <a:t>categorical </a:t>
            </a:r>
            <a:r>
              <a:rPr lang="en-US" sz="2200" spc="-20" dirty="0">
                <a:latin typeface="Bahnschrift Condensed"/>
                <a:cs typeface="Carlito"/>
              </a:rPr>
              <a:t>variables </a:t>
            </a:r>
            <a:r>
              <a:rPr lang="en-US" sz="2200" spc="-30" dirty="0">
                <a:latin typeface="Bahnschrift Condensed"/>
                <a:cs typeface="Carlito"/>
              </a:rPr>
              <a:t>to </a:t>
            </a:r>
            <a:r>
              <a:rPr lang="en-US" sz="2200" spc="-5" dirty="0">
                <a:latin typeface="Bahnschrift Condensed"/>
                <a:cs typeface="Carlito"/>
              </a:rPr>
              <a:t>binary </a:t>
            </a:r>
            <a:r>
              <a:rPr lang="en-US" sz="2200" spc="-15" dirty="0">
                <a:latin typeface="Bahnschrift Condensed"/>
                <a:cs typeface="Carlito"/>
              </a:rPr>
              <a:t>using </a:t>
            </a:r>
            <a:r>
              <a:rPr lang="en-US" sz="2200" spc="-5" dirty="0">
                <a:latin typeface="Bahnschrift Condensed"/>
                <a:cs typeface="Carlito"/>
              </a:rPr>
              <a:t>one hot </a:t>
            </a:r>
            <a:r>
              <a:rPr lang="en-US" sz="2200" spc="-20" dirty="0">
                <a:latin typeface="Bahnschrift Condensed"/>
                <a:cs typeface="Carlito"/>
              </a:rPr>
              <a:t>encoding.  </a:t>
            </a:r>
            <a:r>
              <a:rPr lang="en-US" sz="2200" spc="-25" dirty="0">
                <a:latin typeface="Bahnschrift Condensed"/>
                <a:cs typeface="Carlito"/>
              </a:rPr>
              <a:t>Standardized </a:t>
            </a:r>
            <a:r>
              <a:rPr lang="en-US" sz="2200" spc="-35" dirty="0">
                <a:latin typeface="Bahnschrift Condensed"/>
                <a:cs typeface="Carlito"/>
              </a:rPr>
              <a:t>data </a:t>
            </a:r>
            <a:r>
              <a:rPr lang="en-US" sz="2200" spc="-5" dirty="0">
                <a:latin typeface="Bahnschrift Condensed"/>
                <a:cs typeface="Carlito"/>
              </a:rPr>
              <a:t>and </a:t>
            </a:r>
            <a:r>
              <a:rPr lang="en-US" sz="2200" spc="-15" dirty="0">
                <a:latin typeface="Bahnschrift Condensed"/>
                <a:cs typeface="Carlito"/>
              </a:rPr>
              <a:t>used </a:t>
            </a:r>
            <a:r>
              <a:rPr lang="en-US" sz="2200" spc="-20" dirty="0" err="1">
                <a:latin typeface="Bahnschrift Condensed"/>
                <a:cs typeface="Carlito"/>
              </a:rPr>
              <a:t>GridSearchCV</a:t>
            </a:r>
            <a:r>
              <a:rPr lang="en-US" sz="2200" spc="-20" dirty="0">
                <a:latin typeface="Bahnschrift Condensed"/>
                <a:cs typeface="Carlito"/>
              </a:rPr>
              <a:t> </a:t>
            </a:r>
            <a:r>
              <a:rPr lang="en-US" sz="2200" spc="-30" dirty="0">
                <a:latin typeface="Bahnschrift Condensed"/>
                <a:cs typeface="Carlito"/>
              </a:rPr>
              <a:t>to </a:t>
            </a:r>
            <a:r>
              <a:rPr lang="en-US" sz="2200" spc="-15" dirty="0">
                <a:latin typeface="Bahnschrift Condensed"/>
                <a:cs typeface="Carlito"/>
              </a:rPr>
              <a:t>find </a:t>
            </a:r>
            <a:r>
              <a:rPr lang="en-US" sz="2200" spc="-20" dirty="0">
                <a:latin typeface="Bahnschrift Condensed"/>
                <a:cs typeface="Carlito"/>
              </a:rPr>
              <a:t>best </a:t>
            </a:r>
            <a:r>
              <a:rPr lang="en-US" sz="2200" spc="-40" dirty="0">
                <a:latin typeface="Bahnschrift Condensed"/>
                <a:cs typeface="Carlito"/>
              </a:rPr>
              <a:t>parameters </a:t>
            </a:r>
            <a:r>
              <a:rPr lang="en-US" sz="2200" spc="-35" dirty="0">
                <a:latin typeface="Bahnschrift Condensed"/>
                <a:cs typeface="Carlito"/>
              </a:rPr>
              <a:t>for </a:t>
            </a:r>
            <a:r>
              <a:rPr lang="en-US" sz="2200" spc="-5" dirty="0">
                <a:latin typeface="Bahnschrift Condensed"/>
                <a:cs typeface="Carlito"/>
              </a:rPr>
              <a:t>machine learning  models. </a:t>
            </a:r>
            <a:r>
              <a:rPr lang="en-US" sz="2200" spc="-20" dirty="0">
                <a:latin typeface="Bahnschrift Condensed"/>
                <a:cs typeface="Carlito"/>
              </a:rPr>
              <a:t>Visualize </a:t>
            </a:r>
            <a:r>
              <a:rPr lang="en-US" sz="2200" spc="-25" dirty="0">
                <a:latin typeface="Bahnschrift Condensed"/>
                <a:cs typeface="Carlito"/>
              </a:rPr>
              <a:t>accuracy score </a:t>
            </a:r>
            <a:r>
              <a:rPr lang="en-US" sz="2200" dirty="0">
                <a:latin typeface="Bahnschrift Condensed"/>
                <a:cs typeface="Carlito"/>
              </a:rPr>
              <a:t>of </a:t>
            </a:r>
            <a:r>
              <a:rPr lang="en-US" sz="2200" spc="-5" dirty="0">
                <a:latin typeface="Bahnschrift Condensed"/>
                <a:cs typeface="Carlito"/>
              </a:rPr>
              <a:t>all</a:t>
            </a:r>
            <a:r>
              <a:rPr lang="en-US" sz="2200" spc="-40" dirty="0">
                <a:latin typeface="Bahnschrift Condensed"/>
                <a:cs typeface="Carlito"/>
              </a:rPr>
              <a:t> </a:t>
            </a:r>
            <a:r>
              <a:rPr lang="en-US" sz="2200" spc="-5" dirty="0">
                <a:latin typeface="Bahnschrift Condensed"/>
                <a:cs typeface="Carlito"/>
              </a:rPr>
              <a:t>models.</a:t>
            </a:r>
          </a:p>
          <a:p>
            <a:pPr marL="241300" marR="142875" indent="-228600"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sz="2200" spc="-5" dirty="0">
              <a:latin typeface="Bahnschrift Condensed"/>
              <a:cs typeface="Carlito"/>
            </a:endParaRPr>
          </a:p>
          <a:p>
            <a:pPr marL="241300" marR="142875" indent="-228600"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sz="2200" dirty="0">
              <a:latin typeface="Bahnschrift Condensed"/>
              <a:cs typeface="Carlito"/>
            </a:endParaRPr>
          </a:p>
          <a:p>
            <a:pPr>
              <a:buClr>
                <a:srgbClr val="BB562C"/>
              </a:buClr>
              <a:buFont typeface="Arial"/>
              <a:buChar char="•"/>
            </a:pPr>
            <a:endParaRPr lang="en-US" sz="2200" dirty="0">
              <a:latin typeface="Bahnschrift Condensed"/>
              <a:cs typeface="Carlito"/>
            </a:endParaRPr>
          </a:p>
          <a:p>
            <a:pPr marL="241300" marR="5080" indent="-228600"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spc="-20" dirty="0">
                <a:latin typeface="Bahnschrift Condensed"/>
                <a:cs typeface="Carlito"/>
              </a:rPr>
              <a:t>Four </a:t>
            </a:r>
            <a:r>
              <a:rPr lang="en-US" sz="2200" spc="-15" dirty="0">
                <a:latin typeface="Bahnschrift Condensed"/>
                <a:cs typeface="Carlito"/>
              </a:rPr>
              <a:t>machine </a:t>
            </a:r>
            <a:r>
              <a:rPr lang="en-US" sz="2200" spc="-5" dirty="0">
                <a:latin typeface="Bahnschrift Condensed"/>
                <a:cs typeface="Carlito"/>
              </a:rPr>
              <a:t>learning models </a:t>
            </a:r>
            <a:r>
              <a:rPr lang="en-US" sz="2200" spc="-25" dirty="0">
                <a:latin typeface="Bahnschrift Condensed"/>
                <a:cs typeface="Carlito"/>
              </a:rPr>
              <a:t>were </a:t>
            </a:r>
            <a:r>
              <a:rPr lang="en-US" sz="2200" spc="-20" dirty="0">
                <a:latin typeface="Bahnschrift Condensed"/>
                <a:cs typeface="Carlito"/>
              </a:rPr>
              <a:t>produced: </a:t>
            </a:r>
            <a:r>
              <a:rPr lang="en-US" sz="2200" spc="-5" dirty="0">
                <a:latin typeface="Bahnschrift Condensed"/>
                <a:cs typeface="Carlito"/>
              </a:rPr>
              <a:t>Logistic </a:t>
            </a:r>
            <a:r>
              <a:rPr lang="en-US" sz="2200" spc="-20" dirty="0">
                <a:latin typeface="Bahnschrift Condensed"/>
                <a:cs typeface="Carlito"/>
              </a:rPr>
              <a:t>Regression, </a:t>
            </a:r>
            <a:r>
              <a:rPr lang="en-US" sz="2200" spc="-15" dirty="0">
                <a:latin typeface="Bahnschrift Condensed"/>
                <a:cs typeface="Carlito"/>
              </a:rPr>
              <a:t>Support </a:t>
            </a:r>
            <a:r>
              <a:rPr lang="en-US" sz="2200" spc="-50" dirty="0">
                <a:latin typeface="Bahnschrift Condensed"/>
                <a:cs typeface="Carlito"/>
              </a:rPr>
              <a:t>Vector  </a:t>
            </a:r>
            <a:r>
              <a:rPr lang="en-US" sz="2200" spc="-5" dirty="0">
                <a:latin typeface="Bahnschrift Condensed"/>
                <a:cs typeface="Carlito"/>
              </a:rPr>
              <a:t>Machine, </a:t>
            </a:r>
            <a:r>
              <a:rPr lang="en-US" sz="2200" spc="-15" dirty="0">
                <a:latin typeface="Bahnschrift Condensed"/>
                <a:cs typeface="Carlito"/>
              </a:rPr>
              <a:t>Decision </a:t>
            </a:r>
            <a:r>
              <a:rPr lang="en-US" sz="2200" spc="-80" dirty="0">
                <a:latin typeface="Bahnschrift Condensed"/>
                <a:cs typeface="Carlito"/>
              </a:rPr>
              <a:t>Tree </a:t>
            </a:r>
            <a:r>
              <a:rPr lang="en-US" sz="2200" spc="-45" dirty="0">
                <a:latin typeface="Bahnschrift Condensed"/>
                <a:cs typeface="Carlito"/>
              </a:rPr>
              <a:t>Classifier, </a:t>
            </a:r>
            <a:r>
              <a:rPr lang="en-US" sz="2200" spc="-5" dirty="0">
                <a:latin typeface="Bahnschrift Condensed"/>
                <a:cs typeface="Carlito"/>
              </a:rPr>
              <a:t>and K </a:t>
            </a:r>
            <a:r>
              <a:rPr lang="en-US" sz="2200" spc="-20" dirty="0">
                <a:latin typeface="Bahnschrift Condensed"/>
                <a:cs typeface="Carlito"/>
              </a:rPr>
              <a:t>Nearest Neighbors. </a:t>
            </a:r>
            <a:r>
              <a:rPr lang="en-US" sz="2200" spc="-5" dirty="0">
                <a:latin typeface="Bahnschrift Condensed"/>
                <a:cs typeface="Carlito"/>
              </a:rPr>
              <a:t>All </a:t>
            </a:r>
            <a:r>
              <a:rPr lang="en-US" sz="2200" spc="-20" dirty="0">
                <a:latin typeface="Bahnschrift Condensed"/>
                <a:cs typeface="Carlito"/>
              </a:rPr>
              <a:t>produced </a:t>
            </a:r>
            <a:r>
              <a:rPr lang="en-US" sz="2200" spc="-15" dirty="0">
                <a:latin typeface="Bahnschrift Condensed"/>
                <a:cs typeface="Carlito"/>
              </a:rPr>
              <a:t>similar </a:t>
            </a:r>
            <a:r>
              <a:rPr lang="en-US" sz="2200" spc="-20" dirty="0">
                <a:latin typeface="Bahnschrift Condensed"/>
                <a:cs typeface="Carlito"/>
              </a:rPr>
              <a:t>results  </a:t>
            </a:r>
            <a:r>
              <a:rPr lang="en-US" sz="2200" spc="-5" dirty="0">
                <a:latin typeface="Bahnschrift Condensed"/>
                <a:cs typeface="Carlito"/>
              </a:rPr>
              <a:t>with </a:t>
            </a:r>
            <a:r>
              <a:rPr lang="en-US" sz="2200" spc="-25" dirty="0">
                <a:latin typeface="Bahnschrift Condensed"/>
                <a:cs typeface="Carlito"/>
              </a:rPr>
              <a:t>accuracy </a:t>
            </a:r>
            <a:r>
              <a:rPr lang="en-US" sz="2200" spc="-45" dirty="0">
                <a:latin typeface="Bahnschrift Condensed"/>
                <a:cs typeface="Carlito"/>
              </a:rPr>
              <a:t>rate </a:t>
            </a:r>
            <a:r>
              <a:rPr lang="en-US" sz="2200" dirty="0">
                <a:latin typeface="Bahnschrift Condensed"/>
                <a:cs typeface="Carlito"/>
              </a:rPr>
              <a:t>of </a:t>
            </a:r>
            <a:r>
              <a:rPr lang="en-US" sz="2200" spc="-5" dirty="0">
                <a:latin typeface="Bahnschrift Condensed"/>
                <a:cs typeface="Carlito"/>
              </a:rPr>
              <a:t>about 83.33%. All models </a:t>
            </a:r>
            <a:r>
              <a:rPr lang="en-US" sz="2200" spc="-20" dirty="0">
                <a:latin typeface="Bahnschrift Condensed"/>
                <a:cs typeface="Carlito"/>
              </a:rPr>
              <a:t>over </a:t>
            </a:r>
            <a:r>
              <a:rPr lang="en-US" sz="2200" spc="-25" dirty="0">
                <a:latin typeface="Bahnschrift Condensed"/>
                <a:cs typeface="Carlito"/>
              </a:rPr>
              <a:t>predicted </a:t>
            </a:r>
            <a:r>
              <a:rPr lang="en-US" sz="2200" spc="-20" dirty="0">
                <a:latin typeface="Bahnschrift Condensed"/>
                <a:cs typeface="Carlito"/>
              </a:rPr>
              <a:t>successful </a:t>
            </a:r>
            <a:r>
              <a:rPr lang="en-US" sz="2200" spc="-5" dirty="0">
                <a:latin typeface="Bahnschrift Condensed"/>
                <a:cs typeface="Carlito"/>
              </a:rPr>
              <a:t>landings. </a:t>
            </a:r>
            <a:r>
              <a:rPr lang="en-US" sz="2200" spc="-20" dirty="0">
                <a:latin typeface="Bahnschrift Condensed"/>
                <a:cs typeface="Carlito"/>
              </a:rPr>
              <a:t>More  </a:t>
            </a:r>
            <a:r>
              <a:rPr lang="en-US" sz="2200" spc="-35" dirty="0">
                <a:latin typeface="Bahnschrift Condensed"/>
                <a:cs typeface="Carlito"/>
              </a:rPr>
              <a:t>data </a:t>
            </a:r>
            <a:r>
              <a:rPr lang="en-US" sz="2200" spc="-5" dirty="0">
                <a:latin typeface="Bahnschrift Condensed"/>
                <a:cs typeface="Carlito"/>
              </a:rPr>
              <a:t>is </a:t>
            </a:r>
            <a:r>
              <a:rPr lang="en-US" sz="2200" spc="-15" dirty="0">
                <a:latin typeface="Bahnschrift Condensed"/>
                <a:cs typeface="Carlito"/>
              </a:rPr>
              <a:t>needed </a:t>
            </a:r>
            <a:r>
              <a:rPr lang="en-US" sz="2200" spc="-35" dirty="0">
                <a:latin typeface="Bahnschrift Condensed"/>
                <a:cs typeface="Carlito"/>
              </a:rPr>
              <a:t>for </a:t>
            </a:r>
            <a:r>
              <a:rPr lang="en-US" sz="2200" spc="-40" dirty="0">
                <a:latin typeface="Bahnschrift Condensed"/>
                <a:cs typeface="Carlito"/>
              </a:rPr>
              <a:t>better </a:t>
            </a:r>
            <a:r>
              <a:rPr lang="en-US" sz="2200" spc="-5" dirty="0">
                <a:latin typeface="Bahnschrift Condensed"/>
                <a:cs typeface="Carlito"/>
              </a:rPr>
              <a:t>model </a:t>
            </a:r>
            <a:r>
              <a:rPr lang="en-US" sz="2200" spc="-20" dirty="0">
                <a:latin typeface="Bahnschrift Condensed"/>
                <a:cs typeface="Carlito"/>
              </a:rPr>
              <a:t>determination </a:t>
            </a:r>
            <a:r>
              <a:rPr lang="en-US" sz="2200" spc="-5" dirty="0">
                <a:latin typeface="Bahnschrift Condensed"/>
                <a:cs typeface="Carlito"/>
              </a:rPr>
              <a:t>and</a:t>
            </a:r>
            <a:r>
              <a:rPr lang="en-US" sz="2200" spc="204" dirty="0">
                <a:latin typeface="Bahnschrift Condensed"/>
                <a:cs typeface="Carlito"/>
              </a:rPr>
              <a:t> </a:t>
            </a:r>
            <a:r>
              <a:rPr lang="en-US" sz="2200" spc="-50" dirty="0">
                <a:latin typeface="Bahnschrift Condensed"/>
                <a:cs typeface="Carlito"/>
              </a:rPr>
              <a:t>accuracy.</a:t>
            </a:r>
            <a:endParaRPr lang="en-US" sz="2200" dirty="0">
              <a:latin typeface="Bahnschrift Condensed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904226" y="3808095"/>
            <a:ext cx="4059174" cy="117109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Bahnschrift Condensed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Bahnschrift Condensed"/>
                <a:cs typeface="Carlito"/>
              </a:rPr>
              <a:t>noninclusively.</a:t>
            </a:r>
            <a:endParaRPr sz="2000" dirty="0">
              <a:latin typeface="Bahnschrift Condensed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0" y="3229357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20FD169F-C63E-4316-8B6D-FA44B73B4503}"/>
              </a:ext>
            </a:extLst>
          </p:cNvPr>
          <p:cNvSpPr txBox="1">
            <a:spLocks/>
          </p:cNvSpPr>
          <p:nvPr/>
        </p:nvSpPr>
        <p:spPr>
          <a:xfrm>
            <a:off x="838200" y="-533400"/>
            <a:ext cx="10667999" cy="3772058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ea typeface="+mj-ea"/>
                <a:cs typeface="Arial"/>
              </a:defRPr>
            </a:lvl1pPr>
          </a:lstStyle>
          <a:p>
            <a:pPr marL="168910" algn="ctr">
              <a:spcBef>
                <a:spcPts val="100"/>
              </a:spcBef>
              <a:tabLst>
                <a:tab pos="10140315" algn="l"/>
              </a:tabLst>
            </a:pPr>
            <a:r>
              <a:rPr lang="en-US" sz="6800" kern="0" spc="-330" dirty="0">
                <a:uFill>
                  <a:solidFill>
                    <a:srgbClr val="7D7D7D"/>
                  </a:solidFill>
                </a:uFill>
                <a:latin typeface="Bahnschrift Condensed"/>
              </a:rPr>
              <a:t>Successful Drone Ship Landing with Payload  Between 4000 and 6000</a:t>
            </a:r>
            <a:endParaRPr lang="en-US" sz="6800" kern="0" spc="-370" dirty="0">
              <a:uFill>
                <a:solidFill>
                  <a:srgbClr val="7D7D7D"/>
                </a:solidFill>
              </a:uFill>
              <a:latin typeface="Bahnschrift Condense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256976" y="2350009"/>
            <a:ext cx="4325423" cy="33990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305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Bahnschrift Condensed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each</a:t>
            </a:r>
            <a:r>
              <a:rPr lang="en-US" sz="2000" dirty="0">
                <a:latin typeface="Bahnschrift Condensed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Bahnschrift Condensed"/>
                <a:cs typeface="Carlito"/>
              </a:rPr>
              <a:t>outcome.</a:t>
            </a:r>
            <a:endParaRPr sz="2000" dirty="0">
              <a:latin typeface="Bahnschrift Condensed"/>
              <a:cs typeface="Carlito"/>
            </a:endParaRPr>
          </a:p>
          <a:p>
            <a:pPr marL="355600" marR="83820" indent="-342900">
              <a:lnSpc>
                <a:spcPts val="2200"/>
              </a:lnSpc>
              <a:spcBef>
                <a:spcPts val="144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time.</a:t>
            </a:r>
            <a:endParaRPr sz="2000" dirty="0">
              <a:latin typeface="Bahnschrift Condensed"/>
              <a:cs typeface="Carlito"/>
            </a:endParaRPr>
          </a:p>
          <a:p>
            <a:pPr marL="355600" indent="-342900">
              <a:lnSpc>
                <a:spcPts val="2305"/>
              </a:lnSpc>
              <a:spcBef>
                <a:spcPts val="115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landing</a:t>
            </a:r>
            <a:r>
              <a:rPr lang="en-US" sz="2000" dirty="0">
                <a:latin typeface="Bahnschrift Condensed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intended.</a:t>
            </a:r>
            <a:endParaRPr sz="2000" dirty="0">
              <a:latin typeface="Bahnschrift Condensed"/>
              <a:cs typeface="Carlito"/>
            </a:endParaRPr>
          </a:p>
          <a:p>
            <a:pPr marL="355600" marR="337185" indent="-342900">
              <a:lnSpc>
                <a:spcPts val="2200"/>
              </a:lnSpc>
              <a:spcBef>
                <a:spcPts val="1440"/>
              </a:spcBef>
              <a:buFont typeface="Arial" panose="020B0604020202020204" pitchFamily="34" charset="0"/>
              <a:buChar char="•"/>
            </a:pPr>
            <a:r>
              <a:rPr sz="2000" spc="-40" dirty="0">
                <a:solidFill>
                  <a:srgbClr val="404040"/>
                </a:solidFill>
                <a:latin typeface="Bahnschrift Condensed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Bahnschrift Condensed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Bahnschrift Condensed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Bahnschrift Condensed"/>
                <a:cs typeface="Carlito"/>
              </a:rPr>
              <a:t>flight.</a:t>
            </a:r>
            <a:endParaRPr sz="2000" dirty="0">
              <a:latin typeface="Bahnschrift Condensed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3000" y="2350009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8832A97-DE98-4F7D-B487-E943687EE628}"/>
              </a:ext>
            </a:extLst>
          </p:cNvPr>
          <p:cNvSpPr txBox="1">
            <a:spLocks/>
          </p:cNvSpPr>
          <p:nvPr/>
        </p:nvSpPr>
        <p:spPr>
          <a:xfrm>
            <a:off x="838200" y="-533400"/>
            <a:ext cx="10868051" cy="2725618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ea typeface="+mj-ea"/>
                <a:cs typeface="Arial"/>
              </a:defRPr>
            </a:lvl1pPr>
          </a:lstStyle>
          <a:p>
            <a:pPr marL="168910" algn="ctr">
              <a:spcBef>
                <a:spcPts val="100"/>
              </a:spcBef>
              <a:tabLst>
                <a:tab pos="10140315" algn="l"/>
              </a:tabLst>
            </a:pPr>
            <a:r>
              <a:rPr lang="en-US" sz="6800" kern="0" spc="-330" dirty="0">
                <a:uFill>
                  <a:solidFill>
                    <a:srgbClr val="7D7D7D"/>
                  </a:solidFill>
                </a:uFill>
                <a:latin typeface="Bahnschrift Condensed"/>
              </a:rPr>
              <a:t>Total Number of Each Mission Outcome</a:t>
            </a:r>
            <a:endParaRPr lang="en-US" sz="6800" kern="0" spc="-370" dirty="0">
              <a:uFill>
                <a:solidFill>
                  <a:srgbClr val="7D7D7D"/>
                </a:solidFill>
              </a:uFill>
              <a:latin typeface="Bahnschrift Condense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86777" y="3021330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 dirty="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 dirty="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A0D48B63-08E4-4C9B-BA3D-435DCC401BB5}"/>
              </a:ext>
            </a:extLst>
          </p:cNvPr>
          <p:cNvSpPr txBox="1">
            <a:spLocks/>
          </p:cNvSpPr>
          <p:nvPr/>
        </p:nvSpPr>
        <p:spPr>
          <a:xfrm>
            <a:off x="838199" y="-381000"/>
            <a:ext cx="10323575" cy="2725618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ea typeface="+mj-ea"/>
                <a:cs typeface="Arial"/>
              </a:defRPr>
            </a:lvl1pPr>
          </a:lstStyle>
          <a:p>
            <a:pPr marL="168910" algn="r">
              <a:spcBef>
                <a:spcPts val="100"/>
              </a:spcBef>
              <a:tabLst>
                <a:tab pos="10140315" algn="l"/>
              </a:tabLst>
            </a:pPr>
            <a:r>
              <a:rPr lang="en-US" sz="6800" kern="0" spc="-330" dirty="0">
                <a:uFill>
                  <a:solidFill>
                    <a:srgbClr val="7D7D7D"/>
                  </a:solidFill>
                </a:uFill>
                <a:latin typeface="Bahnschrift Condensed"/>
              </a:rPr>
              <a:t>Boosters that Carried Maximum Payload</a:t>
            </a:r>
            <a:endParaRPr lang="en-US" sz="6800" kern="0" spc="-370" dirty="0">
              <a:uFill>
                <a:solidFill>
                  <a:srgbClr val="7D7D7D"/>
                </a:solidFill>
              </a:uFill>
              <a:latin typeface="Bahnschrift Condense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Bahnschrift Condensed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Bahnschrift Condensed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Bahnschrift Condensed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Bahnschrift Condensed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Bahnschrift Condensed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Bahnschrift Condensed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ship.</a:t>
            </a:r>
            <a:endParaRPr sz="2000" dirty="0">
              <a:latin typeface="Bahnschrift Condensed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occurrences.</a:t>
            </a:r>
            <a:endParaRPr sz="2000" dirty="0">
              <a:latin typeface="Bahnschrift Condensed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BC1AA8C1-917D-4072-BFFF-79691444351F}"/>
              </a:ext>
            </a:extLst>
          </p:cNvPr>
          <p:cNvSpPr txBox="1">
            <a:spLocks/>
          </p:cNvSpPr>
          <p:nvPr/>
        </p:nvSpPr>
        <p:spPr>
          <a:xfrm>
            <a:off x="838200" y="-533400"/>
            <a:ext cx="10868051" cy="2725618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ea typeface="+mj-ea"/>
                <a:cs typeface="Arial"/>
              </a:defRPr>
            </a:lvl1pPr>
          </a:lstStyle>
          <a:p>
            <a:pPr marL="168910" algn="ctr">
              <a:spcBef>
                <a:spcPts val="100"/>
              </a:spcBef>
              <a:tabLst>
                <a:tab pos="10140315" algn="l"/>
              </a:tabLst>
            </a:pPr>
            <a:r>
              <a:rPr lang="en-US" sz="6800" kern="0" spc="-330" dirty="0">
                <a:uFill>
                  <a:solidFill>
                    <a:srgbClr val="7D7D7D"/>
                  </a:solidFill>
                </a:uFill>
                <a:latin typeface="Bahnschrift Condensed"/>
              </a:rPr>
              <a:t>2015 Failed Drone Ship Landing Records</a:t>
            </a:r>
            <a:endParaRPr lang="en-US" sz="6800" kern="0" spc="-370" dirty="0">
              <a:uFill>
                <a:solidFill>
                  <a:srgbClr val="7D7D7D"/>
                </a:solidFill>
              </a:uFill>
              <a:latin typeface="Bahnschrift Condense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923278" y="3352800"/>
            <a:ext cx="4707890" cy="2660728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Bahnschrift Condensed"/>
                <a:cs typeface="Carlito"/>
              </a:rPr>
              <a:t>inclusively.</a:t>
            </a:r>
            <a:endParaRPr sz="2000" dirty="0">
              <a:latin typeface="Bahnschrift Condensed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Bahnschrift Condensed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Bahnschrift Condensed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landings.</a:t>
            </a:r>
            <a:endParaRPr sz="2000" dirty="0">
              <a:latin typeface="Bahnschrift Condensed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Bahnschrift Condensed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period</a:t>
            </a:r>
            <a:endParaRPr sz="2000" dirty="0">
              <a:latin typeface="Bahnschrift Condensed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3316224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7EBF99A6-7456-48E3-A8FE-4F2E392B550C}"/>
              </a:ext>
            </a:extLst>
          </p:cNvPr>
          <p:cNvSpPr txBox="1">
            <a:spLocks/>
          </p:cNvSpPr>
          <p:nvPr/>
        </p:nvSpPr>
        <p:spPr>
          <a:xfrm>
            <a:off x="838200" y="-533400"/>
            <a:ext cx="10868051" cy="3772058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ea typeface="+mj-ea"/>
                <a:cs typeface="Arial"/>
              </a:defRPr>
            </a:lvl1pPr>
          </a:lstStyle>
          <a:p>
            <a:pPr marL="168910" algn="ctr">
              <a:spcBef>
                <a:spcPts val="100"/>
              </a:spcBef>
              <a:tabLst>
                <a:tab pos="10140315" algn="l"/>
              </a:tabLst>
            </a:pPr>
            <a:r>
              <a:rPr lang="en-US" sz="6800" kern="0" spc="-330" dirty="0">
                <a:uFill>
                  <a:solidFill>
                    <a:srgbClr val="7D7D7D"/>
                  </a:solidFill>
                </a:uFill>
                <a:latin typeface="Bahnschrift Condensed"/>
              </a:rPr>
              <a:t>Ranking Counts of Successful Landings  Between 2010-06-04 and 2017-03-20</a:t>
            </a:r>
            <a:endParaRPr lang="en-US" sz="6800" kern="0" spc="-370" dirty="0">
              <a:uFill>
                <a:solidFill>
                  <a:srgbClr val="7D7D7D"/>
                </a:solidFill>
              </a:uFill>
              <a:latin typeface="Bahnschrift Condense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" y="1908429"/>
            <a:ext cx="12192000" cy="1216359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 algn="ctr">
              <a:lnSpc>
                <a:spcPts val="8200"/>
              </a:lnSpc>
              <a:spcBef>
                <a:spcPts val="1540"/>
              </a:spcBef>
            </a:pPr>
            <a:r>
              <a:rPr sz="6800" spc="-300" dirty="0">
                <a:solidFill>
                  <a:srgbClr val="242424"/>
                </a:solidFill>
                <a:latin typeface="Bahnschrift Condensed"/>
              </a:rPr>
              <a:t>Interactive</a:t>
            </a:r>
            <a:r>
              <a:rPr lang="en-US" sz="6800" spc="-300" dirty="0">
                <a:solidFill>
                  <a:srgbClr val="242424"/>
                </a:solidFill>
                <a:latin typeface="Bahnschrift Condensed"/>
              </a:rPr>
              <a:t> </a:t>
            </a:r>
            <a:r>
              <a:rPr sz="6800" spc="-320" dirty="0">
                <a:solidFill>
                  <a:srgbClr val="242424"/>
                </a:solidFill>
                <a:latin typeface="Bahnschrift Condensed"/>
              </a:rPr>
              <a:t>Ma</a:t>
            </a:r>
            <a:r>
              <a:rPr lang="en-US" sz="6800" spc="-320" dirty="0">
                <a:solidFill>
                  <a:srgbClr val="242424"/>
                </a:solidFill>
                <a:latin typeface="Bahnschrift Condensed"/>
              </a:rPr>
              <a:t>p </a:t>
            </a:r>
            <a:r>
              <a:rPr sz="6800" spc="-50" dirty="0">
                <a:solidFill>
                  <a:srgbClr val="242424"/>
                </a:solidFill>
                <a:latin typeface="Bahnschrift Condensed"/>
              </a:rPr>
              <a:t>with</a:t>
            </a:r>
            <a:r>
              <a:rPr lang="en-US" sz="6800" spc="-50" dirty="0">
                <a:solidFill>
                  <a:srgbClr val="242424"/>
                </a:solidFill>
                <a:latin typeface="Bahnschrift Condensed"/>
              </a:rPr>
              <a:t> </a:t>
            </a:r>
            <a:r>
              <a:rPr sz="6800" spc="-405" dirty="0">
                <a:solidFill>
                  <a:srgbClr val="242424"/>
                </a:solidFill>
                <a:latin typeface="Bahnschrift Condensed"/>
              </a:rPr>
              <a:t>Folium</a:t>
            </a:r>
            <a:endParaRPr sz="6800" dirty="0">
              <a:latin typeface="Bahnschrift Condense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8200" y="5398787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1447800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B3DA12A7-AEA8-4D4A-9154-AF3702C5D5A5}"/>
              </a:ext>
            </a:extLst>
          </p:cNvPr>
          <p:cNvSpPr txBox="1">
            <a:spLocks/>
          </p:cNvSpPr>
          <p:nvPr/>
        </p:nvSpPr>
        <p:spPr>
          <a:xfrm>
            <a:off x="838200" y="-533400"/>
            <a:ext cx="10868051" cy="1740733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ea typeface="+mj-ea"/>
                <a:cs typeface="Arial"/>
              </a:defRPr>
            </a:lvl1pPr>
          </a:lstStyle>
          <a:p>
            <a:pPr marL="168910" algn="ctr">
              <a:spcBef>
                <a:spcPts val="100"/>
              </a:spcBef>
              <a:tabLst>
                <a:tab pos="10140315" algn="l"/>
              </a:tabLst>
            </a:pPr>
            <a:r>
              <a:rPr lang="en-US" sz="6800" spc="-370" dirty="0">
                <a:uFill>
                  <a:solidFill>
                    <a:srgbClr val="7D7D7D"/>
                  </a:solidFill>
                </a:uFill>
                <a:latin typeface="Bahnschrift Condensed"/>
              </a:rPr>
              <a:t>Launch </a:t>
            </a:r>
            <a:r>
              <a:rPr lang="en-US" sz="6800" spc="-325" dirty="0">
                <a:uFill>
                  <a:solidFill>
                    <a:srgbClr val="7D7D7D"/>
                  </a:solidFill>
                </a:uFill>
                <a:latin typeface="Bahnschrift Condensed"/>
              </a:rPr>
              <a:t>Site</a:t>
            </a:r>
            <a:r>
              <a:rPr lang="en-US" sz="6800" spc="-450" dirty="0">
                <a:uFill>
                  <a:solidFill>
                    <a:srgbClr val="7D7D7D"/>
                  </a:solidFill>
                </a:uFill>
                <a:latin typeface="Bahnschrift Condensed"/>
              </a:rPr>
              <a:t> </a:t>
            </a:r>
            <a:r>
              <a:rPr lang="en-US" sz="6800" spc="-305" dirty="0">
                <a:uFill>
                  <a:solidFill>
                    <a:srgbClr val="7D7D7D"/>
                  </a:solidFill>
                </a:uFill>
                <a:latin typeface="Bahnschrift Condensed"/>
              </a:rPr>
              <a:t>Locations</a:t>
            </a:r>
            <a:endParaRPr lang="en-US" sz="6800" kern="0" spc="-370" dirty="0">
              <a:uFill>
                <a:solidFill>
                  <a:srgbClr val="7D7D7D"/>
                </a:solidFill>
              </a:uFill>
              <a:latin typeface="Bahnschrift Condense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failed</a:t>
            </a:r>
            <a:endParaRPr sz="2000" dirty="0">
              <a:latin typeface="Bahnschrift Condensed" panose="020B0502040204020203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landings.</a:t>
            </a:r>
            <a:endParaRPr sz="2000" dirty="0">
              <a:latin typeface="Bahnschrift Condensed" panose="020B0502040204020203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600" y="1447800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D63F9536-A0AC-44F4-A157-2588011C308F}"/>
              </a:ext>
            </a:extLst>
          </p:cNvPr>
          <p:cNvSpPr txBox="1">
            <a:spLocks/>
          </p:cNvSpPr>
          <p:nvPr/>
        </p:nvSpPr>
        <p:spPr>
          <a:xfrm>
            <a:off x="838200" y="-533400"/>
            <a:ext cx="10868051" cy="1679178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ea typeface="+mj-ea"/>
                <a:cs typeface="Arial"/>
              </a:defRPr>
            </a:lvl1pPr>
          </a:lstStyle>
          <a:p>
            <a:pPr marL="168910" algn="ctr">
              <a:spcBef>
                <a:spcPts val="100"/>
              </a:spcBef>
              <a:tabLst>
                <a:tab pos="10140315" algn="l"/>
              </a:tabLst>
            </a:pPr>
            <a:r>
              <a:rPr lang="en-US" sz="6800" kern="0" spc="-330" dirty="0">
                <a:uFill>
                  <a:solidFill>
                    <a:srgbClr val="7D7D7D"/>
                  </a:solidFill>
                </a:uFill>
                <a:latin typeface="Bahnschrift Condensed"/>
              </a:rPr>
              <a:t>Color-Coded Launch Markers</a:t>
            </a:r>
            <a:endParaRPr lang="en-US" sz="6800" kern="0" spc="-370" dirty="0">
              <a:uFill>
                <a:solidFill>
                  <a:srgbClr val="7D7D7D"/>
                </a:solidFill>
              </a:uFill>
              <a:latin typeface="Bahnschrift Condense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13208" y="5276087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ahnschrift Condensed" panose="020B0502040204020203"/>
                <a:cs typeface="Carlito"/>
              </a:rPr>
              <a:t>areas.</a:t>
            </a:r>
            <a:endParaRPr sz="2000" dirty="0">
              <a:latin typeface="Bahnschrift Condensed" panose="020B0502040204020203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3208" y="1613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3441448" y="3681957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9494CC8C-D8DC-46DB-B4DF-C9E69EA8E0B7}"/>
              </a:ext>
            </a:extLst>
          </p:cNvPr>
          <p:cNvSpPr txBox="1">
            <a:spLocks/>
          </p:cNvSpPr>
          <p:nvPr/>
        </p:nvSpPr>
        <p:spPr>
          <a:xfrm>
            <a:off x="838200" y="-533400"/>
            <a:ext cx="10868051" cy="1679178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ea typeface="+mj-ea"/>
                <a:cs typeface="Arial"/>
              </a:defRPr>
            </a:lvl1pPr>
          </a:lstStyle>
          <a:p>
            <a:pPr marL="168910" algn="ctr">
              <a:spcBef>
                <a:spcPts val="100"/>
              </a:spcBef>
              <a:tabLst>
                <a:tab pos="10140315" algn="l"/>
              </a:tabLst>
            </a:pPr>
            <a:r>
              <a:rPr lang="en-US" sz="6800" kern="0" spc="-330" dirty="0">
                <a:uFill>
                  <a:solidFill>
                    <a:srgbClr val="7D7D7D"/>
                  </a:solidFill>
                </a:uFill>
                <a:latin typeface="Bahnschrift Condensed"/>
              </a:rPr>
              <a:t>Key Location Proximities</a:t>
            </a:r>
            <a:endParaRPr lang="en-US" sz="6800" kern="0" spc="-370" dirty="0">
              <a:uFill>
                <a:solidFill>
                  <a:srgbClr val="7D7D7D"/>
                </a:solidFill>
              </a:uFill>
              <a:latin typeface="Bahnschrift Condensed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08429"/>
            <a:ext cx="12191999" cy="1216359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 algn="ctr">
              <a:lnSpc>
                <a:spcPts val="8200"/>
              </a:lnSpc>
              <a:spcBef>
                <a:spcPts val="1540"/>
              </a:spcBef>
            </a:pPr>
            <a:r>
              <a:rPr sz="6800" spc="-365" dirty="0">
                <a:solidFill>
                  <a:srgbClr val="242424"/>
                </a:solidFill>
                <a:latin typeface="Bahnschrift Condensed"/>
              </a:rPr>
              <a:t>Build </a:t>
            </a:r>
            <a:r>
              <a:rPr sz="6800" spc="-685" dirty="0">
                <a:solidFill>
                  <a:srgbClr val="242424"/>
                </a:solidFill>
                <a:latin typeface="Bahnschrift Condensed"/>
              </a:rPr>
              <a:t>a </a:t>
            </a:r>
            <a:r>
              <a:rPr sz="6800" spc="-530">
                <a:solidFill>
                  <a:srgbClr val="242424"/>
                </a:solidFill>
                <a:latin typeface="Bahnschrift Condensed"/>
              </a:rPr>
              <a:t>Dashboard</a:t>
            </a:r>
            <a:r>
              <a:rPr sz="6800" spc="-700">
                <a:solidFill>
                  <a:srgbClr val="242424"/>
                </a:solidFill>
                <a:latin typeface="Bahnschrift Condensed"/>
              </a:rPr>
              <a:t> </a:t>
            </a:r>
            <a:r>
              <a:rPr sz="6800" spc="-50">
                <a:solidFill>
                  <a:srgbClr val="242424"/>
                </a:solidFill>
                <a:latin typeface="Bahnschrift Condensed"/>
              </a:rPr>
              <a:t>with</a:t>
            </a:r>
            <a:r>
              <a:rPr lang="en-US" sz="6800" spc="-50">
                <a:solidFill>
                  <a:srgbClr val="242424"/>
                </a:solidFill>
                <a:latin typeface="Bahnschrift Condensed"/>
              </a:rPr>
              <a:t> </a:t>
            </a:r>
            <a:r>
              <a:rPr sz="6800" spc="-315">
                <a:solidFill>
                  <a:srgbClr val="242424"/>
                </a:solidFill>
                <a:latin typeface="Bahnschrift Condensed"/>
              </a:rPr>
              <a:t>Plotly</a:t>
            </a:r>
            <a:r>
              <a:rPr sz="6800" spc="-580" dirty="0">
                <a:solidFill>
                  <a:srgbClr val="242424"/>
                </a:solidFill>
                <a:latin typeface="Bahnschrift Condensed"/>
              </a:rPr>
              <a:t> </a:t>
            </a:r>
            <a:r>
              <a:rPr sz="6800" spc="-730" dirty="0">
                <a:solidFill>
                  <a:srgbClr val="242424"/>
                </a:solidFill>
                <a:latin typeface="Bahnschrift Condensed"/>
              </a:rPr>
              <a:t>Dash</a:t>
            </a:r>
            <a:endParaRPr sz="6800" dirty="0">
              <a:latin typeface="Bahnschrift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05029" y="1075158"/>
            <a:ext cx="6793230" cy="509639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spc="-20" dirty="0"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 dirty="0">
              <a:latin typeface="Carlito"/>
              <a:cs typeface="Carlito"/>
            </a:endParaRPr>
          </a:p>
          <a:p>
            <a:pPr marL="253365" indent="-229235">
              <a:lnSpc>
                <a:spcPct val="15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latin typeface="Carlito"/>
                <a:cs typeface="Carlito"/>
              </a:rPr>
              <a:t>Commercial </a:t>
            </a:r>
            <a:r>
              <a:rPr sz="2200" spc="-10" dirty="0">
                <a:latin typeface="Carlito"/>
                <a:cs typeface="Carlito"/>
              </a:rPr>
              <a:t>Space </a:t>
            </a:r>
            <a:r>
              <a:rPr sz="2200" spc="-25" dirty="0">
                <a:latin typeface="Carlito"/>
                <a:cs typeface="Carlito"/>
              </a:rPr>
              <a:t>Age </a:t>
            </a:r>
            <a:r>
              <a:rPr sz="2200" spc="-5" dirty="0">
                <a:latin typeface="Carlito"/>
                <a:cs typeface="Carlito"/>
              </a:rPr>
              <a:t>is</a:t>
            </a:r>
            <a:r>
              <a:rPr sz="2200" spc="50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Here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5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latin typeface="Carlito"/>
                <a:cs typeface="Carlito"/>
              </a:rPr>
              <a:t>Space </a:t>
            </a:r>
            <a:r>
              <a:rPr sz="2200" spc="-5" dirty="0">
                <a:latin typeface="Carlito"/>
                <a:cs typeface="Carlito"/>
              </a:rPr>
              <a:t>X </a:t>
            </a:r>
            <a:r>
              <a:rPr sz="2200" spc="-15" dirty="0">
                <a:latin typeface="Carlito"/>
                <a:cs typeface="Carlito"/>
              </a:rPr>
              <a:t>has </a:t>
            </a:r>
            <a:r>
              <a:rPr sz="2200" spc="-20" dirty="0">
                <a:latin typeface="Carlito"/>
                <a:cs typeface="Carlito"/>
              </a:rPr>
              <a:t>best pricing </a:t>
            </a:r>
            <a:r>
              <a:rPr sz="2200" spc="-15" dirty="0">
                <a:latin typeface="Carlito"/>
                <a:cs typeface="Carlito"/>
              </a:rPr>
              <a:t>($62 </a:t>
            </a:r>
            <a:r>
              <a:rPr sz="2200" spc="-5" dirty="0">
                <a:latin typeface="Carlito"/>
                <a:cs typeface="Carlito"/>
              </a:rPr>
              <a:t>million </a:t>
            </a:r>
            <a:r>
              <a:rPr sz="2200" spc="-15" dirty="0">
                <a:latin typeface="Carlito"/>
                <a:cs typeface="Carlito"/>
              </a:rPr>
              <a:t>vs. </a:t>
            </a:r>
            <a:r>
              <a:rPr sz="2200" spc="-5" dirty="0">
                <a:latin typeface="Carlito"/>
                <a:cs typeface="Carlito"/>
              </a:rPr>
              <a:t>$165 million</a:t>
            </a:r>
            <a:r>
              <a:rPr sz="2200" spc="2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USD)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5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latin typeface="Carlito"/>
                <a:cs typeface="Carlito"/>
              </a:rPr>
              <a:t>Largely </a:t>
            </a:r>
            <a:r>
              <a:rPr sz="2200" spc="-15" dirty="0">
                <a:latin typeface="Carlito"/>
                <a:cs typeface="Carlito"/>
              </a:rPr>
              <a:t>due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ability </a:t>
            </a:r>
            <a:r>
              <a:rPr sz="2200" spc="-30" dirty="0">
                <a:latin typeface="Carlito"/>
                <a:cs typeface="Carlito"/>
              </a:rPr>
              <a:t>to recover </a:t>
            </a:r>
            <a:r>
              <a:rPr sz="2200" spc="-15" dirty="0">
                <a:latin typeface="Carlito"/>
                <a:cs typeface="Carlito"/>
              </a:rPr>
              <a:t>part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45" dirty="0">
                <a:latin typeface="Carlito"/>
                <a:cs typeface="Carlito"/>
              </a:rPr>
              <a:t>rocket </a:t>
            </a:r>
            <a:r>
              <a:rPr sz="2200" spc="-25" dirty="0">
                <a:latin typeface="Carlito"/>
                <a:cs typeface="Carlito"/>
              </a:rPr>
              <a:t>(Stage</a:t>
            </a:r>
            <a:r>
              <a:rPr sz="2200" spc="13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1)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5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latin typeface="Carlito"/>
                <a:cs typeface="Carlito"/>
              </a:rPr>
              <a:t>Space </a:t>
            </a:r>
            <a:r>
              <a:rPr sz="2200" spc="-5" dirty="0">
                <a:latin typeface="Carlito"/>
                <a:cs typeface="Carlito"/>
              </a:rPr>
              <a:t>Y </a:t>
            </a:r>
            <a:r>
              <a:rPr sz="2200" spc="-25" dirty="0">
                <a:latin typeface="Carlito"/>
                <a:cs typeface="Carlito"/>
              </a:rPr>
              <a:t>wants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25" dirty="0">
                <a:latin typeface="Carlito"/>
                <a:cs typeface="Carlito"/>
              </a:rPr>
              <a:t>compete </a:t>
            </a:r>
            <a:r>
              <a:rPr sz="2200" spc="-5" dirty="0">
                <a:latin typeface="Carlito"/>
                <a:cs typeface="Carlito"/>
              </a:rPr>
              <a:t>with </a:t>
            </a:r>
            <a:r>
              <a:rPr sz="2200" spc="-10" dirty="0">
                <a:latin typeface="Carlito"/>
                <a:cs typeface="Carlito"/>
              </a:rPr>
              <a:t>Space</a:t>
            </a:r>
            <a:r>
              <a:rPr sz="2200" spc="6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X</a:t>
            </a:r>
            <a:endParaRPr sz="25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 dirty="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spc="-20" dirty="0"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 dirty="0">
              <a:latin typeface="Carlito"/>
              <a:cs typeface="Carlito"/>
            </a:endParaRPr>
          </a:p>
          <a:p>
            <a:pPr marL="240665" marR="591185" indent="-240665">
              <a:lnSpc>
                <a:spcPct val="15000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rlito"/>
                <a:cs typeface="Carlito"/>
              </a:rPr>
              <a:t>Space </a:t>
            </a:r>
            <a:r>
              <a:rPr sz="2200" spc="-5" dirty="0">
                <a:latin typeface="Carlito"/>
                <a:cs typeface="Carlito"/>
              </a:rPr>
              <a:t>Y </a:t>
            </a:r>
            <a:r>
              <a:rPr sz="2200" spc="-25" dirty="0">
                <a:latin typeface="Carlito"/>
                <a:cs typeface="Carlito"/>
              </a:rPr>
              <a:t>tasks </a:t>
            </a:r>
            <a:r>
              <a:rPr sz="2200" spc="-5" dirty="0">
                <a:latin typeface="Carlito"/>
                <a:cs typeface="Carlito"/>
              </a:rPr>
              <a:t>us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25" dirty="0">
                <a:latin typeface="Carlito"/>
                <a:cs typeface="Carlito"/>
              </a:rPr>
              <a:t>train </a:t>
            </a:r>
            <a:r>
              <a:rPr sz="2200" spc="-5" dirty="0">
                <a:latin typeface="Carlito"/>
                <a:cs typeface="Carlito"/>
              </a:rPr>
              <a:t>a machine learning model </a:t>
            </a:r>
            <a:r>
              <a:rPr sz="2200" spc="-60" dirty="0">
                <a:latin typeface="Carlito"/>
                <a:cs typeface="Carlito"/>
              </a:rPr>
              <a:t>to  </a:t>
            </a:r>
            <a:r>
              <a:rPr sz="2200" spc="-20" dirty="0">
                <a:latin typeface="Carlito"/>
                <a:cs typeface="Carlito"/>
              </a:rPr>
              <a:t>predict successful </a:t>
            </a:r>
            <a:r>
              <a:rPr sz="2200" spc="-25" dirty="0">
                <a:latin typeface="Carlito"/>
                <a:cs typeface="Carlito"/>
              </a:rPr>
              <a:t>Stage </a:t>
            </a:r>
            <a:r>
              <a:rPr sz="2200" spc="-5" dirty="0">
                <a:latin typeface="Carlito"/>
                <a:cs typeface="Carlito"/>
              </a:rPr>
              <a:t>1</a:t>
            </a:r>
            <a:r>
              <a:rPr sz="2200" spc="45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recovery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43800" y="1644348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5876" y="1318371"/>
            <a:ext cx="254254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Bahnschrift Condensed"/>
                <a:cs typeface="Carlito"/>
              </a:rPr>
              <a:t>SpaceX </a:t>
            </a:r>
            <a:r>
              <a:rPr sz="2000" b="1" spc="-20" dirty="0">
                <a:latin typeface="Bahnschrift Condensed"/>
                <a:cs typeface="Carlito"/>
              </a:rPr>
              <a:t>Falcon </a:t>
            </a:r>
            <a:r>
              <a:rPr sz="2000" b="1" dirty="0">
                <a:latin typeface="Bahnschrift Condensed"/>
                <a:cs typeface="Carlito"/>
              </a:rPr>
              <a:t>9 </a:t>
            </a:r>
            <a:r>
              <a:rPr sz="2000" b="1" spc="-25" dirty="0">
                <a:latin typeface="Bahnschrift Condensed"/>
                <a:cs typeface="Carlito"/>
              </a:rPr>
              <a:t>Rocket</a:t>
            </a:r>
            <a:endParaRPr sz="2000" b="1" dirty="0">
              <a:latin typeface="Bahnschrift Condensed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 dirty="0">
              <a:latin typeface="Carlito"/>
              <a:cs typeface="Carlito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78F316FD-60F0-4F22-A9EC-8B3A048B68A8}"/>
              </a:ext>
            </a:extLst>
          </p:cNvPr>
          <p:cNvSpPr txBox="1">
            <a:spLocks/>
          </p:cNvSpPr>
          <p:nvPr/>
        </p:nvSpPr>
        <p:spPr>
          <a:xfrm>
            <a:off x="762000" y="-536178"/>
            <a:ext cx="10868051" cy="1679178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ea typeface="+mj-ea"/>
                <a:cs typeface="Arial"/>
              </a:defRPr>
            </a:lvl1pPr>
          </a:lstStyle>
          <a:p>
            <a:pPr marL="168910" algn="ctr">
              <a:spcBef>
                <a:spcPts val="100"/>
              </a:spcBef>
              <a:tabLst>
                <a:tab pos="10140315" algn="l"/>
              </a:tabLst>
            </a:pPr>
            <a:r>
              <a:rPr lang="en-US" sz="6800" kern="0" spc="-370" dirty="0">
                <a:uFill>
                  <a:solidFill>
                    <a:srgbClr val="7D7D7D"/>
                  </a:solidFill>
                </a:uFill>
                <a:latin typeface="Bahnschrift Condensed"/>
              </a:rPr>
              <a:t>Summary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50490" y="500214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lang="en-US"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This is </a:t>
            </a:r>
            <a:r>
              <a:rPr lang="en-US" sz="2000" dirty="0">
                <a:solidFill>
                  <a:srgbClr val="404040"/>
                </a:solidFill>
                <a:latin typeface="Bahnschrift Condensed"/>
                <a:cs typeface="Carlito"/>
              </a:rPr>
              <a:t>the </a:t>
            </a:r>
            <a:r>
              <a:rPr lang="en-US"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distribution of successful </a:t>
            </a:r>
            <a:r>
              <a:rPr lang="en-US" sz="2000" dirty="0">
                <a:solidFill>
                  <a:srgbClr val="404040"/>
                </a:solidFill>
                <a:latin typeface="Bahnschrift Condensed"/>
                <a:cs typeface="Carlito"/>
              </a:rPr>
              <a:t>landings </a:t>
            </a:r>
            <a:r>
              <a:rPr lang="en-US"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across </a:t>
            </a:r>
            <a:r>
              <a:rPr lang="en-US" sz="2000" dirty="0">
                <a:solidFill>
                  <a:srgbClr val="404040"/>
                </a:solidFill>
                <a:latin typeface="Bahnschrift Condensed"/>
                <a:cs typeface="Carlito"/>
              </a:rPr>
              <a:t>all launch </a:t>
            </a:r>
            <a:r>
              <a:rPr lang="en-US"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sites. </a:t>
            </a:r>
            <a:r>
              <a:rPr lang="en-US"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CCAFS </a:t>
            </a:r>
            <a:r>
              <a:rPr lang="en-US" sz="2000" spc="-10" dirty="0">
                <a:solidFill>
                  <a:srgbClr val="404040"/>
                </a:solidFill>
                <a:latin typeface="Bahnschrift Condensed"/>
                <a:cs typeface="Carlito"/>
              </a:rPr>
              <a:t>LC-40 </a:t>
            </a:r>
            <a:r>
              <a:rPr lang="en-US"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is </a:t>
            </a:r>
            <a:r>
              <a:rPr lang="en-US" sz="2000" dirty="0">
                <a:solidFill>
                  <a:srgbClr val="404040"/>
                </a:solidFill>
                <a:latin typeface="Bahnschrift Condensed"/>
                <a:cs typeface="Carlito"/>
              </a:rPr>
              <a:t>the </a:t>
            </a:r>
            <a:r>
              <a:rPr lang="en-US"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old name of  CCAFS SLC-40 </a:t>
            </a:r>
            <a:r>
              <a:rPr lang="en-US" sz="2000" dirty="0">
                <a:solidFill>
                  <a:srgbClr val="404040"/>
                </a:solidFill>
                <a:latin typeface="Bahnschrift Condensed"/>
                <a:cs typeface="Carlito"/>
              </a:rPr>
              <a:t>so </a:t>
            </a:r>
            <a:r>
              <a:rPr lang="en-US"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CCAFS </a:t>
            </a:r>
            <a:r>
              <a:rPr lang="en-US" sz="2000" dirty="0">
                <a:solidFill>
                  <a:srgbClr val="404040"/>
                </a:solidFill>
                <a:latin typeface="Bahnschrift Condensed"/>
                <a:cs typeface="Carlito"/>
              </a:rPr>
              <a:t>and </a:t>
            </a:r>
            <a:r>
              <a:rPr lang="en-US"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KSC </a:t>
            </a:r>
            <a:r>
              <a:rPr lang="en-US" sz="2000" spc="-35" dirty="0">
                <a:solidFill>
                  <a:srgbClr val="404040"/>
                </a:solidFill>
                <a:latin typeface="Bahnschrift Condensed"/>
                <a:cs typeface="Carlito"/>
              </a:rPr>
              <a:t>have </a:t>
            </a:r>
            <a:r>
              <a:rPr lang="en-US" sz="2000" dirty="0">
                <a:solidFill>
                  <a:srgbClr val="404040"/>
                </a:solidFill>
                <a:latin typeface="Bahnschrift Condensed"/>
                <a:cs typeface="Carlito"/>
              </a:rPr>
              <a:t>the </a:t>
            </a:r>
            <a:r>
              <a:rPr lang="en-US"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same amount </a:t>
            </a:r>
            <a:r>
              <a:rPr lang="en-US" sz="2000" dirty="0">
                <a:solidFill>
                  <a:srgbClr val="404040"/>
                </a:solidFill>
                <a:latin typeface="Bahnschrift Condensed"/>
                <a:cs typeface="Carlito"/>
              </a:rPr>
              <a:t>of </a:t>
            </a:r>
            <a:r>
              <a:rPr lang="en-US"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successful landings, but </a:t>
            </a:r>
            <a:r>
              <a:rPr lang="en-US" sz="2000" dirty="0">
                <a:solidFill>
                  <a:srgbClr val="404040"/>
                </a:solidFill>
                <a:latin typeface="Bahnschrift Condensed"/>
                <a:cs typeface="Carlito"/>
              </a:rPr>
              <a:t>a majority of the  </a:t>
            </a:r>
            <a:r>
              <a:rPr lang="en-US"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successful </a:t>
            </a:r>
            <a:r>
              <a:rPr lang="en-US" sz="2000" dirty="0">
                <a:solidFill>
                  <a:srgbClr val="404040"/>
                </a:solidFill>
                <a:latin typeface="Bahnschrift Condensed"/>
                <a:cs typeface="Carlito"/>
              </a:rPr>
              <a:t>landings </a:t>
            </a:r>
            <a:r>
              <a:rPr lang="en-US"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where </a:t>
            </a:r>
            <a:r>
              <a:rPr lang="en-US"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performed </a:t>
            </a:r>
            <a:r>
              <a:rPr lang="en-US" sz="2000" spc="-25" dirty="0">
                <a:solidFill>
                  <a:srgbClr val="404040"/>
                </a:solidFill>
                <a:latin typeface="Bahnschrift Condensed"/>
                <a:cs typeface="Carlito"/>
              </a:rPr>
              <a:t>before </a:t>
            </a:r>
            <a:r>
              <a:rPr lang="en-US" sz="2000" dirty="0">
                <a:solidFill>
                  <a:srgbClr val="404040"/>
                </a:solidFill>
                <a:latin typeface="Bahnschrift Condensed"/>
                <a:cs typeface="Carlito"/>
              </a:rPr>
              <a:t>the </a:t>
            </a:r>
            <a:r>
              <a:rPr lang="en-US"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name </a:t>
            </a:r>
            <a:r>
              <a:rPr lang="en-US" sz="2000" dirty="0">
                <a:solidFill>
                  <a:srgbClr val="404040"/>
                </a:solidFill>
                <a:latin typeface="Bahnschrift Condensed"/>
                <a:cs typeface="Carlito"/>
              </a:rPr>
              <a:t>change. </a:t>
            </a:r>
            <a:r>
              <a:rPr lang="en-US" sz="2000" spc="-40" dirty="0">
                <a:solidFill>
                  <a:srgbClr val="404040"/>
                </a:solidFill>
                <a:latin typeface="Bahnschrift Condensed"/>
                <a:cs typeface="Carlito"/>
              </a:rPr>
              <a:t>VAFB </a:t>
            </a:r>
            <a:r>
              <a:rPr lang="en-US"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has </a:t>
            </a:r>
            <a:r>
              <a:rPr lang="en-US" sz="2000" dirty="0">
                <a:solidFill>
                  <a:srgbClr val="404040"/>
                </a:solidFill>
                <a:latin typeface="Bahnschrift Condensed"/>
                <a:cs typeface="Carlito"/>
              </a:rPr>
              <a:t>the </a:t>
            </a:r>
            <a:r>
              <a:rPr lang="en-US"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smallest share </a:t>
            </a:r>
            <a:r>
              <a:rPr lang="en-US"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of successful  </a:t>
            </a:r>
            <a:r>
              <a:rPr lang="en-US" sz="2000" dirty="0">
                <a:solidFill>
                  <a:srgbClr val="404040"/>
                </a:solidFill>
                <a:latin typeface="Bahnschrift Condensed"/>
                <a:cs typeface="Carlito"/>
              </a:rPr>
              <a:t>landings. </a:t>
            </a:r>
            <a:r>
              <a:rPr lang="en-US"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This </a:t>
            </a:r>
            <a:r>
              <a:rPr lang="en-US" sz="2000" spc="-25" dirty="0">
                <a:solidFill>
                  <a:srgbClr val="404040"/>
                </a:solidFill>
                <a:latin typeface="Bahnschrift Condensed"/>
                <a:cs typeface="Carlito"/>
              </a:rPr>
              <a:t>may </a:t>
            </a:r>
            <a:r>
              <a:rPr lang="en-US" sz="2000" dirty="0">
                <a:solidFill>
                  <a:srgbClr val="404040"/>
                </a:solidFill>
                <a:latin typeface="Bahnschrift Condensed"/>
                <a:cs typeface="Carlito"/>
              </a:rPr>
              <a:t>be due </a:t>
            </a:r>
            <a:r>
              <a:rPr lang="en-US"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to </a:t>
            </a:r>
            <a:r>
              <a:rPr lang="en-US"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smaller sample </a:t>
            </a:r>
            <a:r>
              <a:rPr lang="en-US" sz="2000" dirty="0">
                <a:solidFill>
                  <a:srgbClr val="404040"/>
                </a:solidFill>
                <a:latin typeface="Bahnschrift Condensed"/>
                <a:cs typeface="Carlito"/>
              </a:rPr>
              <a:t>and </a:t>
            </a:r>
            <a:r>
              <a:rPr lang="en-US"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increase in </a:t>
            </a:r>
            <a:r>
              <a:rPr lang="en-US" sz="2000" spc="-15" dirty="0">
                <a:solidFill>
                  <a:srgbClr val="404040"/>
                </a:solidFill>
                <a:latin typeface="Bahnschrift Condensed"/>
                <a:cs typeface="Carlito"/>
              </a:rPr>
              <a:t>difficulty </a:t>
            </a:r>
            <a:r>
              <a:rPr lang="en-US"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of </a:t>
            </a:r>
            <a:r>
              <a:rPr lang="en-US" sz="2000" dirty="0">
                <a:solidFill>
                  <a:srgbClr val="404040"/>
                </a:solidFill>
                <a:latin typeface="Bahnschrift Condensed"/>
                <a:cs typeface="Carlito"/>
              </a:rPr>
              <a:t>launching </a:t>
            </a:r>
            <a:r>
              <a:rPr lang="en-US"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in </a:t>
            </a:r>
            <a:r>
              <a:rPr lang="en-US" sz="2000" dirty="0">
                <a:solidFill>
                  <a:srgbClr val="404040"/>
                </a:solidFill>
                <a:latin typeface="Bahnschrift Condensed"/>
                <a:cs typeface="Carlito"/>
              </a:rPr>
              <a:t>the </a:t>
            </a:r>
            <a:r>
              <a:rPr lang="en-US" sz="2000" spc="-25" dirty="0">
                <a:solidFill>
                  <a:srgbClr val="404040"/>
                </a:solidFill>
                <a:latin typeface="Bahnschrift Condensed"/>
                <a:cs typeface="Carlito"/>
              </a:rPr>
              <a:t>west</a:t>
            </a:r>
            <a:r>
              <a:rPr lang="en-US" sz="2000" spc="-65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Bahnschrift Condensed"/>
                <a:cs typeface="Carlito"/>
              </a:rPr>
              <a:t>coast.</a:t>
            </a:r>
            <a:endParaRPr lang="en-US" sz="2000" dirty="0">
              <a:latin typeface="Bahnschrift Condensed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43400" y="2320071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24800" y="3429000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7C2C6C7D-2C9E-468D-AAA0-A69300BECAA2}"/>
              </a:ext>
            </a:extLst>
          </p:cNvPr>
          <p:cNvSpPr txBox="1">
            <a:spLocks/>
          </p:cNvSpPr>
          <p:nvPr/>
        </p:nvSpPr>
        <p:spPr>
          <a:xfrm>
            <a:off x="838200" y="-533400"/>
            <a:ext cx="10868051" cy="2725618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ea typeface="+mj-ea"/>
                <a:cs typeface="Arial"/>
              </a:defRPr>
            </a:lvl1pPr>
          </a:lstStyle>
          <a:p>
            <a:pPr marL="168910" algn="ctr">
              <a:spcBef>
                <a:spcPts val="100"/>
              </a:spcBef>
              <a:tabLst>
                <a:tab pos="10140315" algn="l"/>
              </a:tabLst>
            </a:pPr>
            <a:r>
              <a:rPr lang="en-US" sz="6800" kern="0" spc="-330" dirty="0">
                <a:uFill>
                  <a:solidFill>
                    <a:srgbClr val="7D7D7D"/>
                  </a:solidFill>
                </a:uFill>
                <a:latin typeface="Bahnschrift Condensed"/>
              </a:rPr>
              <a:t>Successful Launches Across Launch Sites</a:t>
            </a:r>
            <a:endParaRPr lang="en-US" sz="6800" kern="0" spc="-370" dirty="0">
              <a:uFill>
                <a:solidFill>
                  <a:srgbClr val="7D7D7D"/>
                </a:solidFill>
              </a:uFill>
              <a:latin typeface="Bahnschrift Condensed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Bahnschrift Condensed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Bahnschrift Condensed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landings.</a:t>
            </a:r>
            <a:endParaRPr sz="2000" dirty="0">
              <a:latin typeface="Bahnschrift Condensed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A9EE15C0-5C29-4FC8-BBBD-0317857C3290}"/>
              </a:ext>
            </a:extLst>
          </p:cNvPr>
          <p:cNvSpPr txBox="1">
            <a:spLocks/>
          </p:cNvSpPr>
          <p:nvPr/>
        </p:nvSpPr>
        <p:spPr>
          <a:xfrm>
            <a:off x="838200" y="-533400"/>
            <a:ext cx="10868051" cy="1679178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ea typeface="+mj-ea"/>
                <a:cs typeface="Arial"/>
              </a:defRPr>
            </a:lvl1pPr>
          </a:lstStyle>
          <a:p>
            <a:pPr marL="168910" algn="ctr">
              <a:spcBef>
                <a:spcPts val="100"/>
              </a:spcBef>
              <a:tabLst>
                <a:tab pos="10140315" algn="l"/>
              </a:tabLst>
            </a:pPr>
            <a:r>
              <a:rPr lang="en-US" sz="6800" kern="0" spc="-330" dirty="0">
                <a:uFill>
                  <a:solidFill>
                    <a:srgbClr val="7D7D7D"/>
                  </a:solidFill>
                </a:uFill>
                <a:latin typeface="Bahnschrift Condensed"/>
              </a:rPr>
              <a:t>Highest Success Rate Launch Site</a:t>
            </a:r>
            <a:endParaRPr lang="en-US" sz="6800" kern="0" spc="-370" dirty="0">
              <a:uFill>
                <a:solidFill>
                  <a:srgbClr val="7D7D7D"/>
                </a:solidFill>
              </a:uFill>
              <a:latin typeface="Bahnschrift Condensed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11977" y="5257800"/>
            <a:ext cx="11568046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977" y="2192218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0F33941A-5D27-436F-B5BB-2BED5F98BA5A}"/>
              </a:ext>
            </a:extLst>
          </p:cNvPr>
          <p:cNvSpPr txBox="1">
            <a:spLocks/>
          </p:cNvSpPr>
          <p:nvPr/>
        </p:nvSpPr>
        <p:spPr>
          <a:xfrm>
            <a:off x="838200" y="-533400"/>
            <a:ext cx="10868051" cy="2725618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ea typeface="+mj-ea"/>
                <a:cs typeface="Arial"/>
              </a:defRPr>
            </a:lvl1pPr>
          </a:lstStyle>
          <a:p>
            <a:pPr marL="168910" algn="ctr">
              <a:spcBef>
                <a:spcPts val="100"/>
              </a:spcBef>
              <a:tabLst>
                <a:tab pos="10140315" algn="l"/>
              </a:tabLst>
            </a:pPr>
            <a:r>
              <a:rPr lang="en-US" sz="6800" kern="0" spc="-330" dirty="0">
                <a:uFill>
                  <a:solidFill>
                    <a:srgbClr val="7D7D7D"/>
                  </a:solidFill>
                </a:uFill>
                <a:latin typeface="Bahnschrift Condensed"/>
              </a:rPr>
              <a:t>Payload Mass vs. Success vs. Booster  Version Category</a:t>
            </a:r>
            <a:endParaRPr lang="en-US" sz="6800" kern="0" spc="-370" dirty="0">
              <a:uFill>
                <a:solidFill>
                  <a:srgbClr val="7D7D7D"/>
                </a:solidFill>
              </a:uFill>
              <a:latin typeface="Bahnschrift Condensed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97316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 algn="ctr">
              <a:lnSpc>
                <a:spcPts val="8200"/>
              </a:lnSpc>
              <a:spcBef>
                <a:spcPts val="1540"/>
              </a:spcBef>
            </a:pPr>
            <a:r>
              <a:rPr sz="6800" spc="-385" dirty="0">
                <a:latin typeface="Bahnschrift Condensed"/>
              </a:rPr>
              <a:t>Predictive</a:t>
            </a:r>
            <a:r>
              <a:rPr sz="6800" spc="-750" dirty="0">
                <a:latin typeface="Bahnschrift Condensed"/>
              </a:rPr>
              <a:t> </a:t>
            </a:r>
            <a:r>
              <a:rPr sz="6800" spc="-570" dirty="0">
                <a:latin typeface="Bahnschrift Condensed"/>
              </a:rPr>
              <a:t>Analysis  </a:t>
            </a:r>
            <a:r>
              <a:rPr sz="6800" spc="-425" dirty="0">
                <a:latin typeface="Bahnschrift Condensed"/>
              </a:rPr>
              <a:t>(Classification)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DECISION</a:t>
            </a:r>
            <a:endParaRPr sz="2400" dirty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  <a:p>
            <a:pPr marL="12700" algn="ctr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KNN</a:t>
            </a:r>
            <a:endParaRPr sz="2400" dirty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ACBD920-76DF-4995-8B15-16454EF2022D}"/>
              </a:ext>
            </a:extLst>
          </p:cNvPr>
          <p:cNvSpPr txBox="1">
            <a:spLocks/>
          </p:cNvSpPr>
          <p:nvPr/>
        </p:nvSpPr>
        <p:spPr>
          <a:xfrm>
            <a:off x="838200" y="-533400"/>
            <a:ext cx="10868051" cy="1679178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ea typeface="+mj-ea"/>
                <a:cs typeface="Arial"/>
              </a:defRPr>
            </a:lvl1pPr>
          </a:lstStyle>
          <a:p>
            <a:pPr marL="168910" algn="ctr">
              <a:spcBef>
                <a:spcPts val="100"/>
              </a:spcBef>
              <a:tabLst>
                <a:tab pos="10140315" algn="l"/>
              </a:tabLst>
            </a:pPr>
            <a:r>
              <a:rPr lang="en-US" sz="6800" kern="0" spc="-330" dirty="0">
                <a:uFill>
                  <a:solidFill>
                    <a:srgbClr val="7D7D7D"/>
                  </a:solidFill>
                </a:uFill>
                <a:latin typeface="Bahnschrift Condensed"/>
              </a:rPr>
              <a:t>Classification Accuracy</a:t>
            </a:r>
            <a:endParaRPr lang="en-US" sz="6800" kern="0" spc="-370" dirty="0">
              <a:uFill>
                <a:solidFill>
                  <a:srgbClr val="7D7D7D"/>
                </a:solidFill>
              </a:uFill>
              <a:latin typeface="Bahnschrift Condensed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1AB2D04A-7E2C-4410-9BB2-D29640EB2DCF}"/>
              </a:ext>
            </a:extLst>
          </p:cNvPr>
          <p:cNvSpPr txBox="1">
            <a:spLocks/>
          </p:cNvSpPr>
          <p:nvPr/>
        </p:nvSpPr>
        <p:spPr>
          <a:xfrm>
            <a:off x="838200" y="-533400"/>
            <a:ext cx="10868051" cy="1679178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ea typeface="+mj-ea"/>
                <a:cs typeface="Arial"/>
              </a:defRPr>
            </a:lvl1pPr>
          </a:lstStyle>
          <a:p>
            <a:pPr marL="168910" algn="ctr">
              <a:spcBef>
                <a:spcPts val="100"/>
              </a:spcBef>
              <a:tabLst>
                <a:tab pos="10140315" algn="l"/>
              </a:tabLst>
            </a:pPr>
            <a:r>
              <a:rPr lang="en-US" sz="6800" kern="0" spc="-330" dirty="0">
                <a:uFill>
                  <a:solidFill>
                    <a:srgbClr val="7D7D7D"/>
                  </a:solidFill>
                </a:uFill>
                <a:latin typeface="Bahnschrift Condensed"/>
              </a:rPr>
              <a:t>Confusion Matrix</a:t>
            </a:r>
            <a:endParaRPr lang="en-US" sz="6800" kern="0" spc="-370" dirty="0">
              <a:uFill>
                <a:solidFill>
                  <a:srgbClr val="7D7D7D"/>
                </a:solidFill>
              </a:uFill>
              <a:latin typeface="Bahnschrift Condensed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17600" y="1582737"/>
            <a:ext cx="10464800" cy="3730508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Bahnschrift Condensed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SpaceX</a:t>
            </a:r>
            <a:endParaRPr sz="2000" dirty="0">
              <a:latin typeface="Bahnschrift Condensed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Bahnschrift Condensed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Bahnschrift Condensed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USD</a:t>
            </a:r>
            <a:endParaRPr sz="2000" dirty="0">
              <a:latin typeface="Bahnschrift Condensed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Bahnschrift Condensed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page</a:t>
            </a:r>
            <a:endParaRPr sz="2000" dirty="0">
              <a:latin typeface="Bahnschrift Condensed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Bahnschrift Condensed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Bahnschrift Condensed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database</a:t>
            </a:r>
            <a:endParaRPr sz="2000" dirty="0">
              <a:latin typeface="Bahnschrift Condensed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Bahnschrift Condensed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Bahnschrift Condensed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visualization</a:t>
            </a:r>
            <a:endParaRPr sz="2000" dirty="0">
              <a:latin typeface="Bahnschrift Condensed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Bahnschrift Condensed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Bahnschrift Condensed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83%</a:t>
            </a:r>
            <a:endParaRPr sz="2000" dirty="0">
              <a:latin typeface="Bahnschrift Condensed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Bahnschrift Condensed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Bahnschrift Condensed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not</a:t>
            </a:r>
            <a:endParaRPr sz="2000" dirty="0">
              <a:latin typeface="Bahnschrift Condensed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Bahnschrift Condensed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Bahnschrift Condensed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Bahnschrift Condensed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Bahnschrift Condensed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Bahnschrift Condensed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accuracy</a:t>
            </a:r>
            <a:endParaRPr sz="2000" dirty="0">
              <a:latin typeface="Bahnschrift Condensed"/>
              <a:cs typeface="Carlito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1436C6D8-E34A-499F-BCAB-EF63CB98A935}"/>
              </a:ext>
            </a:extLst>
          </p:cNvPr>
          <p:cNvSpPr txBox="1">
            <a:spLocks/>
          </p:cNvSpPr>
          <p:nvPr/>
        </p:nvSpPr>
        <p:spPr>
          <a:xfrm>
            <a:off x="838200" y="-533400"/>
            <a:ext cx="10868051" cy="1679178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ea typeface="+mj-ea"/>
                <a:cs typeface="Arial"/>
              </a:defRPr>
            </a:lvl1pPr>
          </a:lstStyle>
          <a:p>
            <a:pPr marL="168910" algn="ctr">
              <a:spcBef>
                <a:spcPts val="100"/>
              </a:spcBef>
              <a:tabLst>
                <a:tab pos="10140315" algn="l"/>
              </a:tabLst>
            </a:pPr>
            <a:r>
              <a:rPr lang="en-US" sz="6800" kern="0" spc="-330" dirty="0">
                <a:uFill>
                  <a:solidFill>
                    <a:srgbClr val="7D7D7D"/>
                  </a:solidFill>
                </a:uFill>
                <a:latin typeface="Bahnschrift Condensed"/>
              </a:rPr>
              <a:t>Conclusion</a:t>
            </a:r>
            <a:endParaRPr lang="en-US" sz="6800" kern="0" spc="-370" dirty="0">
              <a:uFill>
                <a:solidFill>
                  <a:srgbClr val="7D7D7D"/>
                </a:solidFill>
              </a:uFill>
              <a:latin typeface="Bahnschrift Condensed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77543" y="1676400"/>
            <a:ext cx="9984232" cy="2620589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lang="en-US" sz="24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ahnschrift Condensed"/>
                <a:cs typeface="Carlito"/>
              </a:rPr>
              <a:t>Git Repo:</a:t>
            </a:r>
            <a:endParaRPr sz="2400" dirty="0">
              <a:latin typeface="Bahnschrift Condensed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4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Bahnschrift Condensed"/>
                <a:cs typeface="Carlito"/>
                <a:hlinkClick r:id="rId2"/>
              </a:rPr>
              <a:t>https://github.com/abish4i/IBM</a:t>
            </a:r>
            <a:endParaRPr sz="2400" dirty="0">
              <a:latin typeface="Bahnschrift Condensed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ahnschrift Condensed"/>
                <a:cs typeface="Carlito"/>
              </a:rPr>
              <a:t>Instructor</a:t>
            </a:r>
            <a:r>
              <a:rPr lang="en-IN" sz="24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ahnschrift Condensed"/>
                <a:cs typeface="Carlito"/>
              </a:rPr>
              <a:t>s</a:t>
            </a:r>
            <a:r>
              <a:rPr sz="24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ahnschrift Condensed"/>
                <a:cs typeface="Carlito"/>
              </a:rPr>
              <a:t>:</a:t>
            </a:r>
            <a:endParaRPr sz="2400" dirty="0">
              <a:latin typeface="Bahnschrift Condensed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Bahnschrift Condensed"/>
              </a:rPr>
              <a:t>Instructors:</a:t>
            </a:r>
            <a:r>
              <a:rPr lang="en-IN" b="1" i="0" dirty="0">
                <a:solidFill>
                  <a:srgbClr val="24292F"/>
                </a:solidFill>
                <a:effectLst/>
                <a:latin typeface="Bahnschrift Condensed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ahnschrift Condensed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ahnschrift Condensed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ahnschrift Condensed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ahnschrift Condensed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ahnschrift Condensed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ahnschrift Condensed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ahnschrift Condensed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ahnschrift Condensed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ahnschrift Condensed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ahnschrift Condensed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ahnschrift Condensed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ahnschrift Condensed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ahnschrift Condensed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ahnschrift Condensed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ahnschrift Condensed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ahnschrift Condensed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ahnschrift Condensed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ahnschrift Condensed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ahnschrift Condensed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ahnschrift Condensed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ahnschrift Condensed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ahnschrift Condensed"/>
              </a:rPr>
              <a:t>, Yan Luo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ED0E3E4C-5B03-4EA9-9A4D-F2D3068048A1}"/>
              </a:ext>
            </a:extLst>
          </p:cNvPr>
          <p:cNvSpPr txBox="1">
            <a:spLocks/>
          </p:cNvSpPr>
          <p:nvPr/>
        </p:nvSpPr>
        <p:spPr>
          <a:xfrm>
            <a:off x="838200" y="-533400"/>
            <a:ext cx="10868051" cy="1679178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ea typeface="+mj-ea"/>
                <a:cs typeface="Arial"/>
              </a:defRPr>
            </a:lvl1pPr>
          </a:lstStyle>
          <a:p>
            <a:pPr marL="168910" algn="ctr">
              <a:spcBef>
                <a:spcPts val="100"/>
              </a:spcBef>
              <a:tabLst>
                <a:tab pos="10140315" algn="l"/>
              </a:tabLst>
            </a:pPr>
            <a:r>
              <a:rPr lang="en-US" sz="6800" kern="0" spc="-330" dirty="0">
                <a:uFill>
                  <a:solidFill>
                    <a:srgbClr val="7D7D7D"/>
                  </a:solidFill>
                </a:uFill>
                <a:latin typeface="Bahnschrift Condensed"/>
              </a:rPr>
              <a:t>Appendix</a:t>
            </a:r>
            <a:endParaRPr lang="en-US" sz="6800" kern="0" spc="-370" dirty="0">
              <a:uFill>
                <a:solidFill>
                  <a:srgbClr val="7D7D7D"/>
                </a:solidFill>
              </a:uFill>
              <a:latin typeface="Bahnschrift Condensed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FA817E-5103-4E3A-AE55-8A8B36ABEAAA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 rot="19790586">
            <a:off x="1790700" y="2065313"/>
            <a:ext cx="8610600" cy="3693319"/>
          </a:xfrm>
        </p:spPr>
        <p:txBody>
          <a:bodyPr/>
          <a:lstStyle/>
          <a:p>
            <a:pPr algn="ctr"/>
            <a:r>
              <a:rPr lang="en-US" i="1" dirty="0">
                <a:latin typeface="Segoe Script" panose="020B0504020000000003" pitchFamily="34" charset="0"/>
              </a:rPr>
              <a:t>THANK YOU</a:t>
            </a:r>
          </a:p>
          <a:p>
            <a:pPr algn="ctr"/>
            <a:r>
              <a:rPr lang="en-US" i="1" dirty="0">
                <a:latin typeface="Segoe Script" panose="020B0504020000000003" pitchFamily="34" charset="0"/>
              </a:rPr>
              <a:t>SO</a:t>
            </a:r>
          </a:p>
          <a:p>
            <a:pPr algn="ctr"/>
            <a:r>
              <a:rPr lang="en-US" i="1" dirty="0">
                <a:latin typeface="Segoe Script" panose="020B0504020000000003" pitchFamily="34" charset="0"/>
              </a:rPr>
              <a:t>MUCH</a:t>
            </a:r>
          </a:p>
        </p:txBody>
      </p:sp>
    </p:spTree>
    <p:extLst>
      <p:ext uri="{BB962C8B-B14F-4D97-AF65-F5344CB8AC3E}">
        <p14:creationId xmlns:p14="http://schemas.microsoft.com/office/powerpoint/2010/main" val="2229169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143000"/>
            <a:ext cx="10546386" cy="474655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5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lang="en-US" sz="2400" spc="-35" dirty="0">
                <a:latin typeface="Bahnschrift Condensed"/>
                <a:cs typeface="Carlito"/>
              </a:rPr>
              <a:t>DATA </a:t>
            </a:r>
            <a:r>
              <a:rPr lang="en-US" sz="2400" spc="-20" dirty="0">
                <a:latin typeface="Bahnschrift Condensed"/>
                <a:cs typeface="Carlito"/>
              </a:rPr>
              <a:t>COLLECTION</a:t>
            </a:r>
            <a:r>
              <a:rPr lang="en-US" sz="2400" spc="15" dirty="0">
                <a:latin typeface="Bahnschrift Condensed"/>
                <a:cs typeface="Carlito"/>
              </a:rPr>
              <a:t> </a:t>
            </a:r>
            <a:r>
              <a:rPr lang="en-US" sz="2400" spc="-5" dirty="0">
                <a:latin typeface="Bahnschrift Condensed"/>
                <a:cs typeface="Carlito"/>
              </a:rPr>
              <a:t>METHODOLOGY</a:t>
            </a:r>
            <a:r>
              <a:rPr sz="2400" spc="-5" dirty="0">
                <a:latin typeface="Bahnschrift Condensed"/>
                <a:cs typeface="Carlito"/>
              </a:rPr>
              <a:t>:</a:t>
            </a:r>
            <a:endParaRPr sz="2400" dirty="0">
              <a:latin typeface="Bahnschrift Condensed"/>
              <a:cs typeface="Carlito"/>
            </a:endParaRPr>
          </a:p>
          <a:p>
            <a:pPr marL="469265" lvl="1">
              <a:lnSpc>
                <a:spcPct val="150000"/>
              </a:lnSpc>
              <a:spcBef>
                <a:spcPts val="315"/>
              </a:spcBef>
              <a:tabLst>
                <a:tab pos="697865" algn="l"/>
                <a:tab pos="699135" algn="l"/>
              </a:tabLst>
            </a:pPr>
            <a:r>
              <a:rPr sz="2000" spc="-5" dirty="0">
                <a:latin typeface="Bahnschrift Condensed"/>
                <a:cs typeface="Carlito"/>
              </a:rPr>
              <a:t>Combined </a:t>
            </a:r>
            <a:r>
              <a:rPr sz="2000" spc="-20" dirty="0">
                <a:latin typeface="Bahnschrift Condensed"/>
                <a:cs typeface="Carlito"/>
              </a:rPr>
              <a:t>data from </a:t>
            </a:r>
            <a:r>
              <a:rPr sz="2000" spc="-5" dirty="0">
                <a:latin typeface="Bahnschrift Condensed"/>
                <a:cs typeface="Carlito"/>
              </a:rPr>
              <a:t>SpaceX public </a:t>
            </a:r>
            <a:r>
              <a:rPr sz="2000" dirty="0">
                <a:latin typeface="Bahnschrift Condensed"/>
                <a:cs typeface="Carlito"/>
              </a:rPr>
              <a:t>API and </a:t>
            </a:r>
            <a:r>
              <a:rPr sz="2000" spc="-5" dirty="0">
                <a:latin typeface="Bahnschrift Condensed"/>
                <a:cs typeface="Carlito"/>
              </a:rPr>
              <a:t>SpaceX Wikipedia</a:t>
            </a:r>
            <a:r>
              <a:rPr sz="2000" spc="15" dirty="0">
                <a:latin typeface="Bahnschrift Condensed"/>
                <a:cs typeface="Carlito"/>
              </a:rPr>
              <a:t> </a:t>
            </a:r>
            <a:r>
              <a:rPr sz="2000" spc="-5" dirty="0">
                <a:latin typeface="Bahnschrift Condensed"/>
                <a:cs typeface="Carlito"/>
              </a:rPr>
              <a:t>page</a:t>
            </a:r>
            <a:endParaRPr sz="2000" dirty="0">
              <a:latin typeface="Bahnschrift Condensed"/>
              <a:cs typeface="Carlito"/>
            </a:endParaRPr>
          </a:p>
          <a:p>
            <a:pPr marL="241300" indent="-229235">
              <a:lnSpc>
                <a:spcPct val="15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lang="en-US" sz="2400" spc="-40" dirty="0">
                <a:latin typeface="Bahnschrift Condensed"/>
                <a:cs typeface="Carlito"/>
              </a:rPr>
              <a:t>PERFORM </a:t>
            </a:r>
            <a:r>
              <a:rPr lang="en-US" sz="2400" spc="-35" dirty="0">
                <a:latin typeface="Bahnschrift Condensed"/>
                <a:cs typeface="Carlito"/>
              </a:rPr>
              <a:t>DATA</a:t>
            </a:r>
            <a:r>
              <a:rPr lang="en-US" sz="2400" spc="35" dirty="0">
                <a:latin typeface="Bahnschrift Condensed"/>
                <a:cs typeface="Carlito"/>
              </a:rPr>
              <a:t> </a:t>
            </a:r>
            <a:r>
              <a:rPr lang="en-US" sz="2400" spc="-20" dirty="0">
                <a:latin typeface="Bahnschrift Condensed"/>
                <a:cs typeface="Carlito"/>
              </a:rPr>
              <a:t>WRANGLING</a:t>
            </a:r>
            <a:endParaRPr lang="en-US" sz="2400" dirty="0">
              <a:latin typeface="Bahnschrift Condensed"/>
              <a:cs typeface="Carlito"/>
            </a:endParaRPr>
          </a:p>
          <a:p>
            <a:pPr marL="698500" lvl="1" indent="-229235">
              <a:lnSpc>
                <a:spcPct val="15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2000" spc="-5" dirty="0">
                <a:latin typeface="Bahnschrift Condensed"/>
                <a:cs typeface="Carlito"/>
              </a:rPr>
              <a:t>Classifying true landings </a:t>
            </a:r>
            <a:r>
              <a:rPr sz="2000" dirty="0">
                <a:latin typeface="Bahnschrift Condensed"/>
                <a:cs typeface="Carlito"/>
              </a:rPr>
              <a:t>as </a:t>
            </a:r>
            <a:r>
              <a:rPr sz="2000" spc="-5" dirty="0">
                <a:latin typeface="Bahnschrift Condensed"/>
                <a:cs typeface="Carlito"/>
              </a:rPr>
              <a:t>successful </a:t>
            </a:r>
            <a:r>
              <a:rPr sz="2000" dirty="0">
                <a:latin typeface="Bahnschrift Condensed"/>
                <a:cs typeface="Carlito"/>
              </a:rPr>
              <a:t>and </a:t>
            </a:r>
            <a:r>
              <a:rPr sz="2000" spc="-10" dirty="0">
                <a:latin typeface="Bahnschrift Condensed"/>
                <a:cs typeface="Carlito"/>
              </a:rPr>
              <a:t>unsuccessful</a:t>
            </a:r>
            <a:r>
              <a:rPr sz="2000" spc="-50" dirty="0">
                <a:latin typeface="Bahnschrift Condensed"/>
                <a:cs typeface="Carlito"/>
              </a:rPr>
              <a:t> </a:t>
            </a:r>
            <a:r>
              <a:rPr sz="2000" spc="-5" dirty="0">
                <a:latin typeface="Bahnschrift Condensed"/>
                <a:cs typeface="Carlito"/>
              </a:rPr>
              <a:t>otherwise</a:t>
            </a:r>
            <a:endParaRPr sz="2000" dirty="0">
              <a:latin typeface="Bahnschrift Condensed"/>
              <a:cs typeface="Carlito"/>
            </a:endParaRPr>
          </a:p>
          <a:p>
            <a:pPr marL="241300" indent="-229235">
              <a:lnSpc>
                <a:spcPct val="15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400" spc="-40" dirty="0">
                <a:latin typeface="Bahnschrift Condensed"/>
                <a:cs typeface="Carlito"/>
              </a:rPr>
              <a:t>Perform </a:t>
            </a:r>
            <a:r>
              <a:rPr sz="2400" spc="-25" dirty="0">
                <a:latin typeface="Bahnschrift Condensed"/>
                <a:cs typeface="Carlito"/>
              </a:rPr>
              <a:t>exploratory </a:t>
            </a:r>
            <a:r>
              <a:rPr sz="2400" spc="-35" dirty="0">
                <a:latin typeface="Bahnschrift Condensed"/>
                <a:cs typeface="Carlito"/>
              </a:rPr>
              <a:t>data </a:t>
            </a:r>
            <a:r>
              <a:rPr sz="2400" spc="-20" dirty="0">
                <a:latin typeface="Bahnschrift Condensed"/>
                <a:cs typeface="Carlito"/>
              </a:rPr>
              <a:t>analysis </a:t>
            </a:r>
            <a:r>
              <a:rPr sz="2400" spc="-25" dirty="0">
                <a:latin typeface="Bahnschrift Condensed"/>
                <a:cs typeface="Carlito"/>
              </a:rPr>
              <a:t>(EDA) </a:t>
            </a:r>
            <a:r>
              <a:rPr sz="2400" spc="-15" dirty="0">
                <a:latin typeface="Bahnschrift Condensed"/>
                <a:cs typeface="Carlito"/>
              </a:rPr>
              <a:t>using </a:t>
            </a:r>
            <a:r>
              <a:rPr sz="2400" spc="-20" dirty="0">
                <a:latin typeface="Bahnschrift Condensed"/>
                <a:cs typeface="Carlito"/>
              </a:rPr>
              <a:t>visualization </a:t>
            </a:r>
            <a:r>
              <a:rPr sz="2400" spc="-5" dirty="0">
                <a:latin typeface="Bahnschrift Condensed"/>
                <a:cs typeface="Carlito"/>
              </a:rPr>
              <a:t>and</a:t>
            </a:r>
            <a:r>
              <a:rPr sz="2400" spc="155" dirty="0">
                <a:latin typeface="Bahnschrift Condensed"/>
                <a:cs typeface="Carlito"/>
              </a:rPr>
              <a:t> </a:t>
            </a:r>
            <a:r>
              <a:rPr sz="2400" spc="-15" dirty="0">
                <a:latin typeface="Bahnschrift Condensed"/>
                <a:cs typeface="Carlito"/>
              </a:rPr>
              <a:t>SQL</a:t>
            </a:r>
            <a:endParaRPr sz="2400" dirty="0">
              <a:latin typeface="Bahnschrift Condensed"/>
              <a:cs typeface="Carlito"/>
            </a:endParaRPr>
          </a:p>
          <a:p>
            <a:pPr marL="241300" indent="-229235">
              <a:lnSpc>
                <a:spcPct val="15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400" spc="-40" dirty="0">
                <a:latin typeface="Bahnschrift Condensed"/>
                <a:cs typeface="Carlito"/>
              </a:rPr>
              <a:t>Perform </a:t>
            </a:r>
            <a:r>
              <a:rPr sz="2400" spc="-30" dirty="0">
                <a:latin typeface="Bahnschrift Condensed"/>
                <a:cs typeface="Carlito"/>
              </a:rPr>
              <a:t>interactive </a:t>
            </a:r>
            <a:r>
              <a:rPr sz="2400" spc="-5" dirty="0">
                <a:latin typeface="Bahnschrift Condensed"/>
                <a:cs typeface="Carlito"/>
              </a:rPr>
              <a:t>visual analytics </a:t>
            </a:r>
            <a:r>
              <a:rPr sz="2400" spc="-15" dirty="0">
                <a:latin typeface="Bahnschrift Condensed"/>
                <a:cs typeface="Carlito"/>
              </a:rPr>
              <a:t>using </a:t>
            </a:r>
            <a:r>
              <a:rPr sz="2400" spc="-20" dirty="0">
                <a:latin typeface="Bahnschrift Condensed"/>
                <a:cs typeface="Carlito"/>
              </a:rPr>
              <a:t>Folium </a:t>
            </a:r>
            <a:r>
              <a:rPr sz="2400" spc="-5" dirty="0">
                <a:latin typeface="Bahnschrift Condensed"/>
                <a:cs typeface="Carlito"/>
              </a:rPr>
              <a:t>and Plotly</a:t>
            </a:r>
            <a:r>
              <a:rPr sz="2400" spc="10" dirty="0">
                <a:latin typeface="Bahnschrift Condensed"/>
                <a:cs typeface="Carlito"/>
              </a:rPr>
              <a:t> </a:t>
            </a:r>
            <a:r>
              <a:rPr sz="2400" spc="-5" dirty="0">
                <a:latin typeface="Bahnschrift Condensed"/>
                <a:cs typeface="Carlito"/>
              </a:rPr>
              <a:t>Dash</a:t>
            </a:r>
            <a:endParaRPr sz="2400" dirty="0">
              <a:latin typeface="Bahnschrift Condensed"/>
              <a:cs typeface="Carlito"/>
            </a:endParaRPr>
          </a:p>
          <a:p>
            <a:pPr marL="241300" indent="-229235">
              <a:lnSpc>
                <a:spcPct val="15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400" spc="-40" dirty="0">
                <a:latin typeface="Bahnschrift Condensed"/>
                <a:cs typeface="Carlito"/>
              </a:rPr>
              <a:t>Perform </a:t>
            </a:r>
            <a:r>
              <a:rPr sz="2400" spc="-25" dirty="0">
                <a:latin typeface="Bahnschrift Condensed"/>
                <a:cs typeface="Carlito"/>
              </a:rPr>
              <a:t>predictive </a:t>
            </a:r>
            <a:r>
              <a:rPr sz="2400" spc="-20" dirty="0">
                <a:latin typeface="Bahnschrift Condensed"/>
                <a:cs typeface="Carlito"/>
              </a:rPr>
              <a:t>analysis </a:t>
            </a:r>
            <a:r>
              <a:rPr sz="2400" spc="-15" dirty="0">
                <a:latin typeface="Bahnschrift Condensed"/>
                <a:cs typeface="Carlito"/>
              </a:rPr>
              <a:t>using </a:t>
            </a:r>
            <a:r>
              <a:rPr sz="2400" spc="-20" dirty="0">
                <a:latin typeface="Bahnschrift Condensed"/>
                <a:cs typeface="Carlito"/>
              </a:rPr>
              <a:t>classification</a:t>
            </a:r>
            <a:r>
              <a:rPr sz="2400" spc="170" dirty="0">
                <a:latin typeface="Bahnschrift Condensed"/>
                <a:cs typeface="Carlito"/>
              </a:rPr>
              <a:t> </a:t>
            </a:r>
            <a:r>
              <a:rPr sz="2400" spc="-5" dirty="0">
                <a:latin typeface="Bahnschrift Condensed"/>
                <a:cs typeface="Carlito"/>
              </a:rPr>
              <a:t>models</a:t>
            </a:r>
            <a:endParaRPr sz="2400" dirty="0">
              <a:latin typeface="Bahnschrift Condensed"/>
              <a:cs typeface="Carlito"/>
            </a:endParaRPr>
          </a:p>
          <a:p>
            <a:pPr marL="698500" lvl="1" indent="-229235">
              <a:lnSpc>
                <a:spcPct val="15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2000" spc="-45" dirty="0">
                <a:latin typeface="Bahnschrift Condensed"/>
                <a:cs typeface="Carlito"/>
              </a:rPr>
              <a:t>Tuned </a:t>
            </a:r>
            <a:r>
              <a:rPr sz="2000" dirty="0">
                <a:latin typeface="Bahnschrift Condensed"/>
                <a:cs typeface="Carlito"/>
              </a:rPr>
              <a:t>models </a:t>
            </a:r>
            <a:r>
              <a:rPr sz="2000" spc="-5" dirty="0">
                <a:latin typeface="Bahnschrift Condensed"/>
                <a:cs typeface="Carlito"/>
              </a:rPr>
              <a:t>using</a:t>
            </a:r>
            <a:r>
              <a:rPr sz="2000" spc="10" dirty="0">
                <a:latin typeface="Bahnschrift Condensed"/>
                <a:cs typeface="Carlito"/>
              </a:rPr>
              <a:t> </a:t>
            </a:r>
            <a:r>
              <a:rPr sz="2000" spc="-20" dirty="0">
                <a:latin typeface="Bahnschrift Condensed"/>
                <a:cs typeface="Carlito"/>
              </a:rPr>
              <a:t>GridSearchCV</a:t>
            </a:r>
            <a:endParaRPr sz="2000" dirty="0">
              <a:latin typeface="Bahnschrift Condensed"/>
              <a:cs typeface="Carlito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3C5B3C80-7D79-442E-BBB1-637ADD02D70D}"/>
              </a:ext>
            </a:extLst>
          </p:cNvPr>
          <p:cNvSpPr txBox="1">
            <a:spLocks/>
          </p:cNvSpPr>
          <p:nvPr/>
        </p:nvSpPr>
        <p:spPr>
          <a:xfrm>
            <a:off x="762000" y="-536178"/>
            <a:ext cx="10868051" cy="1679178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ea typeface="+mj-ea"/>
                <a:cs typeface="Arial"/>
              </a:defRPr>
            </a:lvl1pPr>
          </a:lstStyle>
          <a:p>
            <a:pPr marL="168910" algn="ctr">
              <a:spcBef>
                <a:spcPts val="100"/>
              </a:spcBef>
              <a:tabLst>
                <a:tab pos="10140315" algn="l"/>
              </a:tabLst>
            </a:pPr>
            <a:r>
              <a:rPr lang="en-US" sz="6800" kern="0" spc="-370" dirty="0">
                <a:uFill>
                  <a:solidFill>
                    <a:srgbClr val="7D7D7D"/>
                  </a:solidFill>
                </a:uFill>
                <a:latin typeface="Bahnschrift Condensed"/>
              </a:rPr>
              <a:t>Methodology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2345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lang="en-US" sz="2000" spc="-25" dirty="0">
                <a:solidFill>
                  <a:srgbClr val="404040"/>
                </a:solidFill>
                <a:latin typeface="Bahnschrift Condensed"/>
                <a:cs typeface="Carlito"/>
              </a:rPr>
              <a:t>Data </a:t>
            </a:r>
            <a:r>
              <a:rPr lang="en-US"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collection </a:t>
            </a:r>
            <a:r>
              <a:rPr lang="en-US"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process </a:t>
            </a:r>
            <a:r>
              <a:rPr lang="en-US" sz="2000" spc="-25" dirty="0">
                <a:solidFill>
                  <a:srgbClr val="404040"/>
                </a:solidFill>
                <a:latin typeface="Bahnschrift Condensed"/>
                <a:cs typeface="Carlito"/>
              </a:rPr>
              <a:t>involved </a:t>
            </a:r>
            <a:r>
              <a:rPr lang="en-US" sz="2000" dirty="0">
                <a:solidFill>
                  <a:srgbClr val="404040"/>
                </a:solidFill>
                <a:latin typeface="Bahnschrift Condensed"/>
                <a:cs typeface="Carlito"/>
              </a:rPr>
              <a:t>a </a:t>
            </a:r>
            <a:r>
              <a:rPr lang="en-US" sz="2000" spc="-10" dirty="0">
                <a:solidFill>
                  <a:srgbClr val="404040"/>
                </a:solidFill>
                <a:latin typeface="Bahnschrift Condensed"/>
                <a:cs typeface="Carlito"/>
              </a:rPr>
              <a:t>combination </a:t>
            </a:r>
            <a:r>
              <a:rPr lang="en-US"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of </a:t>
            </a:r>
            <a:r>
              <a:rPr lang="en-US" sz="2000" dirty="0">
                <a:solidFill>
                  <a:srgbClr val="404040"/>
                </a:solidFill>
                <a:latin typeface="Bahnschrift Condensed"/>
                <a:cs typeface="Carlito"/>
              </a:rPr>
              <a:t>API </a:t>
            </a:r>
            <a:r>
              <a:rPr lang="en-US"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requests from </a:t>
            </a:r>
            <a:r>
              <a:rPr lang="en-US" sz="2000" dirty="0">
                <a:solidFill>
                  <a:srgbClr val="404040"/>
                </a:solidFill>
                <a:latin typeface="Bahnschrift Condensed"/>
                <a:cs typeface="Carlito"/>
              </a:rPr>
              <a:t>Space X </a:t>
            </a:r>
            <a:r>
              <a:rPr lang="en-US"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public </a:t>
            </a:r>
            <a:r>
              <a:rPr lang="en-US" sz="2000" dirty="0">
                <a:solidFill>
                  <a:srgbClr val="404040"/>
                </a:solidFill>
                <a:latin typeface="Bahnschrift Condensed"/>
                <a:cs typeface="Carlito"/>
              </a:rPr>
              <a:t>API and </a:t>
            </a:r>
            <a:r>
              <a:rPr lang="en-US"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web  scraping </a:t>
            </a:r>
            <a:r>
              <a:rPr lang="en-US" sz="2000" spc="-25" dirty="0">
                <a:solidFill>
                  <a:srgbClr val="404040"/>
                </a:solidFill>
                <a:latin typeface="Bahnschrift Condensed"/>
                <a:cs typeface="Carlito"/>
              </a:rPr>
              <a:t>data </a:t>
            </a:r>
            <a:r>
              <a:rPr lang="en-US"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from </a:t>
            </a:r>
            <a:r>
              <a:rPr lang="en-US" sz="2000" dirty="0">
                <a:solidFill>
                  <a:srgbClr val="404040"/>
                </a:solidFill>
                <a:latin typeface="Bahnschrift Condensed"/>
                <a:cs typeface="Carlito"/>
              </a:rPr>
              <a:t>a </a:t>
            </a:r>
            <a:r>
              <a:rPr lang="en-US"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table in </a:t>
            </a:r>
            <a:r>
              <a:rPr lang="en-US" sz="2000" dirty="0">
                <a:solidFill>
                  <a:srgbClr val="404040"/>
                </a:solidFill>
                <a:latin typeface="Bahnschrift Condensed"/>
                <a:cs typeface="Carlito"/>
              </a:rPr>
              <a:t>Space </a:t>
            </a:r>
            <a:r>
              <a:rPr lang="en-US" sz="2000" spc="-75" dirty="0">
                <a:solidFill>
                  <a:srgbClr val="404040"/>
                </a:solidFill>
                <a:latin typeface="Bahnschrift Condensed"/>
                <a:cs typeface="Carlito"/>
              </a:rPr>
              <a:t>X’s </a:t>
            </a:r>
            <a:r>
              <a:rPr lang="en-US" sz="2000" dirty="0">
                <a:solidFill>
                  <a:srgbClr val="404040"/>
                </a:solidFill>
                <a:latin typeface="Bahnschrift Condensed"/>
                <a:cs typeface="Carlito"/>
              </a:rPr>
              <a:t>Wikipedia</a:t>
            </a:r>
            <a:r>
              <a:rPr lang="en-US" sz="2000" spc="-100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lang="en-US" sz="2000" spc="-45" dirty="0">
                <a:solidFill>
                  <a:srgbClr val="404040"/>
                </a:solidFill>
                <a:latin typeface="Bahnschrift Condensed"/>
                <a:cs typeface="Carlito"/>
              </a:rPr>
              <a:t>entry.</a:t>
            </a:r>
            <a:endParaRPr lang="en-US" sz="2000" dirty="0">
              <a:latin typeface="Bahnschrift Condensed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lang="en-US"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The </a:t>
            </a:r>
            <a:r>
              <a:rPr lang="en-US"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next </a:t>
            </a:r>
            <a:r>
              <a:rPr lang="en-US"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slide will show </a:t>
            </a:r>
            <a:r>
              <a:rPr lang="en-US" sz="2000" dirty="0">
                <a:solidFill>
                  <a:srgbClr val="404040"/>
                </a:solidFill>
                <a:latin typeface="Bahnschrift Condensed"/>
                <a:cs typeface="Carlito"/>
              </a:rPr>
              <a:t>the </a:t>
            </a:r>
            <a:r>
              <a:rPr lang="en-US"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flowchart of </a:t>
            </a:r>
            <a:r>
              <a:rPr lang="en-US" sz="2000" spc="-25" dirty="0">
                <a:solidFill>
                  <a:srgbClr val="404040"/>
                </a:solidFill>
                <a:latin typeface="Bahnschrift Condensed"/>
                <a:cs typeface="Carlito"/>
              </a:rPr>
              <a:t>data </a:t>
            </a:r>
            <a:r>
              <a:rPr lang="en-US"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collection </a:t>
            </a:r>
            <a:r>
              <a:rPr lang="en-US"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from </a:t>
            </a:r>
            <a:r>
              <a:rPr lang="en-US" sz="2000" dirty="0">
                <a:solidFill>
                  <a:srgbClr val="404040"/>
                </a:solidFill>
                <a:latin typeface="Bahnschrift Condensed"/>
                <a:cs typeface="Carlito"/>
              </a:rPr>
              <a:t>API and the </a:t>
            </a:r>
            <a:r>
              <a:rPr lang="en-US"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one </a:t>
            </a:r>
            <a:r>
              <a:rPr lang="en-US"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after </a:t>
            </a:r>
            <a:r>
              <a:rPr lang="en-US"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will show  </a:t>
            </a:r>
            <a:r>
              <a:rPr lang="en-US" sz="2000" dirty="0">
                <a:solidFill>
                  <a:srgbClr val="404040"/>
                </a:solidFill>
                <a:latin typeface="Bahnschrift Condensed"/>
                <a:cs typeface="Carlito"/>
              </a:rPr>
              <a:t>the </a:t>
            </a:r>
            <a:r>
              <a:rPr lang="en-US"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flowchart of </a:t>
            </a:r>
            <a:r>
              <a:rPr lang="en-US" sz="2000" spc="-25" dirty="0">
                <a:solidFill>
                  <a:srgbClr val="404040"/>
                </a:solidFill>
                <a:latin typeface="Bahnschrift Condensed"/>
                <a:cs typeface="Carlito"/>
              </a:rPr>
              <a:t>data </a:t>
            </a:r>
            <a:r>
              <a:rPr lang="en-US"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collection </a:t>
            </a:r>
            <a:r>
              <a:rPr lang="en-US"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from</a:t>
            </a:r>
            <a:r>
              <a:rPr lang="en-US" sz="2000" spc="-110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Bahnschrift Condensed"/>
                <a:cs typeface="Carlito"/>
              </a:rPr>
              <a:t>web scraping.</a:t>
            </a:r>
            <a:endParaRPr lang="en-US" sz="2000" dirty="0">
              <a:latin typeface="Bahnschrift Condensed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lang="en-US"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ahnschrift Condensed"/>
                <a:cs typeface="Carlito"/>
              </a:rPr>
              <a:t>Space X API </a:t>
            </a:r>
            <a:r>
              <a:rPr lang="en-US"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ahnschrift Condensed"/>
                <a:cs typeface="Carlito"/>
              </a:rPr>
              <a:t>Data</a:t>
            </a:r>
            <a:r>
              <a:rPr lang="en-US"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ahnschrift Condensed"/>
                <a:cs typeface="Carlito"/>
              </a:rPr>
              <a:t> 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ahnschrift Condensed"/>
                <a:cs typeface="Carlito"/>
              </a:rPr>
              <a:t>Columns:</a:t>
            </a:r>
            <a:endParaRPr lang="en-US" sz="2000" dirty="0">
              <a:latin typeface="Bahnschrift Condensed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lang="en-US" sz="2000" spc="-30" dirty="0" err="1">
                <a:solidFill>
                  <a:srgbClr val="404040"/>
                </a:solidFill>
                <a:latin typeface="Bahnschrift Condensed"/>
                <a:cs typeface="Carlito"/>
              </a:rPr>
              <a:t>FlightNumber</a:t>
            </a:r>
            <a:r>
              <a:rPr lang="en-US" sz="2000" spc="-30" dirty="0">
                <a:solidFill>
                  <a:srgbClr val="404040"/>
                </a:solidFill>
                <a:latin typeface="Bahnschrift Condensed"/>
                <a:cs typeface="Carlito"/>
              </a:rPr>
              <a:t>, </a:t>
            </a:r>
            <a:r>
              <a:rPr lang="en-US"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Date, </a:t>
            </a:r>
            <a:r>
              <a:rPr lang="en-US" sz="2000" spc="-25" dirty="0" err="1">
                <a:solidFill>
                  <a:srgbClr val="404040"/>
                </a:solidFill>
                <a:latin typeface="Bahnschrift Condensed"/>
                <a:cs typeface="Carlito"/>
              </a:rPr>
              <a:t>BoosterVersion</a:t>
            </a:r>
            <a:r>
              <a:rPr lang="en-US" sz="2000" spc="-25" dirty="0">
                <a:solidFill>
                  <a:srgbClr val="404040"/>
                </a:solidFill>
                <a:latin typeface="Bahnschrift Condensed"/>
                <a:cs typeface="Carlito"/>
              </a:rPr>
              <a:t>, </a:t>
            </a:r>
            <a:r>
              <a:rPr lang="en-US" sz="2000" spc="-20" dirty="0" err="1">
                <a:solidFill>
                  <a:srgbClr val="404040"/>
                </a:solidFill>
                <a:latin typeface="Bahnschrift Condensed"/>
                <a:cs typeface="Carlito"/>
              </a:rPr>
              <a:t>PayloadMass</a:t>
            </a:r>
            <a:r>
              <a:rPr lang="en-US"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, </a:t>
            </a:r>
            <a:r>
              <a:rPr lang="en-US"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Orbit, </a:t>
            </a:r>
            <a:r>
              <a:rPr lang="en-US" sz="2000" spc="-5" dirty="0" err="1">
                <a:solidFill>
                  <a:srgbClr val="404040"/>
                </a:solidFill>
                <a:latin typeface="Bahnschrift Condensed"/>
                <a:cs typeface="Carlito"/>
              </a:rPr>
              <a:t>LaunchSite</a:t>
            </a:r>
            <a:r>
              <a:rPr lang="en-US"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, </a:t>
            </a:r>
            <a:r>
              <a:rPr lang="en-US" sz="2000" spc="-15" dirty="0">
                <a:solidFill>
                  <a:srgbClr val="404040"/>
                </a:solidFill>
                <a:latin typeface="Bahnschrift Condensed"/>
                <a:cs typeface="Carlito"/>
              </a:rPr>
              <a:t>Outcome, </a:t>
            </a:r>
            <a:r>
              <a:rPr lang="en-US"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Flights,</a:t>
            </a:r>
            <a:r>
              <a:rPr lang="en-US" sz="2000" spc="55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Bahnschrift Condensed"/>
                <a:cs typeface="Carlito"/>
              </a:rPr>
              <a:t>GridFins</a:t>
            </a:r>
            <a:r>
              <a:rPr lang="en-US" sz="2000" dirty="0">
                <a:solidFill>
                  <a:srgbClr val="404040"/>
                </a:solidFill>
                <a:latin typeface="Bahnschrift Condensed"/>
                <a:cs typeface="Carlito"/>
              </a:rPr>
              <a:t>,</a:t>
            </a:r>
            <a:endParaRPr lang="en-US" sz="2000" dirty="0">
              <a:latin typeface="Bahnschrift Condensed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lang="en-US"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Reused, Legs, </a:t>
            </a:r>
            <a:r>
              <a:rPr lang="en-US" sz="2000" spc="-10" dirty="0" err="1">
                <a:solidFill>
                  <a:srgbClr val="404040"/>
                </a:solidFill>
                <a:latin typeface="Bahnschrift Condensed"/>
                <a:cs typeface="Carlito"/>
              </a:rPr>
              <a:t>LandingPad</a:t>
            </a:r>
            <a:r>
              <a:rPr lang="en-US" sz="2000" spc="-10" dirty="0">
                <a:solidFill>
                  <a:srgbClr val="404040"/>
                </a:solidFill>
                <a:latin typeface="Bahnschrift Condensed"/>
                <a:cs typeface="Carlito"/>
              </a:rPr>
              <a:t>, </a:t>
            </a:r>
            <a:r>
              <a:rPr lang="en-US" sz="2000" dirty="0">
                <a:solidFill>
                  <a:srgbClr val="404040"/>
                </a:solidFill>
                <a:latin typeface="Bahnschrift Condensed"/>
                <a:cs typeface="Carlito"/>
              </a:rPr>
              <a:t>Block, </a:t>
            </a:r>
            <a:r>
              <a:rPr lang="en-US" sz="2000" spc="-10" dirty="0" err="1">
                <a:solidFill>
                  <a:srgbClr val="404040"/>
                </a:solidFill>
                <a:latin typeface="Bahnschrift Condensed"/>
                <a:cs typeface="Carlito"/>
              </a:rPr>
              <a:t>ReusedCount</a:t>
            </a:r>
            <a:r>
              <a:rPr lang="en-US" sz="2000" spc="-10" dirty="0">
                <a:solidFill>
                  <a:srgbClr val="404040"/>
                </a:solidFill>
                <a:latin typeface="Bahnschrift Condensed"/>
                <a:cs typeface="Carlito"/>
              </a:rPr>
              <a:t>, </a:t>
            </a:r>
            <a:r>
              <a:rPr lang="en-US"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Serial, Longitude,</a:t>
            </a:r>
            <a:r>
              <a:rPr lang="en-US" sz="2000" spc="-229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Latitude</a:t>
            </a:r>
            <a:endParaRPr lang="en-US" sz="2000" dirty="0">
              <a:latin typeface="Bahnschrift Condensed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lang="en-US"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ahnschrift Condensed"/>
                <a:cs typeface="Carlito"/>
              </a:rPr>
              <a:t>Wikipedia </a:t>
            </a:r>
            <a:r>
              <a:rPr lang="en-US" sz="2000" u="heavy" spc="-2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ahnschrift Condensed"/>
                <a:cs typeface="Carlito"/>
              </a:rPr>
              <a:t>Webscrape</a:t>
            </a:r>
            <a:r>
              <a:rPr lang="en-US"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ahnschrift Condensed"/>
                <a:cs typeface="Carlito"/>
              </a:rPr>
              <a:t> Data</a:t>
            </a:r>
            <a:r>
              <a:rPr lang="en-US"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ahnschrift Condensed"/>
                <a:cs typeface="Carlito"/>
              </a:rPr>
              <a:t> 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ahnschrift Condensed"/>
                <a:cs typeface="Carlito"/>
              </a:rPr>
              <a:t>Columns:</a:t>
            </a:r>
            <a:endParaRPr lang="en-US" sz="2000" dirty="0">
              <a:latin typeface="Bahnschrift Condensed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lang="en-US" sz="2000" spc="-15" dirty="0">
                <a:solidFill>
                  <a:srgbClr val="404040"/>
                </a:solidFill>
                <a:latin typeface="Bahnschrift Condensed"/>
                <a:cs typeface="Carlito"/>
              </a:rPr>
              <a:t>Flight </a:t>
            </a:r>
            <a:r>
              <a:rPr lang="en-US" sz="2000" dirty="0">
                <a:solidFill>
                  <a:srgbClr val="404040"/>
                </a:solidFill>
                <a:latin typeface="Bahnschrift Condensed"/>
                <a:cs typeface="Carlito"/>
              </a:rPr>
              <a:t>No., </a:t>
            </a:r>
            <a:r>
              <a:rPr lang="en-US"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Launch </a:t>
            </a:r>
            <a:r>
              <a:rPr lang="en-US"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site, </a:t>
            </a:r>
            <a:r>
              <a:rPr lang="en-US" sz="2000" spc="-25" dirty="0">
                <a:solidFill>
                  <a:srgbClr val="404040"/>
                </a:solidFill>
                <a:latin typeface="Bahnschrift Condensed"/>
                <a:cs typeface="Carlito"/>
              </a:rPr>
              <a:t>Payload, </a:t>
            </a:r>
            <a:r>
              <a:rPr lang="en-US" sz="2000" spc="-20" dirty="0" err="1">
                <a:solidFill>
                  <a:srgbClr val="404040"/>
                </a:solidFill>
                <a:latin typeface="Bahnschrift Condensed"/>
                <a:cs typeface="Carlito"/>
              </a:rPr>
              <a:t>PayloadMass</a:t>
            </a:r>
            <a:r>
              <a:rPr lang="en-US"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, </a:t>
            </a:r>
            <a:r>
              <a:rPr lang="en-US"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Orbit, </a:t>
            </a:r>
            <a:r>
              <a:rPr lang="en-US" sz="2000" spc="-60" dirty="0">
                <a:solidFill>
                  <a:srgbClr val="404040"/>
                </a:solidFill>
                <a:latin typeface="Bahnschrift Condensed"/>
                <a:cs typeface="Carlito"/>
              </a:rPr>
              <a:t>Customer, </a:t>
            </a:r>
            <a:r>
              <a:rPr lang="en-US"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Launch </a:t>
            </a:r>
            <a:r>
              <a:rPr lang="en-US" sz="2000" spc="-15" dirty="0">
                <a:solidFill>
                  <a:srgbClr val="404040"/>
                </a:solidFill>
                <a:latin typeface="Bahnschrift Condensed"/>
                <a:cs typeface="Carlito"/>
              </a:rPr>
              <a:t>outcome, </a:t>
            </a:r>
            <a:r>
              <a:rPr lang="en-US" sz="2000" spc="-45" dirty="0">
                <a:solidFill>
                  <a:srgbClr val="404040"/>
                </a:solidFill>
                <a:latin typeface="Bahnschrift Condensed"/>
                <a:cs typeface="Carlito"/>
              </a:rPr>
              <a:t>Version  </a:t>
            </a:r>
            <a:r>
              <a:rPr lang="en-US" sz="2000" spc="-60" dirty="0">
                <a:solidFill>
                  <a:srgbClr val="404040"/>
                </a:solidFill>
                <a:latin typeface="Bahnschrift Condensed"/>
                <a:cs typeface="Carlito"/>
              </a:rPr>
              <a:t>Booster, </a:t>
            </a:r>
            <a:r>
              <a:rPr lang="en-US"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Booster </a:t>
            </a:r>
            <a:r>
              <a:rPr lang="en-US" sz="2000" dirty="0">
                <a:solidFill>
                  <a:srgbClr val="404040"/>
                </a:solidFill>
                <a:latin typeface="Bahnschrift Condensed"/>
                <a:cs typeface="Carlito"/>
              </a:rPr>
              <a:t>landing, </a:t>
            </a:r>
            <a:r>
              <a:rPr lang="en-US" sz="2000" spc="-20" dirty="0">
                <a:solidFill>
                  <a:srgbClr val="404040"/>
                </a:solidFill>
                <a:latin typeface="Bahnschrift Condensed"/>
                <a:cs typeface="Carlito"/>
              </a:rPr>
              <a:t>Date,</a:t>
            </a:r>
            <a:r>
              <a:rPr lang="en-US" sz="2000" spc="40" dirty="0">
                <a:solidFill>
                  <a:srgbClr val="404040"/>
                </a:solidFill>
                <a:latin typeface="Bahnschrift Condensed"/>
                <a:cs typeface="Carlito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Bahnschrift Condensed"/>
                <a:cs typeface="Carlito"/>
              </a:rPr>
              <a:t>Time</a:t>
            </a:r>
            <a:endParaRPr lang="en-US" sz="2000" dirty="0">
              <a:latin typeface="Bahnschrift Condensed"/>
              <a:cs typeface="Carlito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F717545F-FB4E-4515-ABBB-0AE9F58942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-533400"/>
            <a:ext cx="10868051" cy="1679178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 algn="ctr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lang="en-US" sz="6800" spc="-330" dirty="0">
                <a:uFill>
                  <a:solidFill>
                    <a:srgbClr val="7D7D7D"/>
                  </a:solidFill>
                </a:uFill>
                <a:latin typeface="Bahnschrift Condensed"/>
              </a:rPr>
              <a:t>Data Collection Overview</a:t>
            </a:r>
            <a:endParaRPr sz="6800" spc="-370" dirty="0">
              <a:uFill>
                <a:solidFill>
                  <a:srgbClr val="7D7D7D"/>
                </a:solidFill>
              </a:uFill>
              <a:latin typeface="Bahnschrift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8">
            <a:extLst>
              <a:ext uri="{FF2B5EF4-FFF2-40B4-BE49-F238E27FC236}">
                <a16:creationId xmlns:a16="http://schemas.microsoft.com/office/drawing/2014/main" id="{B5982F00-CD4E-40D7-96F0-47439EAD17A1}"/>
              </a:ext>
            </a:extLst>
          </p:cNvPr>
          <p:cNvSpPr/>
          <p:nvPr/>
        </p:nvSpPr>
        <p:spPr>
          <a:xfrm>
            <a:off x="5089923" y="3084575"/>
            <a:ext cx="263270" cy="1319784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b="1">
              <a:latin typeface="Bahnschrift Condense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latin typeface="Bahnschrift Condensed"/>
                <a:cs typeface="Arial"/>
              </a:rPr>
              <a:t>Data </a:t>
            </a:r>
            <a:r>
              <a:rPr sz="3600" spc="-185" dirty="0">
                <a:latin typeface="Bahnschrift Condensed"/>
                <a:cs typeface="Arial"/>
              </a:rPr>
              <a:t>Collection</a:t>
            </a:r>
            <a:r>
              <a:rPr sz="3600" spc="-525" dirty="0">
                <a:latin typeface="Bahnschrift Condensed"/>
                <a:cs typeface="Arial"/>
              </a:rPr>
              <a:t> </a:t>
            </a:r>
            <a:r>
              <a:rPr sz="3600" spc="-210" dirty="0">
                <a:latin typeface="Bahnschrift Condensed"/>
                <a:cs typeface="Arial"/>
              </a:rPr>
              <a:t>–</a:t>
            </a:r>
            <a:endParaRPr sz="3600" dirty="0">
              <a:latin typeface="Bahnschrift Condensed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latin typeface="Bahnschrift Condensed"/>
                <a:cs typeface="Arial"/>
              </a:rPr>
              <a:t>SpaceX</a:t>
            </a:r>
            <a:r>
              <a:rPr sz="3600" spc="-385" dirty="0">
                <a:latin typeface="Bahnschrift Condensed"/>
                <a:cs typeface="Arial"/>
              </a:rPr>
              <a:t> API</a:t>
            </a:r>
            <a:endParaRPr sz="3600" dirty="0">
              <a:latin typeface="Bahnschrift Condensed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>
              <a:latin typeface="Bahnschrift Condensed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263270" cy="1319784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b="1" dirty="0">
                <a:latin typeface="Bahnschrift Condensed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b="1">
                <a:latin typeface="Bahnschrift Condensed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b="1">
                <a:latin typeface="Bahnschrift Condensed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b="1">
                <a:latin typeface="Bahnschrift Condensed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b="1" spc="-5" dirty="0">
                <a:latin typeface="Bahnschrift Condensed"/>
                <a:cs typeface="Carlito"/>
              </a:rPr>
              <a:t>Request </a:t>
            </a:r>
            <a:r>
              <a:rPr sz="1500" b="1" spc="-10" dirty="0">
                <a:latin typeface="Bahnschrift Condensed"/>
                <a:cs typeface="Carlito"/>
              </a:rPr>
              <a:t>(Space</a:t>
            </a:r>
            <a:r>
              <a:rPr sz="1500" b="1" spc="-240" dirty="0">
                <a:latin typeface="Bahnschrift Condensed"/>
                <a:cs typeface="Carlito"/>
              </a:rPr>
              <a:t> </a:t>
            </a:r>
            <a:r>
              <a:rPr sz="1500" b="1" dirty="0">
                <a:latin typeface="Bahnschrift Condensed"/>
                <a:cs typeface="Carlito"/>
              </a:rPr>
              <a:t>X  APIs)</a:t>
            </a:r>
            <a:endParaRPr sz="1500" b="1">
              <a:latin typeface="Bahnschrift Condensed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147572"/>
            <a:chOff x="4782311" y="2807207"/>
            <a:chExt cx="1851660" cy="114757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b="1">
                <a:latin typeface="Bahnschrift Condensed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b="1">
                <a:latin typeface="Bahnschrift Condensed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b="1">
                <a:latin typeface="Bahnschrift Condensed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b="1" dirty="0">
                <a:latin typeface="Bahnschrift Condensed"/>
                <a:cs typeface="Carlito"/>
              </a:rPr>
              <a:t>.JSON </a:t>
            </a:r>
            <a:r>
              <a:rPr sz="1500" b="1" spc="-5" dirty="0">
                <a:latin typeface="Bahnschrift Condensed"/>
                <a:cs typeface="Carlito"/>
              </a:rPr>
              <a:t>file </a:t>
            </a:r>
            <a:r>
              <a:rPr sz="1500" b="1" dirty="0">
                <a:latin typeface="Bahnschrift Condensed"/>
                <a:cs typeface="Carlito"/>
              </a:rPr>
              <a:t>+  </a:t>
            </a:r>
            <a:r>
              <a:rPr sz="1500" b="1" spc="-10" dirty="0">
                <a:latin typeface="Bahnschrift Condensed"/>
                <a:cs typeface="Carlito"/>
              </a:rPr>
              <a:t>Lists(Launch</a:t>
            </a:r>
            <a:r>
              <a:rPr sz="1500" b="1" spc="-125" dirty="0">
                <a:latin typeface="Bahnschrift Condensed"/>
                <a:cs typeface="Carlito"/>
              </a:rPr>
              <a:t> </a:t>
            </a:r>
            <a:r>
              <a:rPr sz="1500" b="1" spc="-10" dirty="0">
                <a:latin typeface="Bahnschrift Condensed"/>
                <a:cs typeface="Carlito"/>
              </a:rPr>
              <a:t>Site,  </a:t>
            </a:r>
            <a:r>
              <a:rPr sz="1500" b="1" spc="-5" dirty="0">
                <a:latin typeface="Bahnschrift Condensed"/>
                <a:cs typeface="Carlito"/>
              </a:rPr>
              <a:t>Booster </a:t>
            </a:r>
            <a:r>
              <a:rPr sz="1500" b="1" spc="-25" dirty="0">
                <a:latin typeface="Bahnschrift Condensed"/>
                <a:cs typeface="Carlito"/>
              </a:rPr>
              <a:t>Version,  </a:t>
            </a:r>
            <a:r>
              <a:rPr sz="1500" b="1" spc="-20" dirty="0">
                <a:latin typeface="Bahnschrift Condensed"/>
                <a:cs typeface="Carlito"/>
              </a:rPr>
              <a:t>Payload</a:t>
            </a:r>
            <a:r>
              <a:rPr sz="1500" b="1" spc="-75" dirty="0">
                <a:latin typeface="Bahnschrift Condensed"/>
                <a:cs typeface="Carlito"/>
              </a:rPr>
              <a:t> </a:t>
            </a:r>
            <a:r>
              <a:rPr sz="1500" b="1" spc="-15" dirty="0">
                <a:latin typeface="Bahnschrift Condensed"/>
                <a:cs typeface="Carlito"/>
              </a:rPr>
              <a:t>Data)</a:t>
            </a:r>
            <a:endParaRPr sz="1500" b="1">
              <a:latin typeface="Bahnschrift Condensed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443" cy="1141476"/>
            <a:chOff x="4782311" y="4137659"/>
            <a:chExt cx="2790443" cy="114147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b="1">
                <a:latin typeface="Bahnschrift Condensed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1316736" cy="219456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b="1" dirty="0">
                <a:latin typeface="Bahnschrift Condensed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b="1">
                <a:latin typeface="Bahnschrift Condensed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b="1">
                <a:latin typeface="Bahnschrift Condensed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b="1">
                <a:latin typeface="Bahnschrift Condensed"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b="1" spc="-10" dirty="0">
                <a:latin typeface="Bahnschrift Condensed"/>
                <a:cs typeface="Carlito"/>
              </a:rPr>
              <a:t>Json_normalize</a:t>
            </a:r>
            <a:r>
              <a:rPr sz="1500" b="1" spc="-170" dirty="0">
                <a:latin typeface="Bahnschrift Condensed"/>
                <a:cs typeface="Carlito"/>
              </a:rPr>
              <a:t> </a:t>
            </a:r>
            <a:r>
              <a:rPr sz="1500" b="1" spc="-25" dirty="0">
                <a:latin typeface="Bahnschrift Condensed"/>
                <a:cs typeface="Carlito"/>
              </a:rPr>
              <a:t>to  </a:t>
            </a:r>
            <a:r>
              <a:rPr sz="1500" b="1" spc="-20" dirty="0">
                <a:latin typeface="Bahnschrift Condensed"/>
                <a:cs typeface="Carlito"/>
              </a:rPr>
              <a:t>DataFrame data  from</a:t>
            </a:r>
            <a:r>
              <a:rPr sz="1500" b="1" spc="-45" dirty="0">
                <a:latin typeface="Bahnschrift Condensed"/>
                <a:cs typeface="Carlito"/>
              </a:rPr>
              <a:t> </a:t>
            </a:r>
            <a:r>
              <a:rPr sz="1500" b="1" dirty="0">
                <a:latin typeface="Bahnschrift Condensed"/>
                <a:cs typeface="Carlito"/>
              </a:rPr>
              <a:t>JSON</a:t>
            </a:r>
            <a:endParaRPr sz="1500" b="1">
              <a:latin typeface="Bahnschrift Condensed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95243"/>
            <a:ext cx="1859280" cy="2183892"/>
            <a:chOff x="7139940" y="3095243"/>
            <a:chExt cx="1859280" cy="218389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9" name="object 29"/>
            <p:cNvSpPr/>
            <p:nvPr/>
          </p:nvSpPr>
          <p:spPr>
            <a:xfrm>
              <a:off x="8380022" y="3095243"/>
              <a:ext cx="230578" cy="1319784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b="1">
                <a:latin typeface="Bahnschrift Condensed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b="1">
                <a:latin typeface="Bahnschrift Condensed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b="1">
                <a:latin typeface="Bahnschrift Condensed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b="1">
                <a:latin typeface="Bahnschrift Condensed"/>
              </a:endParaRPr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652102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b="1" dirty="0">
                <a:latin typeface="Bahnschrift Condensed"/>
                <a:cs typeface="Carlito"/>
              </a:rPr>
              <a:t>Dictionary</a:t>
            </a:r>
            <a:r>
              <a:rPr sz="1500" b="1" spc="-95" dirty="0">
                <a:latin typeface="Bahnschrift Condensed"/>
                <a:cs typeface="Carlito"/>
              </a:rPr>
              <a:t> </a:t>
            </a:r>
            <a:r>
              <a:rPr sz="1500" b="1" spc="-25" dirty="0">
                <a:latin typeface="Bahnschrift Condensed"/>
                <a:cs typeface="Carlito"/>
              </a:rPr>
              <a:t>relevant  </a:t>
            </a:r>
            <a:r>
              <a:rPr sz="1500" b="1" spc="-20" dirty="0">
                <a:latin typeface="Bahnschrift Condensed"/>
                <a:cs typeface="Carlito"/>
              </a:rPr>
              <a:t>data</a:t>
            </a:r>
            <a:endParaRPr sz="1500" b="1" dirty="0">
              <a:latin typeface="Bahnschrift Condensed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423" cy="2205228"/>
            <a:chOff x="7139940" y="1744979"/>
            <a:chExt cx="1868423" cy="220522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5" name="object 35"/>
            <p:cNvSpPr/>
            <p:nvPr/>
          </p:nvSpPr>
          <p:spPr>
            <a:xfrm>
              <a:off x="8382000" y="1744979"/>
              <a:ext cx="239268" cy="1399032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b="1">
                <a:latin typeface="Bahnschrift Condensed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316736" cy="219456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b="1">
                <a:latin typeface="Bahnschrift Condensed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b="1">
                <a:latin typeface="Bahnschrift Condensed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b="1">
                <a:latin typeface="Bahnschrift Condensed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b="1" dirty="0">
                <a:latin typeface="Bahnschrift Condensed"/>
              </a:endParaRPr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b="1" spc="-5" dirty="0">
                <a:latin typeface="Bahnschrift Condensed"/>
                <a:cs typeface="Carlito"/>
              </a:rPr>
              <a:t>Cast </a:t>
            </a:r>
            <a:r>
              <a:rPr sz="1500" b="1" dirty="0">
                <a:latin typeface="Bahnschrift Condensed"/>
                <a:cs typeface="Carlito"/>
              </a:rPr>
              <a:t>dictionary</a:t>
            </a:r>
            <a:r>
              <a:rPr sz="1500" b="1" spc="-250" dirty="0">
                <a:latin typeface="Bahnschrift Condensed"/>
                <a:cs typeface="Carlito"/>
              </a:rPr>
              <a:t> </a:t>
            </a:r>
            <a:r>
              <a:rPr sz="1500" b="1" spc="-15" dirty="0">
                <a:latin typeface="Bahnschrift Condensed"/>
                <a:cs typeface="Carlito"/>
              </a:rPr>
              <a:t>to </a:t>
            </a:r>
            <a:r>
              <a:rPr sz="1500" b="1" dirty="0">
                <a:latin typeface="Bahnschrift Condensed"/>
                <a:cs typeface="Carlito"/>
              </a:rPr>
              <a:t>a  </a:t>
            </a:r>
            <a:r>
              <a:rPr sz="1500" b="1" spc="-20" dirty="0">
                <a:latin typeface="Bahnschrift Condensed"/>
                <a:cs typeface="Carlito"/>
              </a:rPr>
              <a:t>DataFrame</a:t>
            </a:r>
            <a:endParaRPr sz="1500" b="1">
              <a:latin typeface="Bahnschrift Condensed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60663" y="1460998"/>
            <a:ext cx="2766821" cy="1143000"/>
            <a:chOff x="7139940" y="1478280"/>
            <a:chExt cx="2766821" cy="11430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2" name="object 42"/>
            <p:cNvSpPr/>
            <p:nvPr/>
          </p:nvSpPr>
          <p:spPr>
            <a:xfrm rot="5400000">
              <a:off x="9156953" y="1427225"/>
              <a:ext cx="219456" cy="128016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b="1">
                <a:latin typeface="Bahnschrift Condensed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b="1">
                <a:latin typeface="Bahnschrift Condensed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b="1">
                <a:latin typeface="Bahnschrift Condensed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b="1" dirty="0">
                <a:latin typeface="Bahnschrift Condensed"/>
              </a:endParaRPr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907941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b="1" spc="-5" dirty="0">
                <a:solidFill>
                  <a:schemeClr val="tx1"/>
                </a:solidFill>
                <a:latin typeface="Bahnschrift Condensed"/>
                <a:cs typeface="Carlito"/>
              </a:rPr>
              <a:t>Filter </a:t>
            </a:r>
            <a:r>
              <a:rPr sz="1500" b="1" spc="-10" dirty="0">
                <a:solidFill>
                  <a:schemeClr val="tx1"/>
                </a:solidFill>
                <a:latin typeface="Bahnschrift Condensed"/>
                <a:cs typeface="Carlito"/>
              </a:rPr>
              <a:t>data to</a:t>
            </a:r>
            <a:r>
              <a:rPr sz="1500" b="1" spc="-204" dirty="0">
                <a:solidFill>
                  <a:schemeClr val="tx1"/>
                </a:solidFill>
                <a:latin typeface="Bahnschrift Condensed"/>
                <a:cs typeface="Carlito"/>
              </a:rPr>
              <a:t> </a:t>
            </a:r>
            <a:r>
              <a:rPr sz="1500" b="1" spc="-5" dirty="0">
                <a:solidFill>
                  <a:schemeClr val="tx1"/>
                </a:solidFill>
                <a:latin typeface="Bahnschrift Condensed"/>
                <a:cs typeface="Carlito"/>
              </a:rPr>
              <a:t>only  </a:t>
            </a:r>
            <a:r>
              <a:rPr sz="1500" b="1" dirty="0">
                <a:solidFill>
                  <a:schemeClr val="tx1"/>
                </a:solidFill>
                <a:latin typeface="Bahnschrift Condensed"/>
                <a:cs typeface="Carlito"/>
              </a:rPr>
              <a:t>include </a:t>
            </a:r>
            <a:r>
              <a:rPr sz="1500" b="1" spc="-20" dirty="0">
                <a:solidFill>
                  <a:schemeClr val="tx1"/>
                </a:solidFill>
                <a:latin typeface="Bahnschrift Condensed"/>
                <a:cs typeface="Carlito"/>
              </a:rPr>
              <a:t>Falcon </a:t>
            </a:r>
            <a:r>
              <a:rPr sz="1500" b="1" dirty="0">
                <a:solidFill>
                  <a:schemeClr val="tx1"/>
                </a:solidFill>
                <a:latin typeface="Bahnschrift Condensed"/>
                <a:cs typeface="Carlito"/>
              </a:rPr>
              <a:t>9  launches</a:t>
            </a: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b="1">
                <a:latin typeface="Bahnschrift Condensed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b="1">
                <a:latin typeface="Bahnschrift Condensed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b="1">
                <a:latin typeface="Bahnschrift Condensed"/>
              </a:endParaRPr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b="1" spc="-20" dirty="0">
                <a:latin typeface="Bahnschrift Condensed"/>
                <a:cs typeface="Carlito"/>
              </a:rPr>
              <a:t>Imputate </a:t>
            </a:r>
            <a:r>
              <a:rPr sz="1500" b="1" spc="-5" dirty="0">
                <a:latin typeface="Bahnschrift Condensed"/>
                <a:cs typeface="Carlito"/>
              </a:rPr>
              <a:t>missing  </a:t>
            </a:r>
            <a:r>
              <a:rPr sz="1500" b="1" spc="-20" dirty="0">
                <a:latin typeface="Bahnschrift Condensed"/>
                <a:cs typeface="Carlito"/>
              </a:rPr>
              <a:t>PayloadMass</a:t>
            </a:r>
            <a:r>
              <a:rPr sz="1500" b="1" spc="-160" dirty="0">
                <a:latin typeface="Bahnschrift Condensed"/>
                <a:cs typeface="Carlito"/>
              </a:rPr>
              <a:t> </a:t>
            </a:r>
            <a:r>
              <a:rPr sz="1500" b="1" spc="-5" dirty="0">
                <a:latin typeface="Bahnschrift Condensed"/>
                <a:cs typeface="Carlito"/>
              </a:rPr>
              <a:t>values  with</a:t>
            </a:r>
            <a:r>
              <a:rPr sz="1500" b="1" spc="-35" dirty="0">
                <a:latin typeface="Bahnschrift Condensed"/>
                <a:cs typeface="Carlito"/>
              </a:rPr>
              <a:t> </a:t>
            </a:r>
            <a:r>
              <a:rPr sz="1500" b="1" dirty="0">
                <a:latin typeface="Bahnschrift Condensed"/>
                <a:cs typeface="Carlito"/>
              </a:rPr>
              <a:t>mean</a:t>
            </a:r>
            <a:endParaRPr sz="1500" b="1">
              <a:latin typeface="Bahnschrift Condensed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4112565" cy="86023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2000" spc="-10" dirty="0">
                <a:solidFill>
                  <a:schemeClr val="tx2">
                    <a:lumMod val="75000"/>
                  </a:schemeClr>
                </a:solidFill>
                <a:uFill>
                  <a:solidFill>
                    <a:srgbClr val="2996E1"/>
                  </a:solidFill>
                </a:uFill>
                <a:latin typeface="Bahnschrift Condensed"/>
                <a:cs typeface="Carlito"/>
                <a:hlinkClick r:id="rId3"/>
              </a:rPr>
              <a:t>https://github.com/Abish4i/IBM/blob/master/10.Applied_Data_Science_Capstone/Data%20Collection%20API.ipynb</a:t>
            </a:r>
            <a:endParaRPr sz="2000" dirty="0">
              <a:solidFill>
                <a:schemeClr val="tx2">
                  <a:lumMod val="75000"/>
                </a:schemeClr>
              </a:solidFill>
              <a:latin typeface="Bahnschrift Condensed"/>
              <a:cs typeface="Carlito"/>
            </a:endParaRPr>
          </a:p>
        </p:txBody>
      </p:sp>
      <p:sp>
        <p:nvSpPr>
          <p:cNvPr id="56" name="object 46">
            <a:extLst>
              <a:ext uri="{FF2B5EF4-FFF2-40B4-BE49-F238E27FC236}">
                <a16:creationId xmlns:a16="http://schemas.microsoft.com/office/drawing/2014/main" id="{78DF44AA-4130-4DCB-9887-83E31252DBE7}"/>
              </a:ext>
            </a:extLst>
          </p:cNvPr>
          <p:cNvSpPr txBox="1"/>
          <p:nvPr/>
        </p:nvSpPr>
        <p:spPr>
          <a:xfrm>
            <a:off x="535635" y="4550174"/>
            <a:ext cx="865505" cy="628377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u="sng" spc="-5" dirty="0">
                <a:uFill>
                  <a:solidFill>
                    <a:srgbClr val="FFFFFF"/>
                  </a:solidFill>
                </a:uFill>
                <a:latin typeface="Bahnschrift Condensed"/>
                <a:cs typeface="Carlito"/>
              </a:rPr>
              <a:t>GitHub</a:t>
            </a:r>
            <a:r>
              <a:rPr lang="en-US" sz="2000" b="1" u="sng" spc="-155" dirty="0">
                <a:uFill>
                  <a:solidFill>
                    <a:srgbClr val="FFFFFF"/>
                  </a:solidFill>
                </a:uFill>
                <a:latin typeface="Bahnschrift Condensed"/>
                <a:cs typeface="Carlito"/>
              </a:rPr>
              <a:t> URL</a:t>
            </a:r>
            <a:r>
              <a:rPr sz="1500" b="1" u="sng" dirty="0"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:</a:t>
            </a:r>
            <a:endParaRPr sz="1500" b="1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B3929C6A-04FF-4E7F-AD92-3B11537EBA68}"/>
              </a:ext>
            </a:extLst>
          </p:cNvPr>
          <p:cNvSpPr/>
          <p:nvPr/>
        </p:nvSpPr>
        <p:spPr>
          <a:xfrm>
            <a:off x="5715000" y="2174959"/>
            <a:ext cx="182880" cy="5486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A06B5DC-D14E-4233-98B7-C388D3922D66}"/>
              </a:ext>
            </a:extLst>
          </p:cNvPr>
          <p:cNvSpPr/>
          <p:nvPr/>
        </p:nvSpPr>
        <p:spPr>
          <a:xfrm>
            <a:off x="5716266" y="4067808"/>
            <a:ext cx="182880" cy="5486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88D4E03-2B52-4821-B9BF-CA938E078F23}"/>
              </a:ext>
            </a:extLst>
          </p:cNvPr>
          <p:cNvSpPr/>
          <p:nvPr/>
        </p:nvSpPr>
        <p:spPr>
          <a:xfrm>
            <a:off x="10530840" y="2159487"/>
            <a:ext cx="182880" cy="5486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977FEF-A5AF-4E78-B61B-39CE003D5BE5}"/>
              </a:ext>
            </a:extLst>
          </p:cNvPr>
          <p:cNvSpPr/>
          <p:nvPr/>
        </p:nvSpPr>
        <p:spPr>
          <a:xfrm>
            <a:off x="10508373" y="4111751"/>
            <a:ext cx="182880" cy="5486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latin typeface="Arial"/>
                <a:cs typeface="Arial"/>
              </a:rPr>
              <a:t>Data </a:t>
            </a:r>
            <a:r>
              <a:rPr sz="3600" spc="-185" dirty="0">
                <a:latin typeface="Arial"/>
                <a:cs typeface="Arial"/>
              </a:rPr>
              <a:t>Collection</a:t>
            </a:r>
            <a:r>
              <a:rPr sz="3600" spc="-525" dirty="0">
                <a:latin typeface="Arial"/>
                <a:cs typeface="Arial"/>
              </a:rPr>
              <a:t> </a:t>
            </a:r>
            <a:r>
              <a:rPr sz="3600" spc="-210" dirty="0">
                <a:latin typeface="Arial"/>
                <a:cs typeface="Arial"/>
              </a:rPr>
              <a:t>–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latin typeface="Arial"/>
                <a:cs typeface="Arial"/>
              </a:rPr>
              <a:t>Web</a:t>
            </a:r>
            <a:r>
              <a:rPr sz="3600" spc="-380" dirty="0">
                <a:latin typeface="Arial"/>
                <a:cs typeface="Arial"/>
              </a:rPr>
              <a:t> </a:t>
            </a:r>
            <a:r>
              <a:rPr sz="3600" spc="-300" dirty="0">
                <a:latin typeface="Arial"/>
                <a:cs typeface="Arial"/>
              </a:rPr>
              <a:t>Scraping</a:t>
            </a:r>
            <a:endParaRPr sz="3600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1580388"/>
            <a:chOff x="5111496" y="713231"/>
            <a:chExt cx="2621280" cy="158038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latin typeface="Carlito"/>
                <a:cs typeface="Carlito"/>
              </a:rPr>
              <a:t>Request</a:t>
            </a:r>
            <a:r>
              <a:rPr sz="2200" spc="-114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131" cy="1580388"/>
            <a:chOff x="5111496" y="2589276"/>
            <a:chExt cx="2580131" cy="158038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latin typeface="Carlito"/>
                <a:cs typeface="Carlito"/>
              </a:rPr>
              <a:t>html5lib</a:t>
            </a:r>
            <a:r>
              <a:rPr sz="2200" spc="-105" dirty="0">
                <a:latin typeface="Carlito"/>
                <a:cs typeface="Carlito"/>
              </a:rPr>
              <a:t> </a:t>
            </a:r>
            <a:r>
              <a:rPr sz="2200" spc="-35" dirty="0"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2580131" cy="1580388"/>
            <a:chOff x="5111496" y="4465320"/>
            <a:chExt cx="2580131" cy="158038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latin typeface="Carlito"/>
                <a:cs typeface="Carlito"/>
              </a:rPr>
              <a:t>Find </a:t>
            </a:r>
            <a:r>
              <a:rPr sz="2200" spc="-5" dirty="0">
                <a:latin typeface="Carlito"/>
                <a:cs typeface="Carlito"/>
              </a:rPr>
              <a:t>launch</a:t>
            </a:r>
            <a:r>
              <a:rPr sz="2200" spc="-145" dirty="0">
                <a:latin typeface="Carlito"/>
                <a:cs typeface="Carlito"/>
              </a:rPr>
              <a:t> </a:t>
            </a:r>
            <a:r>
              <a:rPr sz="2200" spc="-40" dirty="0">
                <a:latin typeface="Carlito"/>
                <a:cs typeface="Carlito"/>
              </a:rPr>
              <a:t>info  </a:t>
            </a:r>
            <a:r>
              <a:rPr sz="2200" spc="-25" dirty="0">
                <a:latin typeface="Carlito"/>
                <a:cs typeface="Carlito"/>
              </a:rPr>
              <a:t>html</a:t>
            </a:r>
            <a:r>
              <a:rPr sz="2200" spc="-70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4465320"/>
            <a:ext cx="2580131" cy="1580388"/>
            <a:chOff x="8438388" y="4465320"/>
            <a:chExt cx="2580131" cy="158038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latin typeface="Carlito"/>
                <a:cs typeface="Carlito"/>
              </a:rPr>
              <a:t>Create</a:t>
            </a:r>
            <a:r>
              <a:rPr sz="2200" spc="-7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2589276"/>
            <a:ext cx="2580131" cy="1580388"/>
            <a:chOff x="8438388" y="2589276"/>
            <a:chExt cx="2580131" cy="158038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3809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latin typeface="Carlito"/>
                <a:cs typeface="Carlito"/>
              </a:rPr>
              <a:t>Iterate</a:t>
            </a:r>
            <a:r>
              <a:rPr sz="2200" spc="-135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through  table </a:t>
            </a:r>
            <a:r>
              <a:rPr sz="2200" spc="-5" dirty="0">
                <a:latin typeface="Carlito"/>
                <a:cs typeface="Carlito"/>
              </a:rPr>
              <a:t>cells </a:t>
            </a:r>
            <a:r>
              <a:rPr sz="2200" spc="-30" dirty="0">
                <a:latin typeface="Carlito"/>
                <a:cs typeface="Carlito"/>
              </a:rPr>
              <a:t>to  extract </a:t>
            </a: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30" dirty="0">
                <a:latin typeface="Carlito"/>
                <a:cs typeface="Carlito"/>
              </a:rPr>
              <a:t>to  </a:t>
            </a:r>
            <a:r>
              <a:rPr sz="2200" spc="-10" dirty="0"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latin typeface="Carlito"/>
                <a:cs typeface="Carlito"/>
              </a:rPr>
              <a:t>Cast </a:t>
            </a:r>
            <a:r>
              <a:rPr sz="2200" spc="-5" dirty="0">
                <a:latin typeface="Carlito"/>
                <a:cs typeface="Carlito"/>
              </a:rPr>
              <a:t>dictionary</a:t>
            </a:r>
            <a:r>
              <a:rPr sz="2200" spc="-135" dirty="0">
                <a:latin typeface="Carlito"/>
                <a:cs typeface="Carlito"/>
              </a:rPr>
              <a:t> </a:t>
            </a:r>
            <a:r>
              <a:rPr sz="2200" spc="-60" dirty="0">
                <a:latin typeface="Carlito"/>
                <a:cs typeface="Carlito"/>
              </a:rPr>
              <a:t>to  </a:t>
            </a:r>
            <a:r>
              <a:rPr sz="2200" spc="-30" dirty="0"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4448987" cy="1143903"/>
          </a:xfrm>
          <a:prstGeom prst="rect">
            <a:avLst/>
          </a:prstGeom>
          <a:noFill/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Bahnschrift Condensed"/>
                <a:cs typeface="Carlito"/>
                <a:hlinkClick r:id="rId2"/>
              </a:rPr>
              <a:t>https://github.com/Abish4i/IBM/blob/master/10.Applied_Data_Science_Capstone/Data%20Collection%20with%20Web%20Scraping.ipynb</a:t>
            </a:r>
            <a:endParaRPr lang="en-IN" sz="2000" dirty="0">
              <a:solidFill>
                <a:schemeClr val="accent1">
                  <a:lumMod val="75000"/>
                </a:schemeClr>
              </a:solidFill>
              <a:latin typeface="Bahnschrift Condensed"/>
              <a:cs typeface="Carlito"/>
            </a:endParaRPr>
          </a:p>
        </p:txBody>
      </p:sp>
      <p:sp>
        <p:nvSpPr>
          <p:cNvPr id="52" name="object 46">
            <a:extLst>
              <a:ext uri="{FF2B5EF4-FFF2-40B4-BE49-F238E27FC236}">
                <a16:creationId xmlns:a16="http://schemas.microsoft.com/office/drawing/2014/main" id="{B17037CC-D423-4FF4-87B7-51B7C8DB8E41}"/>
              </a:ext>
            </a:extLst>
          </p:cNvPr>
          <p:cNvSpPr txBox="1"/>
          <p:nvPr/>
        </p:nvSpPr>
        <p:spPr>
          <a:xfrm>
            <a:off x="535635" y="4218570"/>
            <a:ext cx="865505" cy="628377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u="sng" spc="-5" dirty="0">
                <a:uFill>
                  <a:solidFill>
                    <a:srgbClr val="FFFFFF"/>
                  </a:solidFill>
                </a:uFill>
                <a:latin typeface="Bahnschrift Condensed"/>
                <a:cs typeface="Carlito"/>
              </a:rPr>
              <a:t>GitHub</a:t>
            </a:r>
            <a:r>
              <a:rPr lang="en-US" sz="2000" b="1" u="sng" spc="-155" dirty="0">
                <a:uFill>
                  <a:solidFill>
                    <a:srgbClr val="FFFFFF"/>
                  </a:solidFill>
                </a:uFill>
                <a:latin typeface="Bahnschrift Condensed"/>
                <a:cs typeface="Carlito"/>
              </a:rPr>
              <a:t> URL</a:t>
            </a:r>
            <a:r>
              <a:rPr sz="1500" b="1" u="sng" dirty="0"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:</a:t>
            </a:r>
            <a:endParaRPr sz="1500" b="1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</TotalTime>
  <Words>2743</Words>
  <Application>Microsoft Office PowerPoint</Application>
  <PresentationFormat>Widescreen</PresentationFormat>
  <Paragraphs>250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Bahnschrift Condensed</vt:lpstr>
      <vt:lpstr>Bahnschrift Light SemiCondensed</vt:lpstr>
      <vt:lpstr>Calibri</vt:lpstr>
      <vt:lpstr>Carlito</vt:lpstr>
      <vt:lpstr>Segoe Script</vt:lpstr>
      <vt:lpstr>Office Theme</vt:lpstr>
      <vt:lpstr>PowerPoint Presentation</vt:lpstr>
      <vt:lpstr>Table of Contents</vt:lpstr>
      <vt:lpstr>Executive Summary</vt:lpstr>
      <vt:lpstr>PowerPoint Presentation</vt:lpstr>
      <vt:lpstr>PowerPoint Presentation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EA with SQL</vt:lpstr>
      <vt:lpstr>PowerPoint Presentation</vt:lpstr>
      <vt:lpstr>PowerPoint Presentation</vt:lpstr>
      <vt:lpstr>Predictive Analysis (Classification)</vt:lpstr>
      <vt:lpstr>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Interactive Map with Folium</vt:lpstr>
      <vt:lpstr>PowerPoint Presentation</vt:lpstr>
      <vt:lpstr>PowerPoint Presentation</vt:lpstr>
      <vt:lpstr>PowerPoint Presentation</vt:lpstr>
      <vt:lpstr>Build a Dashboard with Plotly Dash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Abish</cp:lastModifiedBy>
  <cp:revision>151</cp:revision>
  <dcterms:created xsi:type="dcterms:W3CDTF">2021-08-26T16:53:12Z</dcterms:created>
  <dcterms:modified xsi:type="dcterms:W3CDTF">2021-10-19T21:38:19Z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