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8" r:id="rId11"/>
    <p:sldId id="269" r:id="rId12"/>
    <p:sldId id="270" r:id="rId13"/>
    <p:sldId id="265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0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7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7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9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65E4-343F-4BD7-BEEF-E1E8B2269D9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C11C-E68C-4E5F-878F-A6243F668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1.Introduction </a:t>
            </a:r>
            <a:r>
              <a:rPr lang="en-IN" dirty="0" smtClean="0"/>
              <a:t>to Internet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38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dbl" dirty="0"/>
              <a:t>Client:</a:t>
            </a:r>
            <a:r>
              <a:rPr lang="en-IN" b="1" dirty="0"/>
              <a:t> </a:t>
            </a:r>
            <a:r>
              <a:rPr lang="en-IN" dirty="0"/>
              <a:t> Used in home and corporate networks, a client is </a:t>
            </a:r>
            <a:r>
              <a:rPr lang="en-IN" b="1" dirty="0"/>
              <a:t>any computer hardware or software device that requests access to a service provided by a server</a:t>
            </a:r>
            <a:r>
              <a:rPr lang="en-IN" dirty="0"/>
              <a:t>.</a:t>
            </a:r>
          </a:p>
          <a:p>
            <a:r>
              <a:rPr lang="en-IN" b="1" u="dbl" dirty="0"/>
              <a:t>WWW</a:t>
            </a:r>
            <a:r>
              <a:rPr lang="en-IN" dirty="0"/>
              <a:t>: It is collection of machines particularly webservers (i.e., Web Engine) which provide HTML document.</a:t>
            </a:r>
          </a:p>
          <a:p>
            <a:r>
              <a:rPr lang="en-IN" b="1" u="dbl" dirty="0"/>
              <a:t>Server</a:t>
            </a:r>
            <a:r>
              <a:rPr lang="en-IN" dirty="0"/>
              <a:t> – It is a computer program or device that provides a service to another computer program and its user, also known as the client.</a:t>
            </a:r>
          </a:p>
          <a:p>
            <a:r>
              <a:rPr lang="en-IN" b="1" u="dbl" dirty="0"/>
              <a:t>Web Server</a:t>
            </a:r>
            <a:r>
              <a:rPr lang="en-IN" dirty="0"/>
              <a:t> – It is a computer that stores web server software and a website's component files (for example, HTML documents, images, CSS stylesheets, and JavaScript files).</a:t>
            </a:r>
          </a:p>
          <a:p>
            <a:endParaRPr lang="en-IN" dirty="0"/>
          </a:p>
          <a:p>
            <a:pPr lvl="0"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42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pPr algn="ctr"/>
            <a:r>
              <a:rPr lang="en-IN" dirty="0" smtClean="0"/>
              <a:t>DNS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4" y="1250576"/>
            <a:ext cx="10641106" cy="5271248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is a domain name system or service in which internet service translates the domain name into IP addresses because these are alphabetic and easy to remember.</a:t>
            </a:r>
          </a:p>
          <a:p>
            <a:pPr lvl="0" fontAlgn="base"/>
            <a:r>
              <a:rPr lang="en-IN" dirty="0"/>
              <a:t>Every time when we use a domain name, a DNS service must translate the name into the corresponding IP addresses.</a:t>
            </a:r>
          </a:p>
          <a:p>
            <a:pPr marL="0" indent="0" fontAlgn="base">
              <a:buNone/>
            </a:pPr>
            <a:r>
              <a:rPr lang="en-IN" b="1" u="sng" dirty="0" smtClean="0"/>
              <a:t>Generic </a:t>
            </a:r>
            <a:r>
              <a:rPr lang="en-IN" b="1" u="sng" dirty="0"/>
              <a:t>Domain</a:t>
            </a:r>
            <a:r>
              <a:rPr lang="en-IN" dirty="0"/>
              <a:t>: </a:t>
            </a:r>
            <a:br>
              <a:rPr lang="en-IN" dirty="0"/>
            </a:br>
            <a:endParaRPr lang="en-IN" dirty="0" smtClean="0"/>
          </a:p>
          <a:p>
            <a:pPr fontAlgn="base"/>
            <a:r>
              <a:rPr lang="en-IN" dirty="0" smtClean="0"/>
              <a:t>This </a:t>
            </a:r>
            <a:r>
              <a:rPr lang="en-IN" dirty="0"/>
              <a:t>is also known as the organization domain which divides registered hosts as per the generic behaviour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u="sng" dirty="0" smtClean="0"/>
              <a:t>Named </a:t>
            </a:r>
            <a:r>
              <a:rPr lang="en-IN" b="1" u="sng" dirty="0"/>
              <a:t>host:</a:t>
            </a:r>
            <a:endParaRPr lang="en-IN" dirty="0"/>
          </a:p>
          <a:p>
            <a:pPr lvl="0" fontAlgn="base"/>
            <a:r>
              <a:rPr lang="en-IN" dirty="0"/>
              <a:t>.com : Commercial </a:t>
            </a:r>
            <a:r>
              <a:rPr lang="en-IN" dirty="0" smtClean="0"/>
              <a:t>organization</a:t>
            </a:r>
            <a:endParaRPr lang="en-IN" dirty="0"/>
          </a:p>
          <a:p>
            <a:pPr lvl="0" fontAlgn="base"/>
            <a:r>
              <a:rPr lang="en-IN" dirty="0"/>
              <a:t>.edu: Educational </a:t>
            </a:r>
            <a:r>
              <a:rPr lang="en-IN" dirty="0" smtClean="0"/>
              <a:t>institution</a:t>
            </a:r>
            <a:endParaRPr lang="en-IN" dirty="0"/>
          </a:p>
          <a:p>
            <a:pPr lvl="0" fontAlgn="base"/>
            <a:r>
              <a:rPr lang="en-IN" dirty="0"/>
              <a:t>.gov: Government </a:t>
            </a:r>
            <a:r>
              <a:rPr lang="en-IN" dirty="0" smtClean="0"/>
              <a:t>Institutions</a:t>
            </a:r>
            <a:endParaRPr lang="en-IN" dirty="0"/>
          </a:p>
          <a:p>
            <a:pPr lvl="0" fontAlgn="base"/>
            <a:r>
              <a:rPr lang="en-IN" dirty="0"/>
              <a:t>.mil : Military group</a:t>
            </a:r>
          </a:p>
          <a:p>
            <a:pPr lvl="0" fontAlgn="base"/>
            <a:r>
              <a:rPr lang="en-IN" dirty="0"/>
              <a:t>.net: Network Provider</a:t>
            </a:r>
          </a:p>
          <a:p>
            <a:pPr lvl="0" fontAlgn="base"/>
            <a:r>
              <a:rPr lang="en-IN" dirty="0"/>
              <a:t>.org: Organization – (low amount domain)</a:t>
            </a:r>
          </a:p>
          <a:p>
            <a:pPr lvl="0" fontAlgn="base"/>
            <a:r>
              <a:rPr lang="en-IN" dirty="0"/>
              <a:t>.in: Indian </a:t>
            </a:r>
            <a:r>
              <a:rPr lang="en-IN" dirty="0" smtClean="0"/>
              <a:t>Organization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2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	Create </a:t>
            </a:r>
            <a:r>
              <a:rPr lang="en-IN" b="1" dirty="0"/>
              <a:t>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Domain name purchase</a:t>
            </a:r>
          </a:p>
          <a:p>
            <a:pPr lvl="0" fontAlgn="base"/>
            <a:r>
              <a:rPr lang="en-IN" dirty="0"/>
              <a:t>Server place order </a:t>
            </a:r>
            <a:r>
              <a:rPr lang="en-IN" dirty="0" smtClean="0"/>
              <a:t>purchase</a:t>
            </a:r>
          </a:p>
          <a:p>
            <a:pPr lvl="0" fontAlgn="base"/>
            <a:r>
              <a:rPr lang="en-IN" dirty="0" smtClean="0"/>
              <a:t>Server -&gt; Ip Address -&gt; DNS </a:t>
            </a:r>
            <a:endParaRPr lang="en-IN" dirty="0"/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4" y="4144324"/>
            <a:ext cx="4104762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 of 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Hyper Text Transfer Protocol</a:t>
            </a:r>
            <a:endParaRPr lang="en-IN" dirty="0"/>
          </a:p>
          <a:p>
            <a:r>
              <a:rPr lang="en-IN" b="1" dirty="0"/>
              <a:t>HTTP is a</a:t>
            </a:r>
            <a:r>
              <a:rPr lang="en-IN" dirty="0"/>
              <a:t> protocol for fetching resources such as HTML documents</a:t>
            </a:r>
            <a:r>
              <a:rPr lang="en-IN" dirty="0" smtClean="0"/>
              <a:t>.</a:t>
            </a:r>
          </a:p>
          <a:p>
            <a:r>
              <a:rPr lang="en-IN" dirty="0"/>
              <a:t>It is the request (</a:t>
            </a:r>
            <a:r>
              <a:rPr lang="en-IN" dirty="0" smtClean="0"/>
              <a:t>client), response </a:t>
            </a:r>
            <a:r>
              <a:rPr lang="en-IN" dirty="0"/>
              <a:t>(server) communication Model.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/>
              <a:t>Request – Client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/>
              <a:t>Response – Server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/>
              <a:t>Document – HTML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dirty="0"/>
              <a:t>Through – </a:t>
            </a:r>
            <a:r>
              <a:rPr lang="en-IN" dirty="0" smtClean="0"/>
              <a:t>Browser</a:t>
            </a:r>
          </a:p>
          <a:p>
            <a:pPr marL="0" indent="0">
              <a:buNone/>
            </a:pPr>
            <a:r>
              <a:rPr lang="en-IN" b="1" u="sng" dirty="0"/>
              <a:t>Hypertext:</a:t>
            </a:r>
            <a:endParaRPr lang="en-IN" dirty="0"/>
          </a:p>
          <a:p>
            <a:r>
              <a:rPr lang="en-IN" b="1" dirty="0"/>
              <a:t>    </a:t>
            </a:r>
            <a:r>
              <a:rPr lang="en-IN" dirty="0"/>
              <a:t>It is a navigation link to one page to another page.</a:t>
            </a:r>
          </a:p>
          <a:p>
            <a:endParaRPr lang="en-IN" dirty="0"/>
          </a:p>
          <a:p>
            <a:pPr lvl="0"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41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IMEI Number</a:t>
            </a:r>
            <a:r>
              <a:rPr lang="en-IN" dirty="0"/>
              <a:t>: International Mobile Equipment Identity</a:t>
            </a:r>
          </a:p>
          <a:p>
            <a:r>
              <a:rPr lang="en-IN" dirty="0"/>
              <a:t>        IMEI is </a:t>
            </a:r>
            <a:r>
              <a:rPr lang="en-IN" b="1" dirty="0"/>
              <a:t>a 15-17-digit code that is given to every mobile phone</a:t>
            </a:r>
            <a:r>
              <a:rPr lang="en-IN" dirty="0"/>
              <a:t>. This number is used by service providers to uniquely identify valid devices.</a:t>
            </a:r>
          </a:p>
          <a:p>
            <a:pPr marL="0" indent="0">
              <a:buNone/>
            </a:pPr>
            <a:r>
              <a:rPr lang="en-IN" b="1" u="sng" dirty="0"/>
              <a:t>ARP</a:t>
            </a:r>
            <a:r>
              <a:rPr lang="en-IN" b="1" dirty="0"/>
              <a:t>:</a:t>
            </a:r>
            <a:r>
              <a:rPr lang="en-IN" b="1" u="sng" dirty="0"/>
              <a:t> </a:t>
            </a:r>
            <a:r>
              <a:rPr lang="en-IN" dirty="0"/>
              <a:t>Address Resolution Protocol</a:t>
            </a:r>
          </a:p>
          <a:p>
            <a:r>
              <a:rPr lang="en-IN" dirty="0"/>
              <a:t>     Mapping from logic address to physical address protocol is called ARP.</a:t>
            </a:r>
          </a:p>
          <a:p>
            <a:pPr marL="0" indent="0">
              <a:buNone/>
            </a:pPr>
            <a:r>
              <a:rPr lang="en-IN" b="1" u="sng" dirty="0"/>
              <a:t>RARP: </a:t>
            </a:r>
            <a:r>
              <a:rPr lang="en-IN" dirty="0"/>
              <a:t>Reverse Address Resolution Protocol</a:t>
            </a:r>
          </a:p>
          <a:p>
            <a:r>
              <a:rPr lang="en-IN" dirty="0"/>
              <a:t>     Mapping from physical address to logic address protocol is called </a:t>
            </a:r>
            <a:r>
              <a:rPr lang="en-IN" dirty="0" smtClean="0"/>
              <a:t>RARP.</a:t>
            </a:r>
          </a:p>
          <a:p>
            <a:pPr marL="0" indent="0">
              <a:buNone/>
            </a:pPr>
            <a:r>
              <a:rPr lang="en-IN" b="1" u="sng" dirty="0" smtClean="0"/>
              <a:t>Webpage</a:t>
            </a:r>
            <a:endParaRPr lang="en-IN" u="sng" dirty="0"/>
          </a:p>
          <a:p>
            <a:r>
              <a:rPr lang="en-IN" dirty="0"/>
              <a:t>     It is an electronic document. It is a HTML document or HTML page.</a:t>
            </a:r>
          </a:p>
          <a:p>
            <a:pPr marL="0" indent="0">
              <a:buNone/>
            </a:pPr>
            <a:r>
              <a:rPr lang="en-IN" b="1" u="sng" dirty="0" smtClean="0"/>
              <a:t>Website</a:t>
            </a:r>
            <a:endParaRPr lang="en-IN" u="sng" dirty="0"/>
          </a:p>
          <a:p>
            <a:r>
              <a:rPr lang="en-IN" dirty="0"/>
              <a:t>      It is a collection of web pages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91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Front End:</a:t>
            </a:r>
            <a:endParaRPr lang="en-IN" dirty="0"/>
          </a:p>
          <a:p>
            <a:r>
              <a:rPr lang="en-IN" dirty="0" smtClean="0"/>
              <a:t>     </a:t>
            </a:r>
            <a:r>
              <a:rPr lang="en-IN" dirty="0"/>
              <a:t>It is a presentation layer, which is create a using HTML, React and Angular.</a:t>
            </a:r>
          </a:p>
          <a:p>
            <a:pPr marL="0" indent="0">
              <a:buNone/>
            </a:pPr>
            <a:r>
              <a:rPr lang="en-IN" b="1" u="sng" dirty="0"/>
              <a:t>Back End:</a:t>
            </a:r>
            <a:endParaRPr lang="en-IN" dirty="0"/>
          </a:p>
          <a:p>
            <a:r>
              <a:rPr lang="en-IN" dirty="0"/>
              <a:t>        It is a data layer from which data is fetched and displayed in front end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u="sng" dirty="0"/>
              <a:t>ADF</a:t>
            </a:r>
            <a:r>
              <a:rPr lang="en-IN" dirty="0"/>
              <a:t> – Azure Data Factory </a:t>
            </a:r>
          </a:p>
          <a:p>
            <a:pPr lvl="0"/>
            <a:r>
              <a:rPr lang="en-IN" dirty="0"/>
              <a:t>Data bricks</a:t>
            </a:r>
          </a:p>
          <a:p>
            <a:r>
              <a:rPr lang="en-IN" dirty="0"/>
              <a:t>       Azure Data Factory is a </a:t>
            </a:r>
            <a:r>
              <a:rPr lang="en-IN" b="1" dirty="0"/>
              <a:t>cloud-based data integration service</a:t>
            </a:r>
            <a:r>
              <a:rPr lang="en-IN" dirty="0"/>
              <a:t> that allows you to create data-driven workflows in the cloud for orchestrating and automating data movement and data transformation.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00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Common back end data bases are,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317812"/>
            <a:ext cx="10515600" cy="5029200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MySQL database</a:t>
            </a:r>
          </a:p>
          <a:p>
            <a:pPr lvl="0"/>
            <a:r>
              <a:rPr lang="en-IN" dirty="0"/>
              <a:t>Post SQL</a:t>
            </a:r>
          </a:p>
          <a:p>
            <a:pPr lvl="0"/>
            <a:r>
              <a:rPr lang="en-IN" dirty="0"/>
              <a:t>SQL server</a:t>
            </a:r>
          </a:p>
          <a:p>
            <a:pPr lvl="0"/>
            <a:r>
              <a:rPr lang="en-IN" dirty="0"/>
              <a:t>Oracle</a:t>
            </a:r>
          </a:p>
          <a:p>
            <a:pPr lvl="0"/>
            <a:r>
              <a:rPr lang="en-IN" dirty="0"/>
              <a:t>Mongodb</a:t>
            </a:r>
          </a:p>
          <a:p>
            <a:pPr lvl="0"/>
            <a:r>
              <a:rPr lang="en-IN" dirty="0" smtClean="0"/>
              <a:t>ClickHouse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92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divided into two types,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8524"/>
          </a:xfrm>
        </p:spPr>
        <p:txBody>
          <a:bodyPr/>
          <a:lstStyle/>
          <a:p>
            <a:pPr lvl="0"/>
            <a:r>
              <a:rPr lang="en-IN" sz="3200" b="1" u="sng" dirty="0"/>
              <a:t>Relational database </a:t>
            </a:r>
            <a:r>
              <a:rPr lang="en-IN" sz="3200" dirty="0"/>
              <a:t>(i.e., Structural database) - Table, row, column – </a:t>
            </a:r>
            <a:r>
              <a:rPr lang="en-IN" sz="3200" dirty="0" smtClean="0"/>
              <a:t>(</a:t>
            </a:r>
            <a:r>
              <a:rPr lang="en-IN" sz="3200" dirty="0"/>
              <a:t>20% data store) E.g: C program</a:t>
            </a:r>
          </a:p>
          <a:p>
            <a:pPr lvl="0"/>
            <a:r>
              <a:rPr lang="en-IN" sz="3200" b="1" u="sng" dirty="0"/>
              <a:t>Non-relational database</a:t>
            </a:r>
            <a:r>
              <a:rPr lang="en-IN" sz="3200" dirty="0"/>
              <a:t> (i.e. Unstructural database) -No SQL-No table, row, column – (80% data store). E.g: C++, Java.</a:t>
            </a:r>
          </a:p>
          <a:p>
            <a:endParaRPr lang="en-IN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166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Azure </a:t>
            </a:r>
            <a:r>
              <a:rPr lang="en-IN" b="1" dirty="0"/>
              <a:t>Data Factory </a:t>
            </a:r>
          </a:p>
          <a:p>
            <a:pPr lvl="0"/>
            <a:r>
              <a:rPr lang="en-IN" dirty="0"/>
              <a:t>Data bricks</a:t>
            </a:r>
          </a:p>
          <a:p>
            <a:r>
              <a:rPr lang="en-IN" dirty="0"/>
              <a:t>       Azure Data Factory is a </a:t>
            </a:r>
            <a:r>
              <a:rPr lang="en-IN" b="1" dirty="0"/>
              <a:t>cloud-based data integration service</a:t>
            </a:r>
            <a:r>
              <a:rPr lang="en-IN" dirty="0"/>
              <a:t> that allows you to create data-driven workflows in the cloud for orchestrating and automating data movement and data transformation.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24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History of Internet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The Internet was developed by Bob Kahn and Vint Cerf in the 1970s</a:t>
            </a:r>
            <a:r>
              <a:rPr lang="en-IN" sz="3600" dirty="0"/>
              <a:t>. They began the design of what we today know as the 'internet. </a:t>
            </a:r>
            <a:r>
              <a:rPr lang="en-IN" sz="3600" dirty="0" smtClean="0"/>
              <a:t>‘</a:t>
            </a:r>
          </a:p>
          <a:p>
            <a:r>
              <a:rPr lang="en-IN" sz="3600" dirty="0" smtClean="0"/>
              <a:t> </a:t>
            </a:r>
            <a:r>
              <a:rPr lang="en-IN" sz="3600" dirty="0"/>
              <a:t>It was the result of another research experiment which was called ARPANET, which stands for Advanced Research Projects Agency Network.</a:t>
            </a:r>
          </a:p>
        </p:txBody>
      </p:sp>
    </p:spTree>
    <p:extLst>
      <p:ext uri="{BB962C8B-B14F-4D97-AF65-F5344CB8AC3E}">
        <p14:creationId xmlns:p14="http://schemas.microsoft.com/office/powerpoint/2010/main" val="389991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Internet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Internet is the global (world wide) system of interconnected computer networks that uses the Internet protocol suit (TCP/IP) </a:t>
            </a:r>
            <a:r>
              <a:rPr lang="en-IN" sz="3600" b="1" dirty="0"/>
              <a:t>to communicate with one another</a:t>
            </a:r>
            <a:r>
              <a:rPr lang="en-IN" sz="3600" dirty="0"/>
              <a:t> or communicate between networks and devices.</a:t>
            </a:r>
          </a:p>
          <a:p>
            <a:r>
              <a:rPr lang="en-IN" sz="3600" dirty="0" smtClean="0"/>
              <a:t>World wide system of computer networks.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Diagram of Working Principle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1420837"/>
            <a:ext cx="8510953" cy="4501661"/>
          </a:xfrm>
        </p:spPr>
      </p:pic>
    </p:spTree>
    <p:extLst>
      <p:ext uri="{BB962C8B-B14F-4D97-AF65-F5344CB8AC3E}">
        <p14:creationId xmlns:p14="http://schemas.microsoft.com/office/powerpoint/2010/main" val="37550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Client </a:t>
            </a:r>
            <a:r>
              <a:rPr lang="en-IN" dirty="0" smtClean="0"/>
              <a:t>–any </a:t>
            </a:r>
            <a:r>
              <a:rPr lang="en-IN" dirty="0"/>
              <a:t>computer hardware or software device that requests access to a service provided by a server.</a:t>
            </a:r>
          </a:p>
          <a:p>
            <a:pPr lvl="0"/>
            <a:r>
              <a:rPr lang="en-IN" b="1" dirty="0" smtClean="0"/>
              <a:t>Client </a:t>
            </a:r>
            <a:r>
              <a:rPr lang="en-IN" b="1" dirty="0"/>
              <a:t>Document</a:t>
            </a:r>
            <a:r>
              <a:rPr lang="en-IN" dirty="0"/>
              <a:t> – Client working area </a:t>
            </a:r>
            <a:r>
              <a:rPr lang="en-IN" dirty="0" smtClean="0"/>
              <a:t>- display </a:t>
            </a:r>
            <a:r>
              <a:rPr lang="en-IN" dirty="0"/>
              <a:t>document.</a:t>
            </a:r>
          </a:p>
          <a:p>
            <a:pPr lvl="0"/>
            <a:r>
              <a:rPr lang="en-IN" u="sng" dirty="0">
                <a:hlinkClick r:id="rId2"/>
              </a:rPr>
              <a:t>www.google.com</a:t>
            </a:r>
            <a:r>
              <a:rPr lang="en-IN" dirty="0"/>
              <a:t> – Fully Qualified Name/Domain Name/</a:t>
            </a:r>
            <a:r>
              <a:rPr lang="en-IN" dirty="0" err="1"/>
              <a:t>Url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Google – Search </a:t>
            </a:r>
            <a:r>
              <a:rPr lang="en-IN" dirty="0" smtClean="0"/>
              <a:t>Engine. Speed and Advanced cached technologies used</a:t>
            </a:r>
            <a:endParaRPr lang="en-IN" dirty="0"/>
          </a:p>
          <a:p>
            <a:pPr lvl="0"/>
            <a:r>
              <a:rPr lang="en-IN" dirty="0"/>
              <a:t>HTML Document – Send and Receive.</a:t>
            </a:r>
          </a:p>
          <a:p>
            <a:pPr lvl="0"/>
            <a:r>
              <a:rPr lang="en-IN" dirty="0"/>
              <a:t>UDP – User Datagram Protocol.</a:t>
            </a:r>
          </a:p>
          <a:p>
            <a:pPr lvl="0"/>
            <a:r>
              <a:rPr lang="en-IN" dirty="0"/>
              <a:t>TCP – Transmission Control Protocol.</a:t>
            </a:r>
          </a:p>
          <a:p>
            <a:pPr lvl="0"/>
            <a:r>
              <a:rPr lang="en-IN" dirty="0"/>
              <a:t>IP – Internet Protocol.</a:t>
            </a:r>
          </a:p>
          <a:p>
            <a:pPr lvl="0"/>
            <a:r>
              <a:rPr lang="en-IN" dirty="0"/>
              <a:t>DNS – Domain Name System.</a:t>
            </a:r>
          </a:p>
          <a:p>
            <a:pPr lvl="0"/>
            <a:r>
              <a:rPr lang="en-IN" dirty="0"/>
              <a:t>ARP – Address Resolution Protocol.</a:t>
            </a:r>
          </a:p>
          <a:p>
            <a:pPr lvl="0"/>
            <a:r>
              <a:rPr lang="en-IN" dirty="0"/>
              <a:t>RARP – Reverse Address Resolution Protocol.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3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37"/>
            <a:ext cx="10515600" cy="1140123"/>
          </a:xfrm>
        </p:spPr>
        <p:txBody>
          <a:bodyPr/>
          <a:lstStyle/>
          <a:p>
            <a:pPr algn="ctr"/>
            <a:r>
              <a:rPr lang="en-IN" dirty="0" smtClean="0"/>
              <a:t>Internet Working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8"/>
            <a:ext cx="10515600" cy="53457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Client request type the url (</a:t>
            </a:r>
            <a:r>
              <a:rPr lang="en-IN" u="sng" dirty="0">
                <a:hlinkClick r:id="rId2"/>
              </a:rPr>
              <a:t>www.google.com</a:t>
            </a:r>
            <a:r>
              <a:rPr lang="en-IN" dirty="0"/>
              <a:t>) name (i.e., HTML document) in a browser, that transfer a UDP protocol to search details from a DNS which act as a </a:t>
            </a:r>
            <a:r>
              <a:rPr lang="en-IN" b="1" dirty="0"/>
              <a:t>server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server provides a IP address (i.e., number </a:t>
            </a:r>
            <a:r>
              <a:rPr lang="en-IN" dirty="0" smtClean="0"/>
              <a:t>sequence-102.102.21.21</a:t>
            </a:r>
            <a:r>
              <a:rPr lang="en-IN" dirty="0"/>
              <a:t>) that given to the browser.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a few second of time, the browser got the IP address given to a TCP/IP protocol that use split packages then transfer to an ARP/RARP protocol which act as a </a:t>
            </a:r>
            <a:r>
              <a:rPr lang="en-IN" b="1" dirty="0"/>
              <a:t>web server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ARP arranges the orders of sequence packages number identified that provides the client need response to the HTML document.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time, if web server send response not correct to the client request, and retransmit on the data that uses the RARP protocol. </a:t>
            </a:r>
            <a:endParaRPr lang="en-IN" dirty="0" smtClean="0"/>
          </a:p>
          <a:p>
            <a:r>
              <a:rPr lang="en-IN" dirty="0" smtClean="0"/>
              <a:t>Finally</a:t>
            </a:r>
            <a:r>
              <a:rPr lang="en-IN" dirty="0"/>
              <a:t>, client gets the display screen (i.e., mobile, laptop or desktop, etc.) document (HTML document).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 of TCP/IP and UDP Protocol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660390"/>
              </p:ext>
            </p:extLst>
          </p:nvPr>
        </p:nvGraphicFramePr>
        <p:xfrm>
          <a:off x="838200" y="1825625"/>
          <a:ext cx="9698502" cy="41085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9251">
                  <a:extLst>
                    <a:ext uri="{9D8B030D-6E8A-4147-A177-3AD203B41FA5}">
                      <a16:colId xmlns:a16="http://schemas.microsoft.com/office/drawing/2014/main" val="1534790781"/>
                    </a:ext>
                  </a:extLst>
                </a:gridCol>
                <a:gridCol w="4849251">
                  <a:extLst>
                    <a:ext uri="{9D8B030D-6E8A-4147-A177-3AD203B41FA5}">
                      <a16:colId xmlns:a16="http://schemas.microsoft.com/office/drawing/2014/main" val="184098890"/>
                    </a:ext>
                  </a:extLst>
                </a:gridCol>
              </a:tblGrid>
              <a:tr h="847237"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TCP/IP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 smtClean="0"/>
                        <a:t>UDP</a:t>
                      </a:r>
                      <a:endParaRPr lang="en-IN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997"/>
                  </a:ext>
                </a:extLst>
              </a:tr>
              <a:tr h="61897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Control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Datagram Protocol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58983"/>
                  </a:ext>
                </a:extLst>
              </a:tr>
              <a:tr h="8651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is a connection oriented reliable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 is a connection less, non-reliable protocol.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69423"/>
                  </a:ext>
                </a:extLst>
              </a:tr>
              <a:tr h="79532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Retransmission of packets.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retransmission.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 of ARP and RARP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87613"/>
              </p:ext>
            </p:extLst>
          </p:nvPr>
        </p:nvGraphicFramePr>
        <p:xfrm>
          <a:off x="838200" y="1825625"/>
          <a:ext cx="10515600" cy="4667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5212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61534888"/>
                    </a:ext>
                  </a:extLst>
                </a:gridCol>
              </a:tblGrid>
              <a:tr h="1070732"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3200" dirty="0" smtClean="0"/>
                        <a:t>ARP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3200" dirty="0" smtClean="0"/>
                        <a:t>RARP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873"/>
                  </a:ext>
                </a:extLst>
              </a:tr>
              <a:tr h="1070732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Resolution Protocol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Address Resolution Protocol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648"/>
                  </a:ext>
                </a:extLst>
              </a:tr>
              <a:tr h="1070732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Mapping from logic address to physical address protocol.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 from physical address to logic address protocol.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95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1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IP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Internet Protocol Suit representing the address of each machine in a doted decimal format is known as Internet Protocol.</a:t>
            </a:r>
          </a:p>
          <a:p>
            <a:r>
              <a:rPr lang="en-IN" dirty="0"/>
              <a:t>Eg: 102.102.21.21, 192.164.0.1</a:t>
            </a:r>
          </a:p>
          <a:p>
            <a:r>
              <a:rPr lang="en-IN" b="1" dirty="0"/>
              <a:t>Computer or Mobile includes two address:</a:t>
            </a:r>
            <a:endParaRPr lang="en-IN" dirty="0"/>
          </a:p>
          <a:p>
            <a:r>
              <a:rPr lang="en-IN" dirty="0"/>
              <a:t>Therefore,</a:t>
            </a:r>
          </a:p>
          <a:p>
            <a:pPr lvl="0"/>
            <a:r>
              <a:rPr lang="en-IN" dirty="0"/>
              <a:t>MAC Address – Physical Address (i.e., Manufacturing company)- E.g: Person Name</a:t>
            </a:r>
          </a:p>
          <a:p>
            <a:pPr lvl="0"/>
            <a:r>
              <a:rPr lang="en-IN" dirty="0"/>
              <a:t>IP Address – Logic Address (i.e., unique)- E.g: Home </a:t>
            </a:r>
            <a:r>
              <a:rPr lang="en-IN" dirty="0" smtClean="0"/>
              <a:t>Address.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6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734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1.Introduction to Internet</vt:lpstr>
      <vt:lpstr>History of Internet</vt:lpstr>
      <vt:lpstr>Internet</vt:lpstr>
      <vt:lpstr>Diagram of Working Principle</vt:lpstr>
      <vt:lpstr>Description</vt:lpstr>
      <vt:lpstr>Internet Working Principle</vt:lpstr>
      <vt:lpstr>Overview of TCP/IP and UDP Protocol</vt:lpstr>
      <vt:lpstr>Overview of ARP and RARP</vt:lpstr>
      <vt:lpstr>IP protocol</vt:lpstr>
      <vt:lpstr>Definitions</vt:lpstr>
      <vt:lpstr>DNS</vt:lpstr>
      <vt:lpstr> Create website</vt:lpstr>
      <vt:lpstr>Overview of HTTP</vt:lpstr>
      <vt:lpstr>Continue ..</vt:lpstr>
      <vt:lpstr>Data base</vt:lpstr>
      <vt:lpstr>Common back end data bases are,  </vt:lpstr>
      <vt:lpstr>Database divided into two types, </vt:lpstr>
      <vt:lpstr>ADF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Internet</dc:title>
  <dc:creator>Administrator</dc:creator>
  <cp:lastModifiedBy>Administrator</cp:lastModifiedBy>
  <cp:revision>16</cp:revision>
  <dcterms:created xsi:type="dcterms:W3CDTF">2022-10-26T16:18:58Z</dcterms:created>
  <dcterms:modified xsi:type="dcterms:W3CDTF">2022-10-28T14:25:51Z</dcterms:modified>
</cp:coreProperties>
</file>