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61" r:id="rId5"/>
    <p:sldId id="260" r:id="rId6"/>
    <p:sldId id="258" r:id="rId7"/>
    <p:sldId id="259" r:id="rId8"/>
    <p:sldId id="281" r:id="rId9"/>
    <p:sldId id="262" r:id="rId10"/>
    <p:sldId id="263" r:id="rId11"/>
    <p:sldId id="264" r:id="rId12"/>
    <p:sldId id="282" r:id="rId13"/>
    <p:sldId id="265" r:id="rId14"/>
    <p:sldId id="266" r:id="rId15"/>
    <p:sldId id="267" r:id="rId16"/>
    <p:sldId id="268" r:id="rId17"/>
    <p:sldId id="269" r:id="rId18"/>
    <p:sldId id="270" r:id="rId19"/>
    <p:sldId id="271" r:id="rId20"/>
    <p:sldId id="283" r:id="rId21"/>
    <p:sldId id="272" r:id="rId22"/>
    <p:sldId id="273" r:id="rId23"/>
    <p:sldId id="274" r:id="rId24"/>
    <p:sldId id="275" r:id="rId25"/>
    <p:sldId id="276" r:id="rId26"/>
    <p:sldId id="277" r:id="rId27"/>
    <p:sldId id="278" r:id="rId28"/>
    <p:sldId id="279" r:id="rId29"/>
    <p:sldId id="280"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5" d="100"/>
          <a:sy n="85"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37DECCF-DB53-4307-98A0-D613218AD39B}"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ABC876-E8CA-4D64-9F7D-A14DD4AAF952}" type="slidenum">
              <a:rPr lang="en-IN" smtClean="0"/>
              <a:t>‹#›</a:t>
            </a:fld>
            <a:endParaRPr lang="en-IN"/>
          </a:p>
        </p:txBody>
      </p:sp>
    </p:spTree>
    <p:extLst>
      <p:ext uri="{BB962C8B-B14F-4D97-AF65-F5344CB8AC3E}">
        <p14:creationId xmlns:p14="http://schemas.microsoft.com/office/powerpoint/2010/main" val="198520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DECCF-DB53-4307-98A0-D613218AD39B}"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ABC876-E8CA-4D64-9F7D-A14DD4AAF952}" type="slidenum">
              <a:rPr lang="en-IN" smtClean="0"/>
              <a:t>‹#›</a:t>
            </a:fld>
            <a:endParaRPr lang="en-IN"/>
          </a:p>
        </p:txBody>
      </p:sp>
    </p:spTree>
    <p:extLst>
      <p:ext uri="{BB962C8B-B14F-4D97-AF65-F5344CB8AC3E}">
        <p14:creationId xmlns:p14="http://schemas.microsoft.com/office/powerpoint/2010/main" val="60621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DECCF-DB53-4307-98A0-D613218AD39B}"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ABC876-E8CA-4D64-9F7D-A14DD4AAF952}" type="slidenum">
              <a:rPr lang="en-IN" smtClean="0"/>
              <a:t>‹#›</a:t>
            </a:fld>
            <a:endParaRPr lang="en-IN"/>
          </a:p>
        </p:txBody>
      </p:sp>
    </p:spTree>
    <p:extLst>
      <p:ext uri="{BB962C8B-B14F-4D97-AF65-F5344CB8AC3E}">
        <p14:creationId xmlns:p14="http://schemas.microsoft.com/office/powerpoint/2010/main" val="3272342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DECCF-DB53-4307-98A0-D613218AD39B}"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ABC876-E8CA-4D64-9F7D-A14DD4AAF952}" type="slidenum">
              <a:rPr lang="en-IN" smtClean="0"/>
              <a:t>‹#›</a:t>
            </a:fld>
            <a:endParaRPr lang="en-IN"/>
          </a:p>
        </p:txBody>
      </p:sp>
    </p:spTree>
    <p:extLst>
      <p:ext uri="{BB962C8B-B14F-4D97-AF65-F5344CB8AC3E}">
        <p14:creationId xmlns:p14="http://schemas.microsoft.com/office/powerpoint/2010/main" val="268290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7DECCF-DB53-4307-98A0-D613218AD39B}"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ABC876-E8CA-4D64-9F7D-A14DD4AAF952}" type="slidenum">
              <a:rPr lang="en-IN" smtClean="0"/>
              <a:t>‹#›</a:t>
            </a:fld>
            <a:endParaRPr lang="en-IN"/>
          </a:p>
        </p:txBody>
      </p:sp>
    </p:spTree>
    <p:extLst>
      <p:ext uri="{BB962C8B-B14F-4D97-AF65-F5344CB8AC3E}">
        <p14:creationId xmlns:p14="http://schemas.microsoft.com/office/powerpoint/2010/main" val="136061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7DECCF-DB53-4307-98A0-D613218AD39B}"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ABC876-E8CA-4D64-9F7D-A14DD4AAF952}" type="slidenum">
              <a:rPr lang="en-IN" smtClean="0"/>
              <a:t>‹#›</a:t>
            </a:fld>
            <a:endParaRPr lang="en-IN"/>
          </a:p>
        </p:txBody>
      </p:sp>
    </p:spTree>
    <p:extLst>
      <p:ext uri="{BB962C8B-B14F-4D97-AF65-F5344CB8AC3E}">
        <p14:creationId xmlns:p14="http://schemas.microsoft.com/office/powerpoint/2010/main" val="343735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37DECCF-DB53-4307-98A0-D613218AD39B}" type="datetimeFigureOut">
              <a:rPr lang="en-IN" smtClean="0"/>
              <a:t>05-11-2022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ABC876-E8CA-4D64-9F7D-A14DD4AAF952}" type="slidenum">
              <a:rPr lang="en-IN" smtClean="0"/>
              <a:t>‹#›</a:t>
            </a:fld>
            <a:endParaRPr lang="en-IN"/>
          </a:p>
        </p:txBody>
      </p:sp>
    </p:spTree>
    <p:extLst>
      <p:ext uri="{BB962C8B-B14F-4D97-AF65-F5344CB8AC3E}">
        <p14:creationId xmlns:p14="http://schemas.microsoft.com/office/powerpoint/2010/main" val="127493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7DECCF-DB53-4307-98A0-D613218AD39B}"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ABC876-E8CA-4D64-9F7D-A14DD4AAF952}" type="slidenum">
              <a:rPr lang="en-IN" smtClean="0"/>
              <a:t>‹#›</a:t>
            </a:fld>
            <a:endParaRPr lang="en-IN"/>
          </a:p>
        </p:txBody>
      </p:sp>
    </p:spTree>
    <p:extLst>
      <p:ext uri="{BB962C8B-B14F-4D97-AF65-F5344CB8AC3E}">
        <p14:creationId xmlns:p14="http://schemas.microsoft.com/office/powerpoint/2010/main" val="326508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DECCF-DB53-4307-98A0-D613218AD39B}" type="datetimeFigureOut">
              <a:rPr lang="en-IN" smtClean="0"/>
              <a:t>05-11-2022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ABC876-E8CA-4D64-9F7D-A14DD4AAF952}" type="slidenum">
              <a:rPr lang="en-IN" smtClean="0"/>
              <a:t>‹#›</a:t>
            </a:fld>
            <a:endParaRPr lang="en-IN"/>
          </a:p>
        </p:txBody>
      </p:sp>
    </p:spTree>
    <p:extLst>
      <p:ext uri="{BB962C8B-B14F-4D97-AF65-F5344CB8AC3E}">
        <p14:creationId xmlns:p14="http://schemas.microsoft.com/office/powerpoint/2010/main" val="357480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7DECCF-DB53-4307-98A0-D613218AD39B}"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ABC876-E8CA-4D64-9F7D-A14DD4AAF952}" type="slidenum">
              <a:rPr lang="en-IN" smtClean="0"/>
              <a:t>‹#›</a:t>
            </a:fld>
            <a:endParaRPr lang="en-IN"/>
          </a:p>
        </p:txBody>
      </p:sp>
    </p:spTree>
    <p:extLst>
      <p:ext uri="{BB962C8B-B14F-4D97-AF65-F5344CB8AC3E}">
        <p14:creationId xmlns:p14="http://schemas.microsoft.com/office/powerpoint/2010/main" val="4194788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7DECCF-DB53-4307-98A0-D613218AD39B}"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ABC876-E8CA-4D64-9F7D-A14DD4AAF952}" type="slidenum">
              <a:rPr lang="en-IN" smtClean="0"/>
              <a:t>‹#›</a:t>
            </a:fld>
            <a:endParaRPr lang="en-IN"/>
          </a:p>
        </p:txBody>
      </p:sp>
    </p:spTree>
    <p:extLst>
      <p:ext uri="{BB962C8B-B14F-4D97-AF65-F5344CB8AC3E}">
        <p14:creationId xmlns:p14="http://schemas.microsoft.com/office/powerpoint/2010/main" val="36816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DECCF-DB53-4307-98A0-D613218AD39B}" type="datetimeFigureOut">
              <a:rPr lang="en-IN" smtClean="0"/>
              <a:t>05-11-2022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BC876-E8CA-4D64-9F7D-A14DD4AAF952}" type="slidenum">
              <a:rPr lang="en-IN" smtClean="0"/>
              <a:t>‹#›</a:t>
            </a:fld>
            <a:endParaRPr lang="en-IN"/>
          </a:p>
        </p:txBody>
      </p:sp>
    </p:spTree>
    <p:extLst>
      <p:ext uri="{BB962C8B-B14F-4D97-AF65-F5344CB8AC3E}">
        <p14:creationId xmlns:p14="http://schemas.microsoft.com/office/powerpoint/2010/main" val="4073152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chtarget.com/searchsoftwarequality/definition/agile-software-development" TargetMode="External"/><Relationship Id="rId2" Type="http://schemas.openxmlformats.org/officeDocument/2006/relationships/hyperlink" Target="https://www.techtarget.com/searchsoftwarequality/definition/iterativ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techtarget.com/searchsoftwarequality/feature/How-to-implement-Scrum-the-right-way" TargetMode="External"/><Relationship Id="rId2" Type="http://schemas.openxmlformats.org/officeDocument/2006/relationships/hyperlink" Target="https://www.techtarget.com/whatis/definition/scrum-master" TargetMode="External"/><Relationship Id="rId1" Type="http://schemas.openxmlformats.org/officeDocument/2006/relationships/slideLayout" Target="../slideLayouts/slideLayout2.xml"/><Relationship Id="rId5" Type="http://schemas.openxmlformats.org/officeDocument/2006/relationships/hyperlink" Target="https://www.theserverside.com/quiz/Introduction-to-Scrum-quiz" TargetMode="External"/><Relationship Id="rId4" Type="http://schemas.openxmlformats.org/officeDocument/2006/relationships/hyperlink" Target="https://www.techtarget.com/searchsoftwarequality/tip/Why-essential-Scrum-Master-skills-are-elementary"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echtarget.com/searchsoftwarequality/definition/stand-u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echtarget.com/searcherp/definition/kaizen-or-continuous-improvem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echtarget.com/whatis/definition/queu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atlassian.com/devops/devops-tools/test-automation" TargetMode="External"/><Relationship Id="rId2" Type="http://schemas.openxmlformats.org/officeDocument/2006/relationships/hyperlink" Target="https://www.atlassian.com/devops/testing-tutorial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atlassian.com/agile/kanban/boards" TargetMode="External"/><Relationship Id="rId2" Type="http://schemas.openxmlformats.org/officeDocument/2006/relationships/hyperlink" Target="https://www.atlassian.com/software/jira/features/scrum-boar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atlassian.com/software/jira/features/kanban-boards" TargetMode="External"/><Relationship Id="rId2" Type="http://schemas.openxmlformats.org/officeDocument/2006/relationships/hyperlink" Target="https://www.atlassian.com/software/jira/features/scrum-boards" TargetMode="External"/><Relationship Id="rId1" Type="http://schemas.openxmlformats.org/officeDocument/2006/relationships/slideLayout" Target="../slideLayouts/slideLayout2.xml"/><Relationship Id="rId4" Type="http://schemas.openxmlformats.org/officeDocument/2006/relationships/hyperlink" Target="https://www.atlassian.com/software/jira/guides/getting-started/best-practices#best-practices-for-epics-and-stories-in-jira"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atlassian.com/software/jira/features/roadmaps" TargetMode="External"/><Relationship Id="rId2" Type="http://schemas.openxmlformats.org/officeDocument/2006/relationships/hyperlink" Target="https://www.atlassian.com/software/jira/features/workflow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atlassian.com/software/jira/guides/expand-jira/jq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Introduction to project management</a:t>
            </a:r>
            <a:br>
              <a:rPr lang="en-IN" dirty="0" smtClean="0"/>
            </a:br>
            <a:endParaRPr lang="en-IN" dirty="0"/>
          </a:p>
        </p:txBody>
      </p:sp>
      <p:sp>
        <p:nvSpPr>
          <p:cNvPr id="3" name="Subtitle 2"/>
          <p:cNvSpPr>
            <a:spLocks noGrp="1"/>
          </p:cNvSpPr>
          <p:nvPr>
            <p:ph type="subTitle" idx="1"/>
          </p:nvPr>
        </p:nvSpPr>
        <p:spPr/>
        <p:txBody>
          <a:bodyPr/>
          <a:lstStyle/>
          <a:p>
            <a:r>
              <a:rPr lang="en-IN" dirty="0" smtClean="0"/>
              <a:t>ICT-IT Training Technical Skills</a:t>
            </a:r>
            <a:endParaRPr lang="en-IN" dirty="0"/>
          </a:p>
        </p:txBody>
      </p:sp>
    </p:spTree>
    <p:extLst>
      <p:ext uri="{BB962C8B-B14F-4D97-AF65-F5344CB8AC3E}">
        <p14:creationId xmlns:p14="http://schemas.microsoft.com/office/powerpoint/2010/main" val="130637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Agile?</a:t>
            </a:r>
            <a:endParaRPr lang="en-IN" dirty="0"/>
          </a:p>
        </p:txBody>
      </p:sp>
      <p:sp>
        <p:nvSpPr>
          <p:cNvPr id="3" name="Content Placeholder 2"/>
          <p:cNvSpPr>
            <a:spLocks noGrp="1"/>
          </p:cNvSpPr>
          <p:nvPr>
            <p:ph idx="1"/>
          </p:nvPr>
        </p:nvSpPr>
        <p:spPr/>
        <p:txBody>
          <a:bodyPr/>
          <a:lstStyle/>
          <a:p>
            <a:pPr fontAlgn="base"/>
            <a:r>
              <a:rPr lang="en-IN" dirty="0" smtClean="0"/>
              <a:t>Agile </a:t>
            </a:r>
            <a:r>
              <a:rPr lang="en-IN" dirty="0"/>
              <a:t>is an iterative approach to project management and software development that helps teams deliver value to their customers faster and with fewer headaches. </a:t>
            </a:r>
            <a:endParaRPr lang="en-IN" dirty="0" smtClean="0"/>
          </a:p>
          <a:p>
            <a:pPr fontAlgn="base"/>
            <a:r>
              <a:rPr lang="en-IN" dirty="0" smtClean="0"/>
              <a:t>Instead </a:t>
            </a:r>
            <a:r>
              <a:rPr lang="en-IN" dirty="0"/>
              <a:t>of betting everything on a "big bang" launch, an agile team delivers work in small, but consumable, increments. </a:t>
            </a:r>
            <a:endParaRPr lang="en-IN" dirty="0" smtClean="0"/>
          </a:p>
          <a:p>
            <a:pPr fontAlgn="base"/>
            <a:r>
              <a:rPr lang="en-IN" dirty="0" smtClean="0"/>
              <a:t>Requirements</a:t>
            </a:r>
            <a:r>
              <a:rPr lang="en-IN" dirty="0"/>
              <a:t>, plans, and results are evaluated continuously so teams have a natural mechanism for responding to change quickly. </a:t>
            </a:r>
          </a:p>
          <a:p>
            <a:endParaRPr lang="en-IN" dirty="0"/>
          </a:p>
        </p:txBody>
      </p:sp>
    </p:spTree>
    <p:extLst>
      <p:ext uri="{BB962C8B-B14F-4D97-AF65-F5344CB8AC3E}">
        <p14:creationId xmlns:p14="http://schemas.microsoft.com/office/powerpoint/2010/main" val="202251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SCRUM</a:t>
            </a:r>
            <a:endParaRPr lang="en-IN" dirty="0"/>
          </a:p>
        </p:txBody>
      </p:sp>
      <p:sp>
        <p:nvSpPr>
          <p:cNvPr id="3" name="Content Placeholder 2"/>
          <p:cNvSpPr>
            <a:spLocks noGrp="1"/>
          </p:cNvSpPr>
          <p:nvPr>
            <p:ph idx="1"/>
          </p:nvPr>
        </p:nvSpPr>
        <p:spPr/>
        <p:txBody>
          <a:bodyPr/>
          <a:lstStyle/>
          <a:p>
            <a:r>
              <a:rPr lang="en-IN" dirty="0"/>
              <a:t>Scrum is a framework for project management that emphasizes teamwork, accountability and </a:t>
            </a:r>
            <a:r>
              <a:rPr lang="en-IN" u="sng" dirty="0">
                <a:hlinkClick r:id="rId2"/>
              </a:rPr>
              <a:t>iterative</a:t>
            </a:r>
            <a:r>
              <a:rPr lang="en-IN" dirty="0"/>
              <a:t> progress toward a well-defined goal. </a:t>
            </a:r>
            <a:endParaRPr lang="en-IN" dirty="0" smtClean="0"/>
          </a:p>
          <a:p>
            <a:r>
              <a:rPr lang="en-IN" dirty="0" smtClean="0"/>
              <a:t>The </a:t>
            </a:r>
            <a:r>
              <a:rPr lang="en-IN" dirty="0"/>
              <a:t>framework begins with a simple premise: Start with what can be seen or known. After that, track the progress and tweak, as necessary.</a:t>
            </a:r>
          </a:p>
          <a:p>
            <a:r>
              <a:rPr lang="en-IN" dirty="0"/>
              <a:t>Scrum is often part of </a:t>
            </a:r>
            <a:r>
              <a:rPr lang="en-IN" u="sng" dirty="0">
                <a:hlinkClick r:id="rId3"/>
              </a:rPr>
              <a:t>Agile software development</a:t>
            </a:r>
            <a:r>
              <a:rPr lang="en-IN" dirty="0"/>
              <a:t>. It is named for a rugby formation in which everyone plays a role. </a:t>
            </a:r>
          </a:p>
        </p:txBody>
      </p:sp>
    </p:spTree>
    <p:extLst>
      <p:ext uri="{BB962C8B-B14F-4D97-AF65-F5344CB8AC3E}">
        <p14:creationId xmlns:p14="http://schemas.microsoft.com/office/powerpoint/2010/main" val="209898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245" y="2430992"/>
            <a:ext cx="10515600" cy="1325563"/>
          </a:xfrm>
        </p:spPr>
        <p:txBody>
          <a:bodyPr/>
          <a:lstStyle/>
          <a:p>
            <a:pPr algn="ctr"/>
            <a:r>
              <a:rPr lang="en-IN" dirty="0" smtClean="0"/>
              <a:t>SCRUM</a:t>
            </a:r>
            <a:endParaRPr lang="en-IN" dirty="0"/>
          </a:p>
        </p:txBody>
      </p:sp>
    </p:spTree>
    <p:extLst>
      <p:ext uri="{BB962C8B-B14F-4D97-AF65-F5344CB8AC3E}">
        <p14:creationId xmlns:p14="http://schemas.microsoft.com/office/powerpoint/2010/main" val="420144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Software development Scrum roles </a:t>
            </a:r>
          </a:p>
        </p:txBody>
      </p:sp>
      <p:sp>
        <p:nvSpPr>
          <p:cNvPr id="3" name="Content Placeholder 2"/>
          <p:cNvSpPr>
            <a:spLocks noGrp="1"/>
          </p:cNvSpPr>
          <p:nvPr>
            <p:ph idx="1"/>
          </p:nvPr>
        </p:nvSpPr>
        <p:spPr/>
        <p:txBody>
          <a:bodyPr>
            <a:normAutofit lnSpcReduction="10000"/>
          </a:bodyPr>
          <a:lstStyle/>
          <a:p>
            <a:r>
              <a:rPr lang="en-IN" b="1" dirty="0"/>
              <a:t>Product owner.</a:t>
            </a:r>
            <a:r>
              <a:rPr lang="en-IN" dirty="0"/>
              <a:t> This person serves as the liaison between the development team and its customers. The product owner is responsible for ensuring that expectations for the completed product are communicated and agreed upon.</a:t>
            </a:r>
          </a:p>
          <a:p>
            <a:r>
              <a:rPr lang="en-IN" b="1" dirty="0"/>
              <a:t>Scrum Master.</a:t>
            </a:r>
            <a:r>
              <a:rPr lang="en-IN" dirty="0"/>
              <a:t> The </a:t>
            </a:r>
            <a:r>
              <a:rPr lang="en-IN" u="sng" dirty="0">
                <a:hlinkClick r:id="rId2"/>
              </a:rPr>
              <a:t>Scrum Master</a:t>
            </a:r>
            <a:r>
              <a:rPr lang="en-IN" dirty="0"/>
              <a:t> is referred to as the project facilitator. They ensure </a:t>
            </a:r>
            <a:r>
              <a:rPr lang="en-IN" u="sng" dirty="0">
                <a:hlinkClick r:id="rId3"/>
              </a:rPr>
              <a:t>Scrum best practices</a:t>
            </a:r>
            <a:r>
              <a:rPr lang="en-IN" dirty="0"/>
              <a:t> are followed. They must be </a:t>
            </a:r>
            <a:r>
              <a:rPr lang="en-IN" u="sng" dirty="0">
                <a:hlinkClick r:id="rId4"/>
              </a:rPr>
              <a:t>good leaders and project managers</a:t>
            </a:r>
            <a:r>
              <a:rPr lang="en-IN" dirty="0"/>
              <a:t>, skilled at collaboration, conflict resolution and process improvement.</a:t>
            </a:r>
          </a:p>
          <a:p>
            <a:r>
              <a:rPr lang="en-IN" b="1" dirty="0"/>
              <a:t>Development team.</a:t>
            </a:r>
            <a:r>
              <a:rPr lang="en-IN" dirty="0"/>
              <a:t> Members of the Scrum development team work together to create and test incremental releases of the final product. Developers must </a:t>
            </a:r>
            <a:r>
              <a:rPr lang="en-IN" u="sng" dirty="0">
                <a:hlinkClick r:id="rId5"/>
              </a:rPr>
              <a:t>know Scrum</a:t>
            </a:r>
            <a:r>
              <a:rPr lang="en-IN" dirty="0"/>
              <a:t> and Agile development practices.</a:t>
            </a:r>
          </a:p>
        </p:txBody>
      </p:sp>
    </p:spTree>
    <p:extLst>
      <p:ext uri="{BB962C8B-B14F-4D97-AF65-F5344CB8AC3E}">
        <p14:creationId xmlns:p14="http://schemas.microsoft.com/office/powerpoint/2010/main" val="317467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SCRUM team Organization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8857" y="2072722"/>
            <a:ext cx="4914286" cy="3857143"/>
          </a:xfrm>
        </p:spPr>
      </p:pic>
    </p:spTree>
    <p:extLst>
      <p:ext uri="{BB962C8B-B14F-4D97-AF65-F5344CB8AC3E}">
        <p14:creationId xmlns:p14="http://schemas.microsoft.com/office/powerpoint/2010/main" val="1607380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Scrum </a:t>
            </a:r>
            <a:r>
              <a:rPr lang="en-IN" b="1" dirty="0" smtClean="0"/>
              <a:t>process</a:t>
            </a:r>
            <a:endParaRPr lang="en-IN" dirty="0"/>
          </a:p>
        </p:txBody>
      </p:sp>
      <p:sp>
        <p:nvSpPr>
          <p:cNvPr id="3" name="Content Placeholder 2"/>
          <p:cNvSpPr>
            <a:spLocks noGrp="1"/>
          </p:cNvSpPr>
          <p:nvPr>
            <p:ph idx="1"/>
          </p:nvPr>
        </p:nvSpPr>
        <p:spPr/>
        <p:txBody>
          <a:bodyPr/>
          <a:lstStyle/>
          <a:p>
            <a:r>
              <a:rPr lang="en-IN" dirty="0"/>
              <a:t>The Scrum process encourages practitioners to work with what they have and continually evaluate what is or is not working. </a:t>
            </a:r>
            <a:endParaRPr lang="en-IN" dirty="0" smtClean="0"/>
          </a:p>
          <a:p>
            <a:r>
              <a:rPr lang="en-IN" dirty="0" smtClean="0"/>
              <a:t>Good </a:t>
            </a:r>
            <a:r>
              <a:rPr lang="en-IN" dirty="0"/>
              <a:t>communication is essential and is carried out through meetings, called "events</a:t>
            </a:r>
            <a:r>
              <a:rPr lang="en-IN" dirty="0" smtClean="0"/>
              <a:t>.“</a:t>
            </a:r>
          </a:p>
        </p:txBody>
      </p:sp>
    </p:spTree>
    <p:extLst>
      <p:ext uri="{BB962C8B-B14F-4D97-AF65-F5344CB8AC3E}">
        <p14:creationId xmlns:p14="http://schemas.microsoft.com/office/powerpoint/2010/main" val="835416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Scrum events include the following:</a:t>
            </a:r>
            <a:endParaRPr lang="en-IN" dirty="0"/>
          </a:p>
        </p:txBody>
      </p:sp>
      <p:sp>
        <p:nvSpPr>
          <p:cNvPr id="3" name="Content Placeholder 2"/>
          <p:cNvSpPr>
            <a:spLocks noGrp="1"/>
          </p:cNvSpPr>
          <p:nvPr>
            <p:ph idx="1"/>
          </p:nvPr>
        </p:nvSpPr>
        <p:spPr/>
        <p:txBody>
          <a:bodyPr>
            <a:normAutofit/>
          </a:bodyPr>
          <a:lstStyle/>
          <a:p>
            <a:r>
              <a:rPr lang="en-IN" b="1" dirty="0"/>
              <a:t>Daily Scrum</a:t>
            </a:r>
            <a:r>
              <a:rPr lang="en-IN" dirty="0"/>
              <a:t>. This event is a short, </a:t>
            </a:r>
            <a:r>
              <a:rPr lang="en-IN" u="sng" dirty="0">
                <a:hlinkClick r:id="rId2"/>
              </a:rPr>
              <a:t>stand-up</a:t>
            </a:r>
            <a:r>
              <a:rPr lang="en-IN" dirty="0"/>
              <a:t> daily meeting that takes place in the same place and time each day. In these meetings, the team reviews work accomplished the previous day and plans what will be done in the next 24 hours. This is the time when team members discuss problems that might prevent project completion.</a:t>
            </a:r>
          </a:p>
          <a:p>
            <a:r>
              <a:rPr lang="en-IN" b="1" dirty="0"/>
              <a:t>Sprint</a:t>
            </a:r>
            <a:r>
              <a:rPr lang="en-IN" dirty="0"/>
              <a:t>. A Sprint is the time frame in which work must be completed -- often 30 days. New Sprints start right after the end of the previous one.</a:t>
            </a:r>
          </a:p>
          <a:p>
            <a:endParaRPr lang="en-IN" dirty="0"/>
          </a:p>
        </p:txBody>
      </p:sp>
    </p:spTree>
    <p:extLst>
      <p:ext uri="{BB962C8B-B14F-4D97-AF65-F5344CB8AC3E}">
        <p14:creationId xmlns:p14="http://schemas.microsoft.com/office/powerpoint/2010/main" val="1989689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Continue..</a:t>
            </a:r>
            <a:endParaRPr lang="en-IN" dirty="0"/>
          </a:p>
        </p:txBody>
      </p:sp>
      <p:sp>
        <p:nvSpPr>
          <p:cNvPr id="3" name="Content Placeholder 2"/>
          <p:cNvSpPr>
            <a:spLocks noGrp="1"/>
          </p:cNvSpPr>
          <p:nvPr>
            <p:ph idx="1"/>
          </p:nvPr>
        </p:nvSpPr>
        <p:spPr/>
        <p:txBody>
          <a:bodyPr/>
          <a:lstStyle/>
          <a:p>
            <a:r>
              <a:rPr lang="en-IN" b="1" dirty="0" smtClean="0"/>
              <a:t>Sprint Planning Meeting</a:t>
            </a:r>
            <a:r>
              <a:rPr lang="en-IN" dirty="0" smtClean="0"/>
              <a:t>. In these meetings, everyone participates in setting goals. At the end, at least one increment -- a usable piece of software -- should be produced.</a:t>
            </a:r>
          </a:p>
          <a:p>
            <a:r>
              <a:rPr lang="en-IN" b="1" dirty="0" smtClean="0"/>
              <a:t>Sprint Review</a:t>
            </a:r>
            <a:r>
              <a:rPr lang="en-IN" dirty="0" smtClean="0"/>
              <a:t>. This is the time to show off the increment.</a:t>
            </a:r>
          </a:p>
          <a:p>
            <a:r>
              <a:rPr lang="en-IN" b="1" dirty="0" smtClean="0"/>
              <a:t>Sprint Retrospective</a:t>
            </a:r>
            <a:r>
              <a:rPr lang="en-IN" dirty="0" smtClean="0"/>
              <a:t>. A Sprint Retrospective is a meeting held after a Sprint ends. During this meeting, everyone reflects on the process. A team-building exercise may also be offered. An important goal of this event is </a:t>
            </a:r>
            <a:r>
              <a:rPr lang="en-IN" u="sng" dirty="0" smtClean="0">
                <a:hlinkClick r:id="rId2"/>
              </a:rPr>
              <a:t>continuous improvement</a:t>
            </a:r>
            <a:r>
              <a:rPr lang="en-IN" dirty="0" smtClean="0"/>
              <a:t>.</a:t>
            </a:r>
          </a:p>
          <a:p>
            <a:pPr marL="0" indent="0">
              <a:buNone/>
            </a:pPr>
            <a:endParaRPr lang="en-IN" dirty="0"/>
          </a:p>
        </p:txBody>
      </p:sp>
    </p:spTree>
    <p:extLst>
      <p:ext uri="{BB962C8B-B14F-4D97-AF65-F5344CB8AC3E}">
        <p14:creationId xmlns:p14="http://schemas.microsoft.com/office/powerpoint/2010/main" val="4056739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What are Scrum artifacts</a:t>
            </a:r>
            <a:r>
              <a:rPr lang="en-IN" b="1" dirty="0" smtClean="0"/>
              <a:t>?</a:t>
            </a:r>
            <a:endParaRPr lang="en-IN" dirty="0"/>
          </a:p>
        </p:txBody>
      </p:sp>
      <p:sp>
        <p:nvSpPr>
          <p:cNvPr id="3" name="Content Placeholder 2"/>
          <p:cNvSpPr>
            <a:spLocks noGrp="1"/>
          </p:cNvSpPr>
          <p:nvPr>
            <p:ph idx="1"/>
          </p:nvPr>
        </p:nvSpPr>
        <p:spPr/>
        <p:txBody>
          <a:bodyPr/>
          <a:lstStyle/>
          <a:p>
            <a:r>
              <a:rPr lang="en-IN" dirty="0"/>
              <a:t>An artifact is something of historical interest that warrants being </a:t>
            </a:r>
            <a:r>
              <a:rPr lang="en-IN" dirty="0" smtClean="0"/>
              <a:t>re-examined. </a:t>
            </a:r>
          </a:p>
          <a:p>
            <a:r>
              <a:rPr lang="en-IN" dirty="0" smtClean="0"/>
              <a:t>In </a:t>
            </a:r>
            <a:r>
              <a:rPr lang="en-IN" dirty="0"/>
              <a:t>Scrum product development, artifacts are used to see what has been done and what is still in the </a:t>
            </a:r>
            <a:r>
              <a:rPr lang="en-IN" u="sng" dirty="0">
                <a:hlinkClick r:id="rId2"/>
              </a:rPr>
              <a:t>queue</a:t>
            </a:r>
            <a:r>
              <a:rPr lang="en-IN" dirty="0" smtClean="0"/>
              <a:t>.</a:t>
            </a:r>
          </a:p>
          <a:p>
            <a:r>
              <a:rPr lang="en-IN" b="1" dirty="0"/>
              <a:t>Product backlog</a:t>
            </a:r>
            <a:r>
              <a:rPr lang="en-IN" b="1" dirty="0" smtClean="0"/>
              <a:t>.</a:t>
            </a:r>
          </a:p>
          <a:p>
            <a:r>
              <a:rPr lang="en-IN" b="1" dirty="0"/>
              <a:t>Sprint backlog</a:t>
            </a:r>
            <a:r>
              <a:rPr lang="en-IN" b="1" dirty="0" smtClean="0"/>
              <a:t>.</a:t>
            </a:r>
          </a:p>
          <a:p>
            <a:r>
              <a:rPr lang="en-IN" b="1" dirty="0"/>
              <a:t>Product increment</a:t>
            </a:r>
            <a:r>
              <a:rPr lang="en-IN" b="1" dirty="0" smtClean="0"/>
              <a:t>.</a:t>
            </a:r>
          </a:p>
          <a:p>
            <a:r>
              <a:rPr lang="en-IN" b="1" dirty="0"/>
              <a:t>Burn down. </a:t>
            </a:r>
            <a:endParaRPr lang="en-IN" dirty="0"/>
          </a:p>
        </p:txBody>
      </p:sp>
    </p:spTree>
    <p:extLst>
      <p:ext uri="{BB962C8B-B14F-4D97-AF65-F5344CB8AC3E}">
        <p14:creationId xmlns:p14="http://schemas.microsoft.com/office/powerpoint/2010/main" val="17171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Benefits of Scrum </a:t>
            </a:r>
            <a:r>
              <a:rPr lang="en-IN" b="1" dirty="0" smtClean="0"/>
              <a:t>methodology</a:t>
            </a:r>
            <a:endParaRPr lang="en-IN" dirty="0"/>
          </a:p>
        </p:txBody>
      </p:sp>
      <p:sp>
        <p:nvSpPr>
          <p:cNvPr id="3" name="Content Placeholder 2"/>
          <p:cNvSpPr>
            <a:spLocks noGrp="1"/>
          </p:cNvSpPr>
          <p:nvPr>
            <p:ph idx="1"/>
          </p:nvPr>
        </p:nvSpPr>
        <p:spPr/>
        <p:txBody>
          <a:bodyPr/>
          <a:lstStyle/>
          <a:p>
            <a:r>
              <a:rPr lang="en-IN" b="1" dirty="0"/>
              <a:t>Quality products</a:t>
            </a:r>
            <a:r>
              <a:rPr lang="en-IN" dirty="0" smtClean="0"/>
              <a:t>.</a:t>
            </a:r>
          </a:p>
          <a:p>
            <a:r>
              <a:rPr lang="en-IN" b="1" dirty="0"/>
              <a:t>Teamwork. </a:t>
            </a:r>
            <a:endParaRPr lang="en-IN" b="1" dirty="0" smtClean="0"/>
          </a:p>
          <a:p>
            <a:r>
              <a:rPr lang="en-IN" b="1" dirty="0"/>
              <a:t>Flexibility</a:t>
            </a:r>
            <a:r>
              <a:rPr lang="en-IN" b="1" dirty="0" smtClean="0"/>
              <a:t>.</a:t>
            </a:r>
          </a:p>
          <a:p>
            <a:r>
              <a:rPr lang="en-IN" b="1" dirty="0"/>
              <a:t>Reduced risk</a:t>
            </a:r>
            <a:r>
              <a:rPr lang="en-IN" b="1" dirty="0" smtClean="0"/>
              <a:t>.</a:t>
            </a:r>
          </a:p>
          <a:p>
            <a:r>
              <a:rPr lang="en-IN" b="1" dirty="0"/>
              <a:t>Decreased time to market. </a:t>
            </a:r>
            <a:endParaRPr lang="en-IN" b="1" dirty="0" smtClean="0"/>
          </a:p>
          <a:p>
            <a:r>
              <a:rPr lang="en-IN" b="1" dirty="0"/>
              <a:t>Higher return on investment (ROI).</a:t>
            </a:r>
            <a:endParaRPr lang="en-IN" dirty="0"/>
          </a:p>
        </p:txBody>
      </p:sp>
    </p:spTree>
    <p:extLst>
      <p:ext uri="{BB962C8B-B14F-4D97-AF65-F5344CB8AC3E}">
        <p14:creationId xmlns:p14="http://schemas.microsoft.com/office/powerpoint/2010/main" val="123711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467" y="2295525"/>
            <a:ext cx="10515600" cy="1325563"/>
          </a:xfrm>
        </p:spPr>
        <p:txBody>
          <a:bodyPr/>
          <a:lstStyle/>
          <a:p>
            <a:pPr algn="ctr"/>
            <a:r>
              <a:rPr lang="en-IN" dirty="0" smtClean="0"/>
              <a:t>SDLC</a:t>
            </a:r>
            <a:endParaRPr lang="en-IN" dirty="0"/>
          </a:p>
        </p:txBody>
      </p:sp>
    </p:spTree>
    <p:extLst>
      <p:ext uri="{BB962C8B-B14F-4D97-AF65-F5344CB8AC3E}">
        <p14:creationId xmlns:p14="http://schemas.microsoft.com/office/powerpoint/2010/main" val="4090020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56" y="2566458"/>
            <a:ext cx="10515600" cy="1325563"/>
          </a:xfrm>
        </p:spPr>
        <p:txBody>
          <a:bodyPr/>
          <a:lstStyle/>
          <a:p>
            <a:pPr algn="ctr"/>
            <a:r>
              <a:rPr lang="en-IN" dirty="0" smtClean="0"/>
              <a:t>Jira</a:t>
            </a:r>
            <a:endParaRPr lang="en-IN" dirty="0"/>
          </a:p>
        </p:txBody>
      </p:sp>
    </p:spTree>
    <p:extLst>
      <p:ext uri="{BB962C8B-B14F-4D97-AF65-F5344CB8AC3E}">
        <p14:creationId xmlns:p14="http://schemas.microsoft.com/office/powerpoint/2010/main" val="213031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Jira Intro</a:t>
            </a:r>
            <a:endParaRPr lang="en-IN" dirty="0"/>
          </a:p>
        </p:txBody>
      </p:sp>
      <p:sp>
        <p:nvSpPr>
          <p:cNvPr id="3" name="Content Placeholder 2"/>
          <p:cNvSpPr>
            <a:spLocks noGrp="1"/>
          </p:cNvSpPr>
          <p:nvPr>
            <p:ph idx="1"/>
          </p:nvPr>
        </p:nvSpPr>
        <p:spPr/>
        <p:txBody>
          <a:bodyPr/>
          <a:lstStyle/>
          <a:p>
            <a:r>
              <a:rPr lang="en-IN" dirty="0"/>
              <a:t>Jira is a </a:t>
            </a:r>
            <a:r>
              <a:rPr lang="en-IN" b="1" dirty="0"/>
              <a:t>software application used for issue tracking and project management</a:t>
            </a:r>
            <a:r>
              <a:rPr lang="en-IN" dirty="0"/>
              <a:t>. </a:t>
            </a:r>
            <a:endParaRPr lang="en-IN" dirty="0" smtClean="0"/>
          </a:p>
          <a:p>
            <a:r>
              <a:rPr lang="en-IN" dirty="0" smtClean="0"/>
              <a:t>The </a:t>
            </a:r>
            <a:r>
              <a:rPr lang="en-IN" dirty="0"/>
              <a:t>tool, developed by the Australian software company </a:t>
            </a:r>
            <a:r>
              <a:rPr lang="en-IN" dirty="0" err="1"/>
              <a:t>Atlassian</a:t>
            </a:r>
            <a:r>
              <a:rPr lang="en-IN" dirty="0"/>
              <a:t>, has become widely used by agile development teams to track bugs, stories, epics, and other tasks.</a:t>
            </a:r>
          </a:p>
        </p:txBody>
      </p:sp>
    </p:spTree>
    <p:extLst>
      <p:ext uri="{BB962C8B-B14F-4D97-AF65-F5344CB8AC3E}">
        <p14:creationId xmlns:p14="http://schemas.microsoft.com/office/powerpoint/2010/main" val="3702942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Jira used for?</a:t>
            </a:r>
            <a:endParaRPr lang="en-IN" dirty="0"/>
          </a:p>
        </p:txBody>
      </p:sp>
      <p:sp>
        <p:nvSpPr>
          <p:cNvPr id="3" name="Content Placeholder 2"/>
          <p:cNvSpPr>
            <a:spLocks noGrp="1"/>
          </p:cNvSpPr>
          <p:nvPr>
            <p:ph idx="1"/>
          </p:nvPr>
        </p:nvSpPr>
        <p:spPr/>
        <p:txBody>
          <a:bodyPr/>
          <a:lstStyle/>
          <a:p>
            <a:pPr fontAlgn="base"/>
            <a:r>
              <a:rPr lang="en-IN" dirty="0" smtClean="0"/>
              <a:t>Jira </a:t>
            </a:r>
            <a:r>
              <a:rPr lang="en-IN" dirty="0"/>
              <a:t>Software is part of a family of products designed to help teams of all types manage work. </a:t>
            </a:r>
            <a:endParaRPr lang="en-IN" dirty="0" smtClean="0"/>
          </a:p>
          <a:p>
            <a:pPr fontAlgn="base"/>
            <a:r>
              <a:rPr lang="en-IN" dirty="0" smtClean="0"/>
              <a:t>Originally</a:t>
            </a:r>
            <a:r>
              <a:rPr lang="en-IN" dirty="0"/>
              <a:t>, Jira was designed as a bug and issue tracker. </a:t>
            </a:r>
            <a:endParaRPr lang="en-IN" dirty="0" smtClean="0"/>
          </a:p>
          <a:p>
            <a:pPr fontAlgn="base"/>
            <a:r>
              <a:rPr lang="en-IN" dirty="0" smtClean="0"/>
              <a:t>But </a:t>
            </a:r>
            <a:r>
              <a:rPr lang="en-IN" dirty="0"/>
              <a:t>today, Jira has evolved into a powerful work management tool for all kinds of use cases, from requirements and test case management to agile software development. </a:t>
            </a:r>
          </a:p>
          <a:p>
            <a:endParaRPr lang="en-IN" dirty="0"/>
          </a:p>
        </p:txBody>
      </p:sp>
    </p:spTree>
    <p:extLst>
      <p:ext uri="{BB962C8B-B14F-4D97-AF65-F5344CB8AC3E}">
        <p14:creationId xmlns:p14="http://schemas.microsoft.com/office/powerpoint/2010/main" val="964027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Jira for requirements &amp; test case management</a:t>
            </a:r>
            <a:endParaRPr lang="en-IN" dirty="0"/>
          </a:p>
        </p:txBody>
      </p:sp>
      <p:sp>
        <p:nvSpPr>
          <p:cNvPr id="3" name="Content Placeholder 2"/>
          <p:cNvSpPr>
            <a:spLocks noGrp="1"/>
          </p:cNvSpPr>
          <p:nvPr>
            <p:ph idx="1"/>
          </p:nvPr>
        </p:nvSpPr>
        <p:spPr/>
        <p:txBody>
          <a:bodyPr/>
          <a:lstStyle/>
          <a:p>
            <a:pPr fontAlgn="base"/>
            <a:r>
              <a:rPr lang="en-IN" dirty="0" smtClean="0"/>
              <a:t>An </a:t>
            </a:r>
            <a:r>
              <a:rPr lang="en-IN" dirty="0"/>
              <a:t>increasing number of teams today are developing more iteratively, and Jira Software is the central hub for the coding, collaboration, and release stages. </a:t>
            </a:r>
            <a:endParaRPr lang="en-IN" dirty="0" smtClean="0"/>
          </a:p>
          <a:p>
            <a:pPr fontAlgn="base"/>
            <a:r>
              <a:rPr lang="en-IN" dirty="0" smtClean="0"/>
              <a:t>For </a:t>
            </a:r>
            <a:r>
              <a:rPr lang="en-IN" dirty="0"/>
              <a:t>test management, </a:t>
            </a:r>
            <a:r>
              <a:rPr lang="en-IN" u="sng" dirty="0">
                <a:hlinkClick r:id="rId2"/>
              </a:rPr>
              <a:t>Jira integrates</a:t>
            </a:r>
            <a:r>
              <a:rPr lang="en-IN" dirty="0"/>
              <a:t> with a variety of add-ons so the QA’s testing slides seamlessly into the software development cycle.  Teams can test effectively and iteratively.  </a:t>
            </a:r>
            <a:endParaRPr lang="en-IN" dirty="0" smtClean="0"/>
          </a:p>
          <a:p>
            <a:pPr fontAlgn="base"/>
            <a:r>
              <a:rPr lang="en-IN" dirty="0" smtClean="0"/>
              <a:t>QA </a:t>
            </a:r>
            <a:r>
              <a:rPr lang="en-IN" dirty="0"/>
              <a:t>teams use Jira issues, customized screens, fields, and workflows to manage manual and </a:t>
            </a:r>
            <a:r>
              <a:rPr lang="en-IN" u="sng" dirty="0">
                <a:hlinkClick r:id="rId3"/>
              </a:rPr>
              <a:t>automated tests</a:t>
            </a:r>
            <a:r>
              <a:rPr lang="en-IN" dirty="0"/>
              <a:t>.</a:t>
            </a:r>
          </a:p>
          <a:p>
            <a:endParaRPr lang="en-IN" dirty="0"/>
          </a:p>
        </p:txBody>
      </p:sp>
    </p:spTree>
    <p:extLst>
      <p:ext uri="{BB962C8B-B14F-4D97-AF65-F5344CB8AC3E}">
        <p14:creationId xmlns:p14="http://schemas.microsoft.com/office/powerpoint/2010/main" val="3774530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Jira for agile teams</a:t>
            </a:r>
            <a:endParaRPr lang="en-IN" dirty="0"/>
          </a:p>
        </p:txBody>
      </p:sp>
      <p:sp>
        <p:nvSpPr>
          <p:cNvPr id="3" name="Content Placeholder 2"/>
          <p:cNvSpPr>
            <a:spLocks noGrp="1"/>
          </p:cNvSpPr>
          <p:nvPr>
            <p:ph idx="1"/>
          </p:nvPr>
        </p:nvSpPr>
        <p:spPr/>
        <p:txBody>
          <a:bodyPr>
            <a:normAutofit fontScale="92500"/>
          </a:bodyPr>
          <a:lstStyle/>
          <a:p>
            <a:pPr fontAlgn="base"/>
            <a:r>
              <a:rPr lang="en-IN" dirty="0" smtClean="0"/>
              <a:t>For </a:t>
            </a:r>
            <a:r>
              <a:rPr lang="en-IN" dirty="0"/>
              <a:t>teams who practice agile methodologies, Jira Software provides </a:t>
            </a:r>
            <a:r>
              <a:rPr lang="en-IN" u="sng" dirty="0">
                <a:hlinkClick r:id="rId2"/>
              </a:rPr>
              <a:t>scrum</a:t>
            </a:r>
            <a:r>
              <a:rPr lang="en-IN" dirty="0"/>
              <a:t> and </a:t>
            </a:r>
            <a:r>
              <a:rPr lang="en-IN" u="sng" dirty="0" err="1">
                <a:hlinkClick r:id="rId3"/>
              </a:rPr>
              <a:t>kanban</a:t>
            </a:r>
            <a:r>
              <a:rPr lang="en-IN" u="sng" dirty="0">
                <a:hlinkClick r:id="rId3"/>
              </a:rPr>
              <a:t> boards</a:t>
            </a:r>
            <a:r>
              <a:rPr lang="en-IN" dirty="0"/>
              <a:t> out-of-the-box. </a:t>
            </a:r>
            <a:endParaRPr lang="en-IN" dirty="0" smtClean="0"/>
          </a:p>
          <a:p>
            <a:pPr fontAlgn="base"/>
            <a:r>
              <a:rPr lang="en-IN" dirty="0" smtClean="0"/>
              <a:t>Boards </a:t>
            </a:r>
            <a:r>
              <a:rPr lang="en-IN" dirty="0"/>
              <a:t>are task management hubs, where tasks are mapped to customizable workflows. </a:t>
            </a:r>
            <a:endParaRPr lang="en-IN" dirty="0" smtClean="0"/>
          </a:p>
          <a:p>
            <a:pPr fontAlgn="base"/>
            <a:r>
              <a:rPr lang="en-IN" dirty="0" smtClean="0"/>
              <a:t>Boards </a:t>
            </a:r>
            <a:r>
              <a:rPr lang="en-IN" dirty="0"/>
              <a:t>provide transparency across teamwork and visibility into the status of every work item. </a:t>
            </a:r>
            <a:endParaRPr lang="en-IN" dirty="0" smtClean="0"/>
          </a:p>
          <a:p>
            <a:pPr fontAlgn="base"/>
            <a:r>
              <a:rPr lang="en-IN" dirty="0" smtClean="0"/>
              <a:t>Time </a:t>
            </a:r>
            <a:r>
              <a:rPr lang="en-IN" dirty="0"/>
              <a:t>tracking capabilities and real-time performance reports (burn-up/down charts, sprint reports, velocity charts) enable teams to closely monitor their productivity over time.</a:t>
            </a:r>
          </a:p>
          <a:p>
            <a:pPr fontAlgn="base"/>
            <a:r>
              <a:rPr lang="en-IN" dirty="0"/>
              <a:t>Jira Software supports any agile methodology for software development. </a:t>
            </a:r>
          </a:p>
          <a:p>
            <a:endParaRPr lang="en-IN" dirty="0"/>
          </a:p>
        </p:txBody>
      </p:sp>
    </p:spTree>
    <p:extLst>
      <p:ext uri="{BB962C8B-B14F-4D97-AF65-F5344CB8AC3E}">
        <p14:creationId xmlns:p14="http://schemas.microsoft.com/office/powerpoint/2010/main" val="2527769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Jira for Management Teams</a:t>
            </a:r>
            <a:endParaRPr lang="en-IN" dirty="0"/>
          </a:p>
        </p:txBody>
      </p:sp>
      <p:sp>
        <p:nvSpPr>
          <p:cNvPr id="3" name="Content Placeholder 2"/>
          <p:cNvSpPr>
            <a:spLocks noGrp="1"/>
          </p:cNvSpPr>
          <p:nvPr>
            <p:ph idx="1"/>
          </p:nvPr>
        </p:nvSpPr>
        <p:spPr/>
        <p:txBody>
          <a:bodyPr/>
          <a:lstStyle/>
          <a:p>
            <a:r>
              <a:rPr lang="en-IN" dirty="0"/>
              <a:t>Jira for agile teams</a:t>
            </a:r>
          </a:p>
          <a:p>
            <a:r>
              <a:rPr lang="en-IN" dirty="0"/>
              <a:t>Jira for project management teams</a:t>
            </a:r>
          </a:p>
          <a:p>
            <a:r>
              <a:rPr lang="en-IN" dirty="0"/>
              <a:t>Jira for software development teams</a:t>
            </a:r>
          </a:p>
          <a:p>
            <a:r>
              <a:rPr lang="en-IN" dirty="0"/>
              <a:t>Jira Software for DevOps teams</a:t>
            </a:r>
          </a:p>
          <a:p>
            <a:r>
              <a:rPr lang="en-IN" dirty="0"/>
              <a:t>Jira for product management teams</a:t>
            </a:r>
          </a:p>
          <a:p>
            <a:r>
              <a:rPr lang="en-IN" dirty="0"/>
              <a:t>Jira for task management</a:t>
            </a:r>
          </a:p>
          <a:p>
            <a:r>
              <a:rPr lang="en-IN" dirty="0"/>
              <a:t>Jira for bug tracking</a:t>
            </a:r>
          </a:p>
          <a:p>
            <a:endParaRPr lang="en-IN" dirty="0"/>
          </a:p>
        </p:txBody>
      </p:sp>
    </p:spTree>
    <p:extLst>
      <p:ext uri="{BB962C8B-B14F-4D97-AF65-F5344CB8AC3E}">
        <p14:creationId xmlns:p14="http://schemas.microsoft.com/office/powerpoint/2010/main" val="272694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Jira Item details</a:t>
            </a:r>
            <a:endParaRPr lang="en-IN" dirty="0"/>
          </a:p>
        </p:txBody>
      </p:sp>
      <p:sp>
        <p:nvSpPr>
          <p:cNvPr id="3" name="Content Placeholder 2"/>
          <p:cNvSpPr>
            <a:spLocks noGrp="1"/>
          </p:cNvSpPr>
          <p:nvPr>
            <p:ph idx="1"/>
          </p:nvPr>
        </p:nvSpPr>
        <p:spPr/>
        <p:txBody>
          <a:bodyPr>
            <a:normAutofit fontScale="85000" lnSpcReduction="20000"/>
          </a:bodyPr>
          <a:lstStyle/>
          <a:p>
            <a:pPr marL="0" indent="0" fontAlgn="base">
              <a:buNone/>
            </a:pPr>
            <a:r>
              <a:rPr lang="en-IN" b="1" dirty="0"/>
              <a:t>Scrum board</a:t>
            </a:r>
          </a:p>
          <a:p>
            <a:pPr fontAlgn="base"/>
            <a:r>
              <a:rPr lang="en-IN" u="sng" dirty="0">
                <a:hlinkClick r:id="rId2"/>
              </a:rPr>
              <a:t>Scrum boards</a:t>
            </a:r>
            <a:r>
              <a:rPr lang="en-IN" dirty="0"/>
              <a:t> enable teams to manage their sprints and backlog. </a:t>
            </a:r>
            <a:endParaRPr lang="en-IN" dirty="0" smtClean="0"/>
          </a:p>
          <a:p>
            <a:pPr marL="0" indent="0" fontAlgn="base">
              <a:buNone/>
            </a:pPr>
            <a:r>
              <a:rPr lang="en-IN" b="1" dirty="0"/>
              <a:t>Kanban board</a:t>
            </a:r>
          </a:p>
          <a:p>
            <a:pPr fontAlgn="base"/>
            <a:r>
              <a:rPr lang="en-IN" dirty="0"/>
              <a:t>A </a:t>
            </a:r>
            <a:r>
              <a:rPr lang="en-IN" u="sng" dirty="0" err="1">
                <a:hlinkClick r:id="rId3"/>
              </a:rPr>
              <a:t>kanban</a:t>
            </a:r>
            <a:r>
              <a:rPr lang="en-IN" u="sng" dirty="0">
                <a:hlinkClick r:id="rId3"/>
              </a:rPr>
              <a:t> board </a:t>
            </a:r>
            <a:r>
              <a:rPr lang="en-IN" dirty="0"/>
              <a:t>allows teams to visualize the flow of work and limit work in progress. </a:t>
            </a:r>
            <a:endParaRPr lang="en-IN" dirty="0" smtClean="0"/>
          </a:p>
          <a:p>
            <a:pPr marL="0" indent="0" fontAlgn="base">
              <a:buNone/>
            </a:pPr>
            <a:r>
              <a:rPr lang="en-IN" b="1" dirty="0"/>
              <a:t>Backlogs</a:t>
            </a:r>
          </a:p>
          <a:p>
            <a:pPr fontAlgn="base"/>
            <a:r>
              <a:rPr lang="en-IN" dirty="0"/>
              <a:t>A backlog contains outstanding issues for a team to work on</a:t>
            </a:r>
            <a:r>
              <a:rPr lang="en-IN" dirty="0" smtClean="0"/>
              <a:t>.</a:t>
            </a:r>
          </a:p>
          <a:p>
            <a:pPr marL="0" indent="0" fontAlgn="base">
              <a:buNone/>
            </a:pPr>
            <a:r>
              <a:rPr lang="en-IN" b="1" dirty="0"/>
              <a:t>Epics, User Stories, Issues</a:t>
            </a:r>
          </a:p>
          <a:p>
            <a:pPr fontAlgn="base"/>
            <a:r>
              <a:rPr lang="en-IN" dirty="0"/>
              <a:t>An</a:t>
            </a:r>
            <a:r>
              <a:rPr lang="en-IN" u="sng" dirty="0">
                <a:hlinkClick r:id="rId4"/>
              </a:rPr>
              <a:t> epic </a:t>
            </a:r>
            <a:r>
              <a:rPr lang="en-IN" dirty="0"/>
              <a:t>represents a large body of work, which may require several sprints to complete. </a:t>
            </a:r>
            <a:endParaRPr lang="en-IN" dirty="0" smtClean="0"/>
          </a:p>
          <a:p>
            <a:pPr fontAlgn="base"/>
            <a:r>
              <a:rPr lang="en-IN" dirty="0" smtClean="0"/>
              <a:t>Multiple </a:t>
            </a:r>
            <a:r>
              <a:rPr lang="en-IN" dirty="0"/>
              <a:t>user stories comprise an epic. A Jira issue represents a single piece of work in a </a:t>
            </a:r>
            <a:r>
              <a:rPr lang="en-IN" dirty="0" smtClean="0"/>
              <a:t>project.</a:t>
            </a:r>
            <a:endParaRPr lang="en-IN" dirty="0"/>
          </a:p>
          <a:p>
            <a:pPr marL="0" indent="0" fontAlgn="base">
              <a:buNone/>
            </a:pPr>
            <a:endParaRPr lang="en-IN" dirty="0"/>
          </a:p>
          <a:p>
            <a:pPr marL="0" indent="0" fontAlgn="base">
              <a:buNone/>
            </a:pPr>
            <a:endParaRPr lang="en-IN" dirty="0"/>
          </a:p>
          <a:p>
            <a:pPr marL="0" indent="0" fontAlgn="base">
              <a:buNone/>
            </a:pPr>
            <a:endParaRPr lang="en-IN" dirty="0"/>
          </a:p>
          <a:p>
            <a:endParaRPr lang="en-IN" dirty="0"/>
          </a:p>
        </p:txBody>
      </p:sp>
    </p:spTree>
    <p:extLst>
      <p:ext uri="{BB962C8B-B14F-4D97-AF65-F5344CB8AC3E}">
        <p14:creationId xmlns:p14="http://schemas.microsoft.com/office/powerpoint/2010/main" val="381673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Continue..</a:t>
            </a:r>
            <a:endParaRPr lang="en-IN" dirty="0"/>
          </a:p>
        </p:txBody>
      </p:sp>
      <p:sp>
        <p:nvSpPr>
          <p:cNvPr id="3" name="Content Placeholder 2"/>
          <p:cNvSpPr>
            <a:spLocks noGrp="1"/>
          </p:cNvSpPr>
          <p:nvPr>
            <p:ph idx="1"/>
          </p:nvPr>
        </p:nvSpPr>
        <p:spPr/>
        <p:txBody>
          <a:bodyPr/>
          <a:lstStyle/>
          <a:p>
            <a:pPr marL="0" indent="0" fontAlgn="base">
              <a:buNone/>
            </a:pPr>
            <a:r>
              <a:rPr lang="en-IN" b="1" dirty="0"/>
              <a:t>Time Tracking</a:t>
            </a:r>
          </a:p>
          <a:p>
            <a:pPr fontAlgn="base"/>
            <a:r>
              <a:rPr lang="en-IN" dirty="0"/>
              <a:t>Time tracking allows teams to record the amount of time they spend working on issues</a:t>
            </a:r>
            <a:r>
              <a:rPr lang="en-IN" dirty="0" smtClean="0"/>
              <a:t>.</a:t>
            </a:r>
          </a:p>
          <a:p>
            <a:pPr marL="0" indent="0" fontAlgn="base">
              <a:buNone/>
            </a:pPr>
            <a:r>
              <a:rPr lang="en-IN" b="1" dirty="0"/>
              <a:t>Custom workflows</a:t>
            </a:r>
          </a:p>
          <a:p>
            <a:pPr fontAlgn="base"/>
            <a:r>
              <a:rPr lang="en-IN" dirty="0"/>
              <a:t>Teams can create custom </a:t>
            </a:r>
            <a:r>
              <a:rPr lang="en-IN" u="sng" dirty="0">
                <a:hlinkClick r:id="rId2"/>
              </a:rPr>
              <a:t>workflows</a:t>
            </a:r>
            <a:r>
              <a:rPr lang="en-IN" dirty="0"/>
              <a:t> to drive the progression of issues on a scrum or </a:t>
            </a:r>
            <a:r>
              <a:rPr lang="en-IN" dirty="0" err="1"/>
              <a:t>kanban</a:t>
            </a:r>
            <a:r>
              <a:rPr lang="en-IN" dirty="0"/>
              <a:t> board</a:t>
            </a:r>
            <a:r>
              <a:rPr lang="en-IN" dirty="0" smtClean="0"/>
              <a:t>.</a:t>
            </a:r>
          </a:p>
          <a:p>
            <a:pPr marL="0" indent="0" fontAlgn="base">
              <a:buNone/>
            </a:pPr>
            <a:r>
              <a:rPr lang="en-IN" b="1" dirty="0"/>
              <a:t>Roadmaps</a:t>
            </a:r>
          </a:p>
          <a:p>
            <a:pPr fontAlgn="base"/>
            <a:r>
              <a:rPr lang="en-IN" u="sng" dirty="0">
                <a:hlinkClick r:id="rId3"/>
              </a:rPr>
              <a:t>Roadmaps</a:t>
            </a:r>
            <a:r>
              <a:rPr lang="en-IN" dirty="0"/>
              <a:t> create a visual representation of all the epics a team is working on, so teams can plan large pieces of work in advance.</a:t>
            </a:r>
          </a:p>
          <a:p>
            <a:pPr marL="0" indent="0" fontAlgn="base">
              <a:buNone/>
            </a:pPr>
            <a:endParaRPr lang="en-IN" dirty="0"/>
          </a:p>
          <a:p>
            <a:pPr marL="0" indent="0" fontAlgn="base">
              <a:buNone/>
            </a:pPr>
            <a:endParaRPr lang="en-IN" dirty="0"/>
          </a:p>
        </p:txBody>
      </p:sp>
    </p:spTree>
    <p:extLst>
      <p:ext uri="{BB962C8B-B14F-4D97-AF65-F5344CB8AC3E}">
        <p14:creationId xmlns:p14="http://schemas.microsoft.com/office/powerpoint/2010/main" val="1176806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Continue..</a:t>
            </a:r>
            <a:endParaRPr lang="en-IN" dirty="0"/>
          </a:p>
        </p:txBody>
      </p:sp>
      <p:sp>
        <p:nvSpPr>
          <p:cNvPr id="3" name="Content Placeholder 2"/>
          <p:cNvSpPr>
            <a:spLocks noGrp="1"/>
          </p:cNvSpPr>
          <p:nvPr>
            <p:ph idx="1"/>
          </p:nvPr>
        </p:nvSpPr>
        <p:spPr/>
        <p:txBody>
          <a:bodyPr/>
          <a:lstStyle/>
          <a:p>
            <a:pPr marL="0" indent="0" fontAlgn="base">
              <a:buNone/>
            </a:pPr>
            <a:r>
              <a:rPr lang="en-IN" b="1" dirty="0"/>
              <a:t>Advanced search</a:t>
            </a:r>
          </a:p>
          <a:p>
            <a:pPr fontAlgn="base"/>
            <a:r>
              <a:rPr lang="en-IN" u="sng" dirty="0">
                <a:hlinkClick r:id="rId2"/>
              </a:rPr>
              <a:t>Advanced search</a:t>
            </a:r>
            <a:r>
              <a:rPr lang="en-IN" dirty="0"/>
              <a:t> uses Jira Query Language (JQL) to search for specific criteria in issues that can’t be done in quick or basic searches.</a:t>
            </a:r>
          </a:p>
          <a:p>
            <a:pPr marL="0" indent="0" fontAlgn="base">
              <a:buNone/>
            </a:pPr>
            <a:r>
              <a:rPr lang="en-IN" b="1" dirty="0"/>
              <a:t>Permissions</a:t>
            </a:r>
          </a:p>
          <a:p>
            <a:pPr fontAlgn="base"/>
            <a:r>
              <a:rPr lang="en-IN" dirty="0"/>
              <a:t>Utilize permissions to grant team members different levels of access and to lock down sensitive information.</a:t>
            </a:r>
          </a:p>
          <a:p>
            <a:endParaRPr lang="en-IN" dirty="0"/>
          </a:p>
        </p:txBody>
      </p:sp>
    </p:spTree>
    <p:extLst>
      <p:ext uri="{BB962C8B-B14F-4D97-AF65-F5344CB8AC3E}">
        <p14:creationId xmlns:p14="http://schemas.microsoft.com/office/powerpoint/2010/main" val="3010569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Jira Software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42582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SDLC Intro</a:t>
            </a:r>
            <a:endParaRPr lang="en-IN" dirty="0"/>
          </a:p>
        </p:txBody>
      </p:sp>
      <p:sp>
        <p:nvSpPr>
          <p:cNvPr id="3" name="Content Placeholder 2"/>
          <p:cNvSpPr>
            <a:spLocks noGrp="1"/>
          </p:cNvSpPr>
          <p:nvPr>
            <p:ph idx="1"/>
          </p:nvPr>
        </p:nvSpPr>
        <p:spPr/>
        <p:txBody>
          <a:bodyPr/>
          <a:lstStyle/>
          <a:p>
            <a:r>
              <a:rPr lang="en-IN" dirty="0"/>
              <a:t>The Software Development Life Cycle (SDLC) is </a:t>
            </a:r>
            <a:r>
              <a:rPr lang="en-IN" b="1" dirty="0"/>
              <a:t>a structured process that enables the production of high-quality, low-cost software, in the shortest possible production time</a:t>
            </a:r>
            <a:r>
              <a:rPr lang="en-IN" dirty="0"/>
              <a:t>. </a:t>
            </a:r>
            <a:endParaRPr lang="en-IN" dirty="0" smtClean="0"/>
          </a:p>
          <a:p>
            <a:r>
              <a:rPr lang="en-IN" dirty="0" smtClean="0"/>
              <a:t>The </a:t>
            </a:r>
            <a:r>
              <a:rPr lang="en-IN" dirty="0"/>
              <a:t>goal of the SDLC is to produce superior software that meets and exceeds all customer expectations and demands.</a:t>
            </a:r>
          </a:p>
        </p:txBody>
      </p:sp>
    </p:spTree>
    <p:extLst>
      <p:ext uri="{BB962C8B-B14F-4D97-AF65-F5344CB8AC3E}">
        <p14:creationId xmlns:p14="http://schemas.microsoft.com/office/powerpoint/2010/main" val="1984321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Slack</a:t>
            </a:r>
            <a:endParaRPr lang="en-IN" dirty="0"/>
          </a:p>
        </p:txBody>
      </p:sp>
      <p:sp>
        <p:nvSpPr>
          <p:cNvPr id="3" name="Content Placeholder 2"/>
          <p:cNvSpPr>
            <a:spLocks noGrp="1"/>
          </p:cNvSpPr>
          <p:nvPr>
            <p:ph idx="1"/>
          </p:nvPr>
        </p:nvSpPr>
        <p:spPr/>
        <p:txBody>
          <a:bodyPr/>
          <a:lstStyle/>
          <a:p>
            <a:r>
              <a:rPr lang="en-IN" b="1" dirty="0"/>
              <a:t>Slack tool – project create </a:t>
            </a:r>
            <a:r>
              <a:rPr lang="en-IN" b="1" dirty="0" smtClean="0"/>
              <a:t>access</a:t>
            </a:r>
          </a:p>
          <a:p>
            <a:pPr marL="0" indent="0">
              <a:buNone/>
            </a:pPr>
            <a:endParaRPr lang="en-IN" dirty="0"/>
          </a:p>
          <a:p>
            <a:r>
              <a:rPr lang="en-IN" dirty="0"/>
              <a:t>Slack is a messaging app for business that connects people to the information that they need</a:t>
            </a:r>
            <a:r>
              <a:rPr lang="en-IN" dirty="0" smtClean="0"/>
              <a:t>.</a:t>
            </a:r>
          </a:p>
          <a:p>
            <a:r>
              <a:rPr lang="en-IN" dirty="0" smtClean="0"/>
              <a:t> </a:t>
            </a:r>
            <a:r>
              <a:rPr lang="en-IN" dirty="0"/>
              <a:t>By bringing people together to work as one unified team, Slack transforms the way that organisations communicate.</a:t>
            </a:r>
          </a:p>
          <a:p>
            <a:endParaRPr lang="en-IN" dirty="0"/>
          </a:p>
        </p:txBody>
      </p:sp>
    </p:spTree>
    <p:extLst>
      <p:ext uri="{BB962C8B-B14F-4D97-AF65-F5344CB8AC3E}">
        <p14:creationId xmlns:p14="http://schemas.microsoft.com/office/powerpoint/2010/main" val="361823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Slack Account</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44470" y="1906307"/>
            <a:ext cx="4303059" cy="4351338"/>
          </a:xfrm>
        </p:spPr>
      </p:pic>
    </p:spTree>
    <p:extLst>
      <p:ext uri="{BB962C8B-B14F-4D97-AF65-F5344CB8AC3E}">
        <p14:creationId xmlns:p14="http://schemas.microsoft.com/office/powerpoint/2010/main" val="274063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SDLC</a:t>
            </a:r>
            <a:endParaRPr lang="en-IN" dirty="0"/>
          </a:p>
        </p:txBody>
      </p:sp>
      <p:sp>
        <p:nvSpPr>
          <p:cNvPr id="3" name="Content Placeholder 2"/>
          <p:cNvSpPr>
            <a:spLocks noGrp="1"/>
          </p:cNvSpPr>
          <p:nvPr>
            <p:ph idx="1"/>
          </p:nvPr>
        </p:nvSpPr>
        <p:spPr/>
        <p:txBody>
          <a:bodyPr/>
          <a:lstStyle/>
          <a:p>
            <a:r>
              <a:rPr lang="en-IN" dirty="0" smtClean="0"/>
              <a:t>It </a:t>
            </a:r>
            <a:r>
              <a:rPr lang="en-IN" dirty="0"/>
              <a:t>is also called as Software Development Process.</a:t>
            </a:r>
          </a:p>
          <a:p>
            <a:r>
              <a:rPr lang="en-IN" dirty="0"/>
              <a:t>SDLC is a framework defining tasks performed at each step in the software development process.</a:t>
            </a:r>
          </a:p>
          <a:p>
            <a:r>
              <a:rPr lang="en-IN" dirty="0"/>
              <a:t>ISO/IEC 12207 is an international standard for software life-cycle processes. </a:t>
            </a:r>
            <a:endParaRPr lang="en-IN" dirty="0" smtClean="0"/>
          </a:p>
          <a:p>
            <a:r>
              <a:rPr lang="en-IN" dirty="0" smtClean="0"/>
              <a:t>It </a:t>
            </a:r>
            <a:r>
              <a:rPr lang="en-IN" dirty="0"/>
              <a:t>aims to be the standard that defines all the tasks required for developing and maintaining software.</a:t>
            </a:r>
          </a:p>
          <a:p>
            <a:endParaRPr lang="en-IN" dirty="0"/>
          </a:p>
        </p:txBody>
      </p:sp>
    </p:spTree>
    <p:extLst>
      <p:ext uri="{BB962C8B-B14F-4D97-AF65-F5344CB8AC3E}">
        <p14:creationId xmlns:p14="http://schemas.microsoft.com/office/powerpoint/2010/main" val="421193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SDLC?</a:t>
            </a:r>
            <a:endParaRPr lang="en-IN" dirty="0"/>
          </a:p>
        </p:txBody>
      </p:sp>
      <p:sp>
        <p:nvSpPr>
          <p:cNvPr id="3" name="Content Placeholder 2"/>
          <p:cNvSpPr>
            <a:spLocks noGrp="1"/>
          </p:cNvSpPr>
          <p:nvPr>
            <p:ph idx="1"/>
          </p:nvPr>
        </p:nvSpPr>
        <p:spPr/>
        <p:txBody>
          <a:bodyPr/>
          <a:lstStyle/>
          <a:p>
            <a:r>
              <a:rPr lang="en-IN" dirty="0" smtClean="0"/>
              <a:t>SDLC </a:t>
            </a:r>
            <a:r>
              <a:rPr lang="en-IN" dirty="0"/>
              <a:t>is a process followed for a software project, within a software organization. </a:t>
            </a:r>
            <a:endParaRPr lang="en-IN" dirty="0" smtClean="0"/>
          </a:p>
          <a:p>
            <a:r>
              <a:rPr lang="en-IN" dirty="0" smtClean="0"/>
              <a:t>It </a:t>
            </a:r>
            <a:r>
              <a:rPr lang="en-IN" dirty="0"/>
              <a:t>consists of a detailed plan describing how to develop, maintain, replace and alter or enhance specific software</a:t>
            </a:r>
            <a:r>
              <a:rPr lang="en-IN" dirty="0" smtClean="0"/>
              <a:t>.</a:t>
            </a:r>
          </a:p>
          <a:p>
            <a:r>
              <a:rPr lang="en-IN" dirty="0" smtClean="0"/>
              <a:t> </a:t>
            </a:r>
            <a:r>
              <a:rPr lang="en-IN" dirty="0"/>
              <a:t>The life cycle defines a methodology for improving the quality of software and the overall development process.</a:t>
            </a:r>
          </a:p>
          <a:p>
            <a:endParaRPr lang="en-IN" dirty="0"/>
          </a:p>
        </p:txBody>
      </p:sp>
    </p:spTree>
    <p:extLst>
      <p:ext uri="{BB962C8B-B14F-4D97-AF65-F5344CB8AC3E}">
        <p14:creationId xmlns:p14="http://schemas.microsoft.com/office/powerpoint/2010/main" val="216177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SDLC Overview Process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3619" y="1920341"/>
            <a:ext cx="5704762" cy="4161905"/>
          </a:xfrm>
        </p:spPr>
      </p:pic>
    </p:spTree>
    <p:extLst>
      <p:ext uri="{BB962C8B-B14F-4D97-AF65-F5344CB8AC3E}">
        <p14:creationId xmlns:p14="http://schemas.microsoft.com/office/powerpoint/2010/main" val="270724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SDLC </a:t>
            </a:r>
            <a:r>
              <a:rPr lang="en-IN" dirty="0" smtClean="0"/>
              <a:t>Models</a:t>
            </a:r>
            <a:endParaRPr lang="en-IN" dirty="0"/>
          </a:p>
        </p:txBody>
      </p:sp>
      <p:sp>
        <p:nvSpPr>
          <p:cNvPr id="3" name="Content Placeholder 2"/>
          <p:cNvSpPr>
            <a:spLocks noGrp="1"/>
          </p:cNvSpPr>
          <p:nvPr>
            <p:ph idx="1"/>
          </p:nvPr>
        </p:nvSpPr>
        <p:spPr/>
        <p:txBody>
          <a:bodyPr/>
          <a:lstStyle/>
          <a:p>
            <a:pPr marL="0" indent="0">
              <a:buNone/>
            </a:pPr>
            <a:r>
              <a:rPr lang="en-IN" dirty="0"/>
              <a:t>Following are the most important and popular SDLC models followed in the industry −</a:t>
            </a:r>
          </a:p>
          <a:p>
            <a:r>
              <a:rPr lang="en-IN" dirty="0"/>
              <a:t>Waterfall Model</a:t>
            </a:r>
          </a:p>
          <a:p>
            <a:r>
              <a:rPr lang="en-IN" dirty="0"/>
              <a:t>Iterative Model</a:t>
            </a:r>
          </a:p>
          <a:p>
            <a:r>
              <a:rPr lang="en-IN" dirty="0"/>
              <a:t>Spiral Model</a:t>
            </a:r>
          </a:p>
          <a:p>
            <a:r>
              <a:rPr lang="en-IN" dirty="0"/>
              <a:t>V-Model</a:t>
            </a:r>
          </a:p>
          <a:p>
            <a:r>
              <a:rPr lang="en-IN" dirty="0"/>
              <a:t>Big Bang Model</a:t>
            </a:r>
          </a:p>
          <a:p>
            <a:endParaRPr lang="en-IN" dirty="0"/>
          </a:p>
        </p:txBody>
      </p:sp>
    </p:spTree>
    <p:extLst>
      <p:ext uri="{BB962C8B-B14F-4D97-AF65-F5344CB8AC3E}">
        <p14:creationId xmlns:p14="http://schemas.microsoft.com/office/powerpoint/2010/main" val="239919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9348"/>
            <a:ext cx="10515600" cy="1325563"/>
          </a:xfrm>
        </p:spPr>
        <p:txBody>
          <a:bodyPr/>
          <a:lstStyle/>
          <a:p>
            <a:pPr algn="ctr"/>
            <a:r>
              <a:rPr lang="en-IN" dirty="0" smtClean="0"/>
              <a:t>Agile Methodology</a:t>
            </a:r>
            <a:endParaRPr lang="en-IN" dirty="0"/>
          </a:p>
        </p:txBody>
      </p:sp>
    </p:spTree>
    <p:extLst>
      <p:ext uri="{BB962C8B-B14F-4D97-AF65-F5344CB8AC3E}">
        <p14:creationId xmlns:p14="http://schemas.microsoft.com/office/powerpoint/2010/main" val="213943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Agile Methodology</a:t>
            </a:r>
            <a:endParaRPr lang="en-IN" dirty="0"/>
          </a:p>
        </p:txBody>
      </p:sp>
      <p:sp>
        <p:nvSpPr>
          <p:cNvPr id="3" name="Content Placeholder 2"/>
          <p:cNvSpPr>
            <a:spLocks noGrp="1"/>
          </p:cNvSpPr>
          <p:nvPr>
            <p:ph idx="1"/>
          </p:nvPr>
        </p:nvSpPr>
        <p:spPr/>
        <p:txBody>
          <a:bodyPr/>
          <a:lstStyle/>
          <a:p>
            <a:r>
              <a:rPr lang="en-IN" dirty="0"/>
              <a:t>The Agile methodology is </a:t>
            </a:r>
            <a:r>
              <a:rPr lang="en-IN" b="1" dirty="0"/>
              <a:t>a way to manage a project by breaking it up into several phases</a:t>
            </a:r>
            <a:r>
              <a:rPr lang="en-IN" dirty="0" smtClean="0"/>
              <a:t>.</a:t>
            </a:r>
          </a:p>
          <a:p>
            <a:r>
              <a:rPr lang="en-IN" dirty="0" smtClean="0"/>
              <a:t> </a:t>
            </a:r>
            <a:r>
              <a:rPr lang="en-IN" dirty="0"/>
              <a:t>It involves constant collaboration with stakeholders and continuous improvement at every stage. </a:t>
            </a:r>
            <a:endParaRPr lang="en-IN" dirty="0" smtClean="0"/>
          </a:p>
          <a:p>
            <a:r>
              <a:rPr lang="en-IN" dirty="0" smtClean="0"/>
              <a:t>Once </a:t>
            </a:r>
            <a:r>
              <a:rPr lang="en-IN" dirty="0"/>
              <a:t>the work begins, teams cycle through a process of planning, executing, and evaluating.</a:t>
            </a:r>
          </a:p>
        </p:txBody>
      </p:sp>
    </p:spTree>
    <p:extLst>
      <p:ext uri="{BB962C8B-B14F-4D97-AF65-F5344CB8AC3E}">
        <p14:creationId xmlns:p14="http://schemas.microsoft.com/office/powerpoint/2010/main" val="2790534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641</Words>
  <Application>Microsoft Office PowerPoint</Application>
  <PresentationFormat>Widescreen</PresentationFormat>
  <Paragraphs>123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Introduction to project management </vt:lpstr>
      <vt:lpstr>SDLC</vt:lpstr>
      <vt:lpstr>SDLC Intro</vt:lpstr>
      <vt:lpstr> SDLC</vt:lpstr>
      <vt:lpstr>What is SDLC?</vt:lpstr>
      <vt:lpstr>SDLC Overview Process</vt:lpstr>
      <vt:lpstr>SDLC Models</vt:lpstr>
      <vt:lpstr>Agile Methodology</vt:lpstr>
      <vt:lpstr>Agile Methodology</vt:lpstr>
      <vt:lpstr>What is Agile?</vt:lpstr>
      <vt:lpstr>SCRUM</vt:lpstr>
      <vt:lpstr>SCRUM</vt:lpstr>
      <vt:lpstr>Software development Scrum roles </vt:lpstr>
      <vt:lpstr>SCRUM team Organization</vt:lpstr>
      <vt:lpstr>Scrum process</vt:lpstr>
      <vt:lpstr>Scrum events include the following:</vt:lpstr>
      <vt:lpstr>Continue..</vt:lpstr>
      <vt:lpstr>What are Scrum artifacts?</vt:lpstr>
      <vt:lpstr>Benefits of Scrum methodology</vt:lpstr>
      <vt:lpstr>Jira</vt:lpstr>
      <vt:lpstr>Jira Intro</vt:lpstr>
      <vt:lpstr>What is Jira used for?</vt:lpstr>
      <vt:lpstr>Jira for requirements &amp; test case management</vt:lpstr>
      <vt:lpstr>Jira for agile teams</vt:lpstr>
      <vt:lpstr>Jira for Management Teams</vt:lpstr>
      <vt:lpstr>Jira Item details</vt:lpstr>
      <vt:lpstr>Continue..</vt:lpstr>
      <vt:lpstr>Continue..</vt:lpstr>
      <vt:lpstr>Jira Software </vt:lpstr>
      <vt:lpstr>Slack</vt:lpstr>
      <vt:lpstr>Slack Account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project management</dc:title>
  <dc:creator>Administrator</dc:creator>
  <cp:lastModifiedBy>Administrator</cp:lastModifiedBy>
  <cp:revision>11</cp:revision>
  <dcterms:created xsi:type="dcterms:W3CDTF">2022-11-05T04:31:12Z</dcterms:created>
  <dcterms:modified xsi:type="dcterms:W3CDTF">2022-11-05T06:49:47Z</dcterms:modified>
</cp:coreProperties>
</file>