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83" r:id="rId5"/>
    <p:sldId id="260" r:id="rId6"/>
    <p:sldId id="261" r:id="rId7"/>
    <p:sldId id="262" r:id="rId8"/>
    <p:sldId id="284" r:id="rId9"/>
    <p:sldId id="263" r:id="rId10"/>
    <p:sldId id="264" r:id="rId11"/>
    <p:sldId id="265" r:id="rId12"/>
    <p:sldId id="258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E16F8-DEDE-4572-980D-3CD7D917E331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1337-CF12-4A0C-94E0-AE665559C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99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E16F8-DEDE-4572-980D-3CD7D917E331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1337-CF12-4A0C-94E0-AE665559C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78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E16F8-DEDE-4572-980D-3CD7D917E331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1337-CF12-4A0C-94E0-AE665559C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04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E16F8-DEDE-4572-980D-3CD7D917E331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1337-CF12-4A0C-94E0-AE665559C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6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E16F8-DEDE-4572-980D-3CD7D917E331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1337-CF12-4A0C-94E0-AE665559C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70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E16F8-DEDE-4572-980D-3CD7D917E331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1337-CF12-4A0C-94E0-AE665559C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51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E16F8-DEDE-4572-980D-3CD7D917E331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1337-CF12-4A0C-94E0-AE665559C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41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E16F8-DEDE-4572-980D-3CD7D917E331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1337-CF12-4A0C-94E0-AE665559C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79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E16F8-DEDE-4572-980D-3CD7D917E331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1337-CF12-4A0C-94E0-AE665559C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72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E16F8-DEDE-4572-980D-3CD7D917E331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1337-CF12-4A0C-94E0-AE665559C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25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E16F8-DEDE-4572-980D-3CD7D917E331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1337-CF12-4A0C-94E0-AE665559C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02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E16F8-DEDE-4572-980D-3CD7D917E331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61337-CF12-4A0C-94E0-AE665559C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60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 3. HTML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ICT-Training Technical Skills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175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HTML </a:t>
            </a:r>
            <a:r>
              <a:rPr lang="en-IN" dirty="0" smtClean="0"/>
              <a:t>Attribute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dirty="0"/>
              <a:t>HTML attributes are special words which provide additional information about the elements or attributes are the modifier of the HTML element.</a:t>
            </a:r>
          </a:p>
          <a:p>
            <a:pPr fontAlgn="base"/>
            <a:r>
              <a:rPr lang="en-IN" dirty="0"/>
              <a:t>Each element or tag can have attributes, which defines the behaviour of that element.</a:t>
            </a:r>
          </a:p>
          <a:p>
            <a:pPr fontAlgn="base"/>
            <a:r>
              <a:rPr lang="en-IN" dirty="0"/>
              <a:t>Attributes should always be applied with start tag.</a:t>
            </a:r>
          </a:p>
          <a:p>
            <a:pPr fontAlgn="base"/>
            <a:r>
              <a:rPr lang="en-IN" dirty="0"/>
              <a:t>The Attribute should always be applied with its name and value pair.</a:t>
            </a:r>
          </a:p>
          <a:p>
            <a:pPr fontAlgn="base"/>
            <a:r>
              <a:rPr lang="en-IN" b="1" dirty="0"/>
              <a:t>Syntax</a:t>
            </a:r>
          </a:p>
          <a:p>
            <a:pPr lvl="1" fontAlgn="base"/>
            <a:r>
              <a:rPr lang="en-IN" dirty="0"/>
              <a:t>&lt;element attribute_name="value"&gt;content&lt;/element&gt;</a:t>
            </a:r>
          </a:p>
          <a:p>
            <a:pPr marL="0" indent="0" fontAlgn="base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3638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HTML </a:t>
            </a:r>
            <a:r>
              <a:rPr lang="en-IN" dirty="0" smtClean="0"/>
              <a:t>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sz="3200" dirty="0"/>
              <a:t>Element is a collection of start tag, attributes, end tag, content between them.</a:t>
            </a:r>
          </a:p>
          <a:p>
            <a:pPr fontAlgn="base"/>
            <a:r>
              <a:rPr lang="en-IN" sz="3200" dirty="0"/>
              <a:t>Eg:</a:t>
            </a:r>
          </a:p>
          <a:p>
            <a:pPr lvl="1" fontAlgn="base"/>
            <a:r>
              <a:rPr lang="en-IN" sz="3200" dirty="0"/>
              <a:t>&lt;p&gt; Hello world!!! &lt;/p&gt;  </a:t>
            </a:r>
          </a:p>
          <a:p>
            <a:pPr marL="0" indent="0" fontAlgn="base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3663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HTML Tags and 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HTML tags are used to hold the HTML element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HTML element holds the content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HTML attributes are used to describe the characteristic of an HTML element in detail. </a:t>
            </a:r>
            <a:endParaRPr lang="en-IN" dirty="0" smtClean="0"/>
          </a:p>
          <a:p>
            <a:r>
              <a:rPr lang="en-IN" dirty="0" smtClean="0"/>
              <a:t>HTML </a:t>
            </a:r>
            <a:r>
              <a:rPr lang="en-IN" dirty="0"/>
              <a:t>tag starts with &lt; and ends with &gt; Whatever written within a HTML tag are HTML elements.</a:t>
            </a:r>
          </a:p>
        </p:txBody>
      </p:sp>
    </p:spTree>
    <p:extLst>
      <p:ext uri="{BB962C8B-B14F-4D97-AF65-F5344CB8AC3E}">
        <p14:creationId xmlns:p14="http://schemas.microsoft.com/office/powerpoint/2010/main" val="2440958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Block-level and Inline HTML </a:t>
            </a:r>
            <a:r>
              <a:rPr lang="en-IN" dirty="0" smtClean="0"/>
              <a:t>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A block-level element always start with new line and takes the full width of web page, from left to right.</a:t>
            </a:r>
          </a:p>
          <a:p>
            <a:pPr fontAlgn="base"/>
            <a:r>
              <a:rPr lang="en-IN" dirty="0"/>
              <a:t>Elements are</a:t>
            </a:r>
          </a:p>
          <a:p>
            <a:pPr lvl="1" fontAlgn="base"/>
            <a:r>
              <a:rPr lang="en-IN" dirty="0"/>
              <a:t>&lt;address&gt;, &lt;article&gt;, &lt;aside&gt;, &lt;blockquote&gt;, &lt;canvas&gt;, &lt;dd&gt;, &lt;div&gt;, &lt;dl&gt;, &lt;dt&gt;, &lt;fieldset&gt;, &lt;figcaption&gt;, &lt;figure&gt;, &lt;footer&gt;, &lt;form&gt;, &lt;h1&gt;-&lt;h6&gt;, &lt;header&gt;, &lt;hr&gt;, &lt;li&gt;, &lt;main&gt;, &lt;nav&gt;, &lt;noscript&gt;, &lt;ol&gt;, &lt;output&gt;, &lt;p&gt;, &lt;pre&gt;, &lt;section&gt;, &lt;table&gt;, &lt;tfoot&gt;, &lt;ul&gt; and &lt;video&gt;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5441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Inline </a:t>
            </a:r>
            <a:r>
              <a:rPr lang="en-IN" dirty="0" smtClean="0"/>
              <a:t>element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sz="3200" dirty="0"/>
              <a:t>These elements does not start with new line and take width as per requirement</a:t>
            </a:r>
          </a:p>
          <a:p>
            <a:pPr fontAlgn="base"/>
            <a:r>
              <a:rPr lang="en-IN" sz="3200" dirty="0"/>
              <a:t>Elements are</a:t>
            </a:r>
          </a:p>
          <a:p>
            <a:pPr fontAlgn="base"/>
            <a:r>
              <a:rPr lang="en-IN" sz="3200" dirty="0"/>
              <a:t>&lt;a&gt;, &lt;abbr&gt;, &lt;acronym&gt;, &lt;b&gt;, &lt;bdo&gt;, &lt;big&gt;, &lt;br&gt;, &lt;button&gt;, &lt;cite&gt;, &lt;code&gt;, &lt;dfn&gt;, &lt;em&gt;, &lt;i&gt;, &lt;img&gt;, &lt;input&gt;, &lt;kbd&gt;, &lt;label&gt;, &lt;map&gt;, &lt;object&gt;, &lt;q&gt;, &lt;samp&gt;, &lt;script&gt;, &lt;select&gt;, &lt;small&gt;, &lt;span&gt;, &lt;strong&gt;, &lt;sub&gt;, &lt;sup&gt;, &lt;textarea&gt;, &lt;time&gt;, &lt;tt&gt;, &lt;var&gt;.</a:t>
            </a:r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22908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HTML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IN" dirty="0"/>
              <a:t>Formatting Tags used are</a:t>
            </a:r>
          </a:p>
          <a:p>
            <a:pPr fontAlgn="base"/>
            <a:r>
              <a:rPr lang="en-IN" dirty="0"/>
              <a:t>&lt;b&gt;-This is a physical tag, which is used to bold the text written between it.</a:t>
            </a:r>
          </a:p>
          <a:p>
            <a:pPr fontAlgn="base"/>
            <a:r>
              <a:rPr lang="en-IN" dirty="0"/>
              <a:t>&lt;strong&gt; -This is a logical tag, which tells the browser that the text is important.</a:t>
            </a:r>
          </a:p>
          <a:p>
            <a:pPr fontAlgn="base"/>
            <a:r>
              <a:rPr lang="en-IN" dirty="0"/>
              <a:t>&lt;i&gt;-This is a physical tag which is used to make text italic.</a:t>
            </a:r>
          </a:p>
          <a:p>
            <a:pPr fontAlgn="base"/>
            <a:r>
              <a:rPr lang="en-IN" dirty="0"/>
              <a:t>&lt;em&gt;-This is a logical tag which is used to display content in italic.</a:t>
            </a:r>
          </a:p>
          <a:p>
            <a:pPr fontAlgn="base"/>
            <a:r>
              <a:rPr lang="en-IN" dirty="0"/>
              <a:t>&lt;mark&gt;-This tag is used to highlight text.</a:t>
            </a:r>
          </a:p>
          <a:p>
            <a:pPr fontAlgn="base"/>
            <a:r>
              <a:rPr lang="en-IN" dirty="0"/>
              <a:t>&lt;u&gt;-This tag is used to underline text written between it.</a:t>
            </a:r>
          </a:p>
          <a:p>
            <a:pPr fontAlgn="base"/>
            <a:r>
              <a:rPr lang="en-IN" dirty="0"/>
              <a:t>&lt;tt&gt;-This tag is used to appear a text in teletype. (not supported in HTML5)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1972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77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HTML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5474"/>
            <a:ext cx="10515600" cy="4950823"/>
          </a:xfrm>
        </p:spPr>
        <p:txBody>
          <a:bodyPr>
            <a:normAutofit/>
          </a:bodyPr>
          <a:lstStyle/>
          <a:p>
            <a:pPr fontAlgn="base"/>
            <a:r>
              <a:rPr lang="en-IN" dirty="0" smtClean="0"/>
              <a:t>&lt;</a:t>
            </a:r>
            <a:r>
              <a:rPr lang="en-IN" dirty="0"/>
              <a:t>strike&gt; -This tag is used to draw a strikethrough on a section of text. (Not supported in HTML5)</a:t>
            </a:r>
          </a:p>
          <a:p>
            <a:pPr fontAlgn="base"/>
            <a:r>
              <a:rPr lang="en-IN" dirty="0"/>
              <a:t>&lt;sup&gt;-It displays the content slightly above the normal line.</a:t>
            </a:r>
          </a:p>
          <a:p>
            <a:pPr fontAlgn="base"/>
            <a:r>
              <a:rPr lang="en-IN" dirty="0"/>
              <a:t>&lt;sub&gt;-It displays the content slightly below the normal line.</a:t>
            </a:r>
          </a:p>
          <a:p>
            <a:pPr fontAlgn="base"/>
            <a:r>
              <a:rPr lang="en-IN" dirty="0"/>
              <a:t>&lt;del&gt;-This tag is used to display the deleted content.</a:t>
            </a:r>
          </a:p>
          <a:p>
            <a:pPr fontAlgn="base"/>
            <a:r>
              <a:rPr lang="en-IN" dirty="0"/>
              <a:t>&lt;ins&gt;-This tag displays the content which is added</a:t>
            </a:r>
          </a:p>
          <a:p>
            <a:pPr fontAlgn="base"/>
            <a:r>
              <a:rPr lang="en-IN" dirty="0"/>
              <a:t>&lt;big&gt;-This tag is used to increase the font size by one conventional unit.</a:t>
            </a:r>
          </a:p>
          <a:p>
            <a:pPr fontAlgn="base"/>
            <a:r>
              <a:rPr lang="en-IN" dirty="0"/>
              <a:t>&lt;small&gt;-This tag is used to decrease the font size by one unit from base font size</a:t>
            </a:r>
            <a:r>
              <a:rPr lang="en-IN" dirty="0" smtClean="0"/>
              <a:t>.</a:t>
            </a:r>
          </a:p>
          <a:p>
            <a:pPr fontAlgn="base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6103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HTML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dirty="0"/>
              <a:t>A HTML heading or HTML h tag can be defined as a title or a subtitle which you want to display on the </a:t>
            </a:r>
            <a:r>
              <a:rPr lang="en-IN" dirty="0" smtClean="0"/>
              <a:t>webpage.</a:t>
            </a:r>
          </a:p>
          <a:p>
            <a:pPr fontAlgn="base"/>
            <a:r>
              <a:rPr lang="en-IN" dirty="0" smtClean="0"/>
              <a:t>It is also called friends tag using HTML.</a:t>
            </a:r>
            <a:endParaRPr lang="en-IN" dirty="0"/>
          </a:p>
          <a:p>
            <a:pPr fontAlgn="base"/>
            <a:r>
              <a:rPr lang="en-IN" dirty="0"/>
              <a:t>E</a:t>
            </a:r>
            <a:r>
              <a:rPr lang="en-IN" dirty="0" smtClean="0"/>
              <a:t>xample</a:t>
            </a:r>
            <a:r>
              <a:rPr lang="en-IN" dirty="0"/>
              <a:t>:</a:t>
            </a:r>
          </a:p>
          <a:p>
            <a:pPr marL="457200" lvl="1" indent="0" fontAlgn="base">
              <a:buNone/>
            </a:pPr>
            <a:r>
              <a:rPr lang="en-IN" dirty="0"/>
              <a:t>&lt;h1&gt;Heading no. 1&lt;/h1&gt;  </a:t>
            </a:r>
          </a:p>
          <a:p>
            <a:pPr marL="457200" lvl="1" indent="0" fontAlgn="base">
              <a:buNone/>
            </a:pPr>
            <a:r>
              <a:rPr lang="en-IN" dirty="0"/>
              <a:t>&lt;h2&gt;Heading no. 2&lt;/h2&gt;  </a:t>
            </a:r>
          </a:p>
          <a:p>
            <a:pPr marL="457200" lvl="1" indent="0" fontAlgn="base">
              <a:buNone/>
            </a:pPr>
            <a:r>
              <a:rPr lang="en-IN" dirty="0"/>
              <a:t>&lt;h3&gt;Heading no. 3&lt;/h3&gt;  </a:t>
            </a:r>
          </a:p>
          <a:p>
            <a:pPr marL="457200" lvl="1" indent="0" fontAlgn="base">
              <a:buNone/>
            </a:pPr>
            <a:r>
              <a:rPr lang="en-IN" dirty="0"/>
              <a:t>&lt;h4&gt;Heading no. 4&lt;/h4&gt;  </a:t>
            </a:r>
          </a:p>
          <a:p>
            <a:pPr marL="457200" lvl="1" indent="0" fontAlgn="base">
              <a:buNone/>
            </a:pPr>
            <a:r>
              <a:rPr lang="en-IN" dirty="0"/>
              <a:t>&lt;h5&gt;Heading no. 5&lt;/h5&gt;  </a:t>
            </a:r>
          </a:p>
          <a:p>
            <a:pPr marL="457200" lvl="1" indent="0" fontAlgn="base">
              <a:buNone/>
            </a:pPr>
            <a:r>
              <a:rPr lang="en-IN" dirty="0"/>
              <a:t>&lt;h6&gt;Heading no. 6&lt;/h6&gt; </a:t>
            </a:r>
          </a:p>
        </p:txBody>
      </p:sp>
    </p:spTree>
    <p:extLst>
      <p:ext uri="{BB962C8B-B14F-4D97-AF65-F5344CB8AC3E}">
        <p14:creationId xmlns:p14="http://schemas.microsoft.com/office/powerpoint/2010/main" val="1872260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HTML </a:t>
            </a:r>
            <a:r>
              <a:rPr lang="en-IN" dirty="0" smtClean="0"/>
              <a:t>Paragraph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sz="3200" dirty="0"/>
              <a:t>HTML paragraph or HTML p tag is used to define a paragraph in a webpage.</a:t>
            </a:r>
          </a:p>
          <a:p>
            <a:pPr fontAlgn="base"/>
            <a:r>
              <a:rPr lang="en-IN" sz="3200" b="1" dirty="0"/>
              <a:t>Example:</a:t>
            </a:r>
          </a:p>
          <a:p>
            <a:pPr marL="457200" lvl="1" indent="0" fontAlgn="base">
              <a:buNone/>
            </a:pPr>
            <a:r>
              <a:rPr lang="en-IN" sz="3200" dirty="0"/>
              <a:t>&lt;p&gt;This is first paragraph.&lt;/p&gt;  </a:t>
            </a:r>
          </a:p>
          <a:p>
            <a:pPr marL="457200" lvl="1" indent="0" fontAlgn="base">
              <a:buNone/>
            </a:pPr>
            <a:r>
              <a:rPr lang="en-IN" sz="3200" dirty="0"/>
              <a:t>&lt;p&gt;This is second paragraph.&lt;/p&gt;  </a:t>
            </a:r>
          </a:p>
          <a:p>
            <a:pPr marL="457200" lvl="1" indent="0" fontAlgn="base">
              <a:buNone/>
            </a:pPr>
            <a:r>
              <a:rPr lang="en-IN" sz="3200" dirty="0"/>
              <a:t>&lt;p&gt;This is third paragraph.&lt;/p&gt;</a:t>
            </a:r>
          </a:p>
          <a:p>
            <a:pPr marL="0" indent="0" fontAlgn="base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8977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HTML Anchor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The HTML anchor tag defines a hyperlink that links one page to another page.</a:t>
            </a:r>
          </a:p>
          <a:p>
            <a:pPr fontAlgn="base"/>
            <a:r>
              <a:rPr lang="en-IN" dirty="0"/>
              <a:t> It can create hyperlink to other web page as well as files, location, or any URL.</a:t>
            </a:r>
          </a:p>
          <a:p>
            <a:pPr fontAlgn="base"/>
            <a:r>
              <a:rPr lang="en-IN" dirty="0"/>
              <a:t>S</a:t>
            </a:r>
            <a:r>
              <a:rPr lang="en-IN" dirty="0" smtClean="0"/>
              <a:t>yntax </a:t>
            </a:r>
            <a:r>
              <a:rPr lang="en-IN" dirty="0"/>
              <a:t>of HTML anchor tag is given below.</a:t>
            </a:r>
          </a:p>
          <a:p>
            <a:pPr marL="457200" lvl="1" indent="0" fontAlgn="base">
              <a:buNone/>
            </a:pPr>
            <a:r>
              <a:rPr lang="en-IN" dirty="0"/>
              <a:t>&lt;a href = "..........."&gt; Link Text &lt;/a&gt;</a:t>
            </a:r>
          </a:p>
          <a:p>
            <a:pPr fontAlgn="base"/>
            <a:r>
              <a:rPr lang="en-IN" dirty="0"/>
              <a:t>E</a:t>
            </a:r>
            <a:r>
              <a:rPr lang="en-IN" dirty="0" smtClean="0"/>
              <a:t>xample </a:t>
            </a:r>
            <a:r>
              <a:rPr lang="en-IN" dirty="0"/>
              <a:t>of HTML anchor tag.</a:t>
            </a:r>
          </a:p>
          <a:p>
            <a:pPr marL="457200" lvl="1" indent="0" fontAlgn="base">
              <a:buNone/>
            </a:pPr>
            <a:r>
              <a:rPr lang="en-IN" dirty="0"/>
              <a:t>&lt;a href="second.html"&gt;Click for Second Page&lt;/a&gt;  </a:t>
            </a:r>
          </a:p>
        </p:txBody>
      </p:sp>
    </p:spTree>
    <p:extLst>
      <p:ext uri="{BB962C8B-B14F-4D97-AF65-F5344CB8AC3E}">
        <p14:creationId xmlns:p14="http://schemas.microsoft.com/office/powerpoint/2010/main" val="296452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Introduction to HTML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HTML stands for Hyper Text Markup Language.</a:t>
            </a:r>
          </a:p>
          <a:p>
            <a:r>
              <a:rPr lang="en-IN" dirty="0"/>
              <a:t>HTML is the standard markup language for creating Web pages.</a:t>
            </a:r>
          </a:p>
          <a:p>
            <a:r>
              <a:rPr lang="en-IN" dirty="0"/>
              <a:t>HTML describes the structure of a Web page.</a:t>
            </a:r>
          </a:p>
          <a:p>
            <a:r>
              <a:rPr lang="en-IN" dirty="0"/>
              <a:t>HTML consists of a series of elements.</a:t>
            </a:r>
          </a:p>
          <a:p>
            <a:r>
              <a:rPr lang="en-IN" dirty="0"/>
              <a:t>HTML elements tell the browser how to display the content.</a:t>
            </a:r>
          </a:p>
          <a:p>
            <a:r>
              <a:rPr lang="en-IN" dirty="0"/>
              <a:t>HTML elements label pieces of content such as "this is a heading", "this is a paragraph", "this is a link", etc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8739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HTML </a:t>
            </a:r>
            <a:r>
              <a:rPr lang="en-IN" dirty="0" smtClean="0"/>
              <a:t>Image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IN" dirty="0"/>
              <a:t>HTML img tag is used to display image on the web page.</a:t>
            </a:r>
          </a:p>
          <a:p>
            <a:pPr fontAlgn="base"/>
            <a:r>
              <a:rPr lang="en-IN" dirty="0"/>
              <a:t> HTML img tag is an empty tag that contains attributes only, closing tags are not used in HTML image element.</a:t>
            </a:r>
          </a:p>
          <a:p>
            <a:pPr fontAlgn="base"/>
            <a:r>
              <a:rPr lang="en-IN" dirty="0"/>
              <a:t>example of HTML image.</a:t>
            </a:r>
          </a:p>
          <a:p>
            <a:pPr marL="457200" lvl="1" indent="0" fontAlgn="base">
              <a:buNone/>
            </a:pPr>
            <a:r>
              <a:rPr lang="en-IN" sz="2800" dirty="0"/>
              <a:t>&lt;h2&gt;HTML Image Example&lt;/h2&gt;  </a:t>
            </a:r>
          </a:p>
          <a:p>
            <a:pPr marL="457200" lvl="1" indent="0" fontAlgn="base">
              <a:buNone/>
            </a:pPr>
            <a:r>
              <a:rPr lang="en-IN" sz="2800" dirty="0"/>
              <a:t>&lt;img src="good_morning.jpg" alt="Good Morning Friends"/&gt; </a:t>
            </a:r>
          </a:p>
          <a:p>
            <a:pPr marL="457200" lvl="1" indent="0" fontAlgn="base">
              <a:buNone/>
            </a:pPr>
            <a:r>
              <a:rPr lang="en-IN" sz="2800" dirty="0"/>
              <a:t>&lt;img src="animal.png" height="180" width="300" alt="animal image"&gt;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069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HTML </a:t>
            </a:r>
            <a:r>
              <a:rPr lang="en-IN" dirty="0" smtClean="0"/>
              <a:t>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IN" dirty="0"/>
              <a:t>HTML table tag is used to display data in tabular form (row * column). There can be many columns in a row.</a:t>
            </a:r>
          </a:p>
          <a:p>
            <a:pPr fontAlgn="base"/>
            <a:r>
              <a:rPr lang="en-IN" dirty="0"/>
              <a:t>We can create a table to display data in tabular form, using &lt;table&gt; element, with the help of &lt;tr&gt; , &lt;td&gt;, and &lt;th&gt; elements.</a:t>
            </a:r>
          </a:p>
          <a:p>
            <a:pPr fontAlgn="base"/>
            <a:r>
              <a:rPr lang="en-IN" dirty="0"/>
              <a:t>Table Example</a:t>
            </a:r>
          </a:p>
          <a:p>
            <a:pPr lvl="1" fontAlgn="base"/>
            <a:r>
              <a:rPr lang="en-IN" dirty="0"/>
              <a:t>&lt;table&gt;  </a:t>
            </a:r>
          </a:p>
          <a:p>
            <a:pPr lvl="1" fontAlgn="base"/>
            <a:r>
              <a:rPr lang="en-IN" dirty="0"/>
              <a:t>&lt;tr&gt;&lt;th&gt;First_Name&lt;/th&gt;&lt;th&gt;Last_Name&lt;/th&gt;&lt;th&gt;Marks&lt;/th&gt;&lt;/tr&gt;  </a:t>
            </a:r>
          </a:p>
          <a:p>
            <a:pPr lvl="1" fontAlgn="base"/>
            <a:r>
              <a:rPr lang="en-IN" dirty="0"/>
              <a:t>&lt;tr&gt;&lt;td&gt;Sonoo&lt;/td&gt;&lt;td&gt;Jaiswal&lt;/td&gt;&lt;td&gt;60&lt;/td&gt;&lt;/tr&gt;  </a:t>
            </a:r>
          </a:p>
          <a:p>
            <a:pPr lvl="1" fontAlgn="base"/>
            <a:r>
              <a:rPr lang="en-IN" dirty="0"/>
              <a:t>&lt;tr&gt;&lt;td&gt;James&lt;/td&gt;&lt;td&gt;William&lt;/td&gt;&lt;td&gt;80&lt;/td&gt;&lt;/tr&gt;  </a:t>
            </a:r>
          </a:p>
          <a:p>
            <a:pPr lvl="1" fontAlgn="base"/>
            <a:r>
              <a:rPr lang="en-IN" dirty="0"/>
              <a:t>&lt;tr&gt;&lt;td&gt;Swati&lt;/td&gt;&lt;td&gt;Sironi&lt;/td&gt;&lt;td&gt;82&lt;/td&gt;&lt;/tr&gt;  </a:t>
            </a:r>
          </a:p>
          <a:p>
            <a:pPr lvl="1" fontAlgn="base"/>
            <a:r>
              <a:rPr lang="en-IN" dirty="0"/>
              <a:t>&lt;tr&gt;&lt;td&gt;Chetna&lt;/td&gt;&lt;td&gt;Singh&lt;/td&gt;&lt;td&gt;72&lt;/td&gt;&lt;/tr&gt;  </a:t>
            </a:r>
          </a:p>
          <a:p>
            <a:pPr lvl="1" fontAlgn="base"/>
            <a:r>
              <a:rPr lang="en-IN" dirty="0"/>
              <a:t>&lt;/table&gt;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7554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HTML Table with rowspan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&lt;table&gt;    </a:t>
            </a:r>
            <a:endParaRPr lang="en-IN" b="0" dirty="0" smtClean="0">
              <a:effectLst/>
            </a:endParaRPr>
          </a:p>
          <a:p>
            <a:pPr marL="0" indent="0">
              <a:buNone/>
            </a:pPr>
            <a:r>
              <a:rPr lang="en-IN" dirty="0"/>
              <a:t>&lt;tr&gt;&lt;th&gt;Name&lt;/th&gt;&lt;td&gt;Ajeet Maurya&lt;/td&gt;&lt;/tr&gt;    </a:t>
            </a:r>
            <a:endParaRPr lang="en-IN" b="0" dirty="0" smtClean="0">
              <a:effectLst/>
            </a:endParaRPr>
          </a:p>
          <a:p>
            <a:pPr marL="0" indent="0">
              <a:buNone/>
            </a:pPr>
            <a:r>
              <a:rPr lang="en-IN" dirty="0"/>
              <a:t>&lt;tr&gt;&lt;th rowspan="2"&gt;Mobile No.&lt;/th&gt;&lt;td&gt;7503520801&lt;/td&gt;&lt;/tr&gt;    </a:t>
            </a:r>
            <a:endParaRPr lang="en-IN" b="0" dirty="0" smtClean="0">
              <a:effectLst/>
            </a:endParaRPr>
          </a:p>
          <a:p>
            <a:pPr marL="0" indent="0">
              <a:buNone/>
            </a:pPr>
            <a:r>
              <a:rPr lang="en-IN" dirty="0"/>
              <a:t>&lt;tr&gt;&lt;td&gt;9555879135&lt;/td&gt;&lt;/tr&gt;    </a:t>
            </a:r>
            <a:endParaRPr lang="en-IN" b="0" dirty="0" smtClean="0">
              <a:effectLst/>
            </a:endParaRPr>
          </a:p>
          <a:p>
            <a:pPr marL="0" indent="0">
              <a:buNone/>
            </a:pPr>
            <a:r>
              <a:rPr lang="en-IN" dirty="0"/>
              <a:t>&lt;/table&gt; </a:t>
            </a:r>
            <a:endParaRPr lang="en-IN" b="0" dirty="0" smtClean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6808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HTML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There are three different types of HTML lists</a:t>
            </a:r>
          </a:p>
          <a:p>
            <a:pPr lvl="1" fontAlgn="base"/>
            <a:r>
              <a:rPr lang="en-IN" dirty="0"/>
              <a:t>Ordered List or Numbered List (ol)</a:t>
            </a:r>
          </a:p>
          <a:p>
            <a:pPr lvl="1" fontAlgn="base"/>
            <a:r>
              <a:rPr lang="en-IN" dirty="0"/>
              <a:t>Unordered List or Bulleted List (ul)</a:t>
            </a:r>
          </a:p>
          <a:p>
            <a:pPr lvl="1" fontAlgn="base"/>
            <a:r>
              <a:rPr lang="en-IN" dirty="0"/>
              <a:t>Description List or Definition List (dl)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2812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HTML Ordered List or Numbered </a:t>
            </a:r>
            <a:r>
              <a:rPr lang="en-IN" dirty="0" smtClean="0"/>
              <a:t>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&lt;ol&gt;  </a:t>
            </a:r>
            <a:endParaRPr lang="it-IT" b="0" dirty="0" smtClean="0">
              <a:effectLst/>
            </a:endParaRPr>
          </a:p>
          <a:p>
            <a:pPr marL="0" indent="0">
              <a:buNone/>
            </a:pPr>
            <a:r>
              <a:rPr lang="it-IT" dirty="0" smtClean="0"/>
              <a:t>&lt;</a:t>
            </a:r>
            <a:r>
              <a:rPr lang="it-IT" dirty="0"/>
              <a:t>li&gt;Aries&lt;/li&gt;  </a:t>
            </a:r>
            <a:endParaRPr lang="it-IT" b="0" dirty="0" smtClean="0">
              <a:effectLst/>
            </a:endParaRPr>
          </a:p>
          <a:p>
            <a:pPr marL="0" indent="0">
              <a:buNone/>
            </a:pPr>
            <a:r>
              <a:rPr lang="it-IT" dirty="0" smtClean="0"/>
              <a:t>&lt;</a:t>
            </a:r>
            <a:r>
              <a:rPr lang="it-IT" dirty="0"/>
              <a:t>li&gt;Bingo&lt;/li&gt;  </a:t>
            </a:r>
            <a:endParaRPr lang="it-IT" b="0" dirty="0" smtClean="0">
              <a:effectLst/>
            </a:endParaRPr>
          </a:p>
          <a:p>
            <a:pPr marL="0" indent="0">
              <a:buNone/>
            </a:pPr>
            <a:r>
              <a:rPr lang="it-IT" dirty="0" smtClean="0"/>
              <a:t>&lt;</a:t>
            </a:r>
            <a:r>
              <a:rPr lang="it-IT" dirty="0"/>
              <a:t>li&gt;Leo&lt;/li&gt;  </a:t>
            </a:r>
            <a:endParaRPr lang="it-IT" b="0" dirty="0" smtClean="0">
              <a:effectLst/>
            </a:endParaRPr>
          </a:p>
          <a:p>
            <a:pPr marL="0" indent="0">
              <a:buNone/>
            </a:pPr>
            <a:r>
              <a:rPr lang="it-IT" dirty="0" smtClean="0"/>
              <a:t>&lt;</a:t>
            </a:r>
            <a:r>
              <a:rPr lang="it-IT" dirty="0"/>
              <a:t>li&gt;Oracle&lt;/li&gt;  </a:t>
            </a:r>
          </a:p>
          <a:p>
            <a:pPr marL="0" indent="0">
              <a:buNone/>
            </a:pPr>
            <a:r>
              <a:rPr lang="it-IT" dirty="0" smtClean="0"/>
              <a:t>&lt;/</a:t>
            </a:r>
            <a:r>
              <a:rPr lang="it-IT" dirty="0"/>
              <a:t>ol&gt; </a:t>
            </a:r>
            <a:endParaRPr lang="it-IT" b="0" dirty="0" smtClean="0">
              <a:effectLst/>
            </a:endParaRPr>
          </a:p>
          <a:p>
            <a:pPr marL="0" indent="0">
              <a:buNone/>
            </a:pPr>
            <a:r>
              <a:rPr lang="it-IT" dirty="0" smtClean="0"/>
              <a:t/>
            </a:r>
            <a:br>
              <a:rPr lang="it-IT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8896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HTML Unordered List or Bulleted </a:t>
            </a:r>
            <a:r>
              <a:rPr lang="en-IN" dirty="0" smtClean="0"/>
              <a:t>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&lt;ul&gt;  </a:t>
            </a:r>
            <a:endParaRPr lang="it-IT" b="0" dirty="0" smtClean="0">
              <a:effectLst/>
            </a:endParaRPr>
          </a:p>
          <a:p>
            <a:pPr marL="0" indent="0">
              <a:buNone/>
            </a:pPr>
            <a:r>
              <a:rPr lang="it-IT" dirty="0" smtClean="0"/>
              <a:t>&lt;</a:t>
            </a:r>
            <a:r>
              <a:rPr lang="it-IT" dirty="0"/>
              <a:t>li&gt;Aries&lt;/li&gt;  </a:t>
            </a:r>
            <a:endParaRPr lang="it-IT" b="0" dirty="0" smtClean="0">
              <a:effectLst/>
            </a:endParaRPr>
          </a:p>
          <a:p>
            <a:pPr marL="0" indent="0">
              <a:buNone/>
            </a:pPr>
            <a:r>
              <a:rPr lang="it-IT" dirty="0" smtClean="0"/>
              <a:t>&lt;</a:t>
            </a:r>
            <a:r>
              <a:rPr lang="it-IT" dirty="0"/>
              <a:t>li&gt;Bingo&lt;/li&gt;  </a:t>
            </a:r>
          </a:p>
          <a:p>
            <a:pPr marL="0" indent="0">
              <a:buNone/>
            </a:pPr>
            <a:r>
              <a:rPr lang="it-IT" dirty="0" smtClean="0"/>
              <a:t>&lt;</a:t>
            </a:r>
            <a:r>
              <a:rPr lang="it-IT" dirty="0"/>
              <a:t>li&gt;Leo&lt;/li&gt;  </a:t>
            </a:r>
          </a:p>
          <a:p>
            <a:pPr marL="0" indent="0">
              <a:buNone/>
            </a:pPr>
            <a:r>
              <a:rPr lang="it-IT" dirty="0" smtClean="0"/>
              <a:t>&lt;</a:t>
            </a:r>
            <a:r>
              <a:rPr lang="it-IT" dirty="0"/>
              <a:t>li&gt;Oracle&lt;/li&gt;  </a:t>
            </a:r>
            <a:endParaRPr lang="it-IT" b="0" dirty="0" smtClean="0">
              <a:effectLst/>
            </a:endParaRPr>
          </a:p>
          <a:p>
            <a:pPr marL="0" indent="0">
              <a:buNone/>
            </a:pPr>
            <a:r>
              <a:rPr lang="it-IT" dirty="0"/>
              <a:t>&lt;/ul&gt;</a:t>
            </a:r>
            <a:endParaRPr lang="it-IT" b="0" dirty="0" smtClean="0">
              <a:effectLst/>
            </a:endParaRPr>
          </a:p>
          <a:p>
            <a:pPr marL="0" indent="0">
              <a:buNone/>
            </a:pPr>
            <a:r>
              <a:rPr lang="it-IT" dirty="0" smtClean="0"/>
              <a:t/>
            </a:r>
            <a:br>
              <a:rPr lang="it-IT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2401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HTML Description List or Definition </a:t>
            </a:r>
            <a:r>
              <a:rPr lang="en-IN" dirty="0" smtClean="0"/>
              <a:t>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&lt;dl&gt;  </a:t>
            </a:r>
          </a:p>
          <a:p>
            <a:pPr marL="0" indent="0">
              <a:buNone/>
            </a:pPr>
            <a:r>
              <a:rPr lang="en-IN" dirty="0"/>
              <a:t> &lt;dt&gt;Aries&lt;/dt&gt;  </a:t>
            </a:r>
            <a:endParaRPr lang="en-IN" b="0" dirty="0" smtClean="0">
              <a:effectLst/>
            </a:endParaRPr>
          </a:p>
          <a:p>
            <a:pPr marL="0" indent="0">
              <a:buNone/>
            </a:pPr>
            <a:r>
              <a:rPr lang="en-IN" dirty="0"/>
              <a:t> &lt;dd&gt;-One of the 12 horoscope sign.&lt;/dd&gt;  </a:t>
            </a:r>
            <a:endParaRPr lang="en-IN" b="0" dirty="0" smtClean="0">
              <a:effectLst/>
            </a:endParaRPr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dt&gt;Bingo&lt;/dt&gt;  </a:t>
            </a:r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dd&gt;-One of my evening snacks&lt;/dd&gt;  </a:t>
            </a:r>
            <a:endParaRPr lang="en-IN" b="0" dirty="0" smtClean="0">
              <a:effectLst/>
            </a:endParaRPr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dt&gt;Leo&lt;/dt&gt;  </a:t>
            </a:r>
            <a:endParaRPr lang="en-IN" b="0" dirty="0" smtClean="0">
              <a:effectLst/>
            </a:endParaRPr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dd&gt;-It is also an one of the 12 horoscope sign.&lt;/dd&gt;  </a:t>
            </a:r>
            <a:endParaRPr lang="en-IN" b="0" dirty="0" smtClean="0">
              <a:effectLst/>
            </a:endParaRPr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dt&gt;Oracle&lt;/dt&gt;  </a:t>
            </a:r>
            <a:endParaRPr lang="en-IN" b="0" dirty="0" smtClean="0">
              <a:effectLst/>
            </a:endParaRPr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dd&gt;-It is a multinational technology corporation.&lt;/dd&gt;   </a:t>
            </a:r>
          </a:p>
          <a:p>
            <a:pPr marL="0" indent="0">
              <a:buNone/>
            </a:pPr>
            <a:r>
              <a:rPr lang="en-IN" dirty="0" smtClean="0"/>
              <a:t>&lt;/</a:t>
            </a:r>
            <a:r>
              <a:rPr lang="en-IN" dirty="0"/>
              <a:t>dl&gt;  </a:t>
            </a:r>
            <a:endParaRPr lang="en-IN" b="0" dirty="0" smtClean="0">
              <a:effectLst/>
            </a:endParaRPr>
          </a:p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1705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Example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u="sng" dirty="0" smtClean="0"/>
              <a:t>Login1.html</a:t>
            </a:r>
          </a:p>
          <a:p>
            <a:pPr marL="0" indent="0">
              <a:buNone/>
            </a:pPr>
            <a:r>
              <a:rPr lang="en-IN" dirty="0" smtClean="0"/>
              <a:t>&lt;html&gt;</a:t>
            </a:r>
          </a:p>
          <a:p>
            <a:pPr marL="0" indent="0">
              <a:buNone/>
            </a:pPr>
            <a:r>
              <a:rPr lang="en-IN" dirty="0" smtClean="0"/>
              <a:t>&lt;head&gt;</a:t>
            </a:r>
          </a:p>
          <a:p>
            <a:pPr marL="0" indent="0">
              <a:buNone/>
            </a:pPr>
            <a:r>
              <a:rPr lang="en-IN" dirty="0" smtClean="0"/>
              <a:t>&lt;title&gt;Form&lt;/Form&gt;</a:t>
            </a:r>
          </a:p>
          <a:p>
            <a:pPr marL="0" indent="0">
              <a:buNone/>
            </a:pPr>
            <a:r>
              <a:rPr lang="en-IN" dirty="0" smtClean="0"/>
              <a:t>&lt;/head&gt;</a:t>
            </a:r>
          </a:p>
          <a:p>
            <a:pPr marL="0" indent="0">
              <a:buNone/>
            </a:pPr>
            <a:r>
              <a:rPr lang="en-IN" dirty="0" smtClean="0"/>
              <a:t>&lt;body&gt;</a:t>
            </a:r>
          </a:p>
          <a:p>
            <a:pPr marL="0" indent="0">
              <a:buNone/>
            </a:pPr>
            <a:r>
              <a:rPr lang="en-IN" dirty="0" smtClean="0"/>
              <a:t>&lt;form&gt;</a:t>
            </a:r>
          </a:p>
          <a:p>
            <a:pPr marL="0" indent="0">
              <a:buNone/>
            </a:pPr>
            <a:r>
              <a:rPr lang="en-IN" dirty="0" smtClean="0"/>
              <a:t>&lt;table&gt;</a:t>
            </a:r>
          </a:p>
          <a:p>
            <a:pPr marL="0" indent="0">
              <a:buNone/>
            </a:pPr>
            <a:r>
              <a:rPr lang="en-IN" dirty="0" smtClean="0"/>
              <a:t>&lt;tr&gt;&lt;td colspan="2"&gt;&lt;h1&gt;Registration Form&lt;/h1&gt;&lt;/td&gt;&lt;/tr&gt;</a:t>
            </a:r>
          </a:p>
          <a:p>
            <a:pPr marL="0" indent="0">
              <a:buNone/>
            </a:pPr>
            <a:r>
              <a:rPr lang="en-IN" dirty="0" smtClean="0"/>
              <a:t> &lt;tr&gt;&lt;td&gt;&lt;b&gt;First name:&lt;/b&gt;&lt;/td&gt;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236680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Continue Code…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&lt;td&gt;&lt;input type="text" id="fname" name="fname"&gt;&lt;/td&gt;&lt;/tr&gt;</a:t>
            </a:r>
          </a:p>
          <a:p>
            <a:pPr marL="0" indent="0">
              <a:buNone/>
            </a:pPr>
            <a:r>
              <a:rPr lang="en-IN" dirty="0" smtClean="0"/>
              <a:t>&lt;tr&gt;&lt;td&gt;&lt;b&gt;Last name:&lt;/b&gt;&lt;/td&gt;</a:t>
            </a:r>
          </a:p>
          <a:p>
            <a:pPr marL="0" indent="0">
              <a:buNone/>
            </a:pPr>
            <a:r>
              <a:rPr lang="en-IN" dirty="0" smtClean="0"/>
              <a:t>&lt;td&gt;&lt;input type="text" id="lname" name="lname"&gt;&lt;/td&gt;&lt;/tr&gt;</a:t>
            </a:r>
          </a:p>
          <a:p>
            <a:pPr marL="0" indent="0">
              <a:buNone/>
            </a:pPr>
            <a:r>
              <a:rPr lang="en-IN" dirty="0" smtClean="0"/>
              <a:t>&lt;tr&gt;&lt;td colspan="2"&gt;&lt;center&gt;&lt;input type="submit" value="submit"&gt;&lt;/center&gt;&lt;/td&gt;&lt;/tr&gt;</a:t>
            </a:r>
          </a:p>
          <a:p>
            <a:pPr marL="0" indent="0">
              <a:buNone/>
            </a:pPr>
            <a:r>
              <a:rPr lang="en-IN" dirty="0" smtClean="0"/>
              <a:t>&lt;/table&gt;</a:t>
            </a:r>
          </a:p>
          <a:p>
            <a:pPr marL="0" indent="0">
              <a:buNone/>
            </a:pPr>
            <a:r>
              <a:rPr lang="en-IN" dirty="0" smtClean="0"/>
              <a:t>&lt;/form&gt;</a:t>
            </a:r>
          </a:p>
          <a:p>
            <a:pPr marL="0" indent="0">
              <a:buNone/>
            </a:pPr>
            <a:r>
              <a:rPr lang="en-IN" dirty="0" smtClean="0"/>
              <a:t>&lt;/body&gt;</a:t>
            </a:r>
          </a:p>
          <a:p>
            <a:pPr marL="0" indent="0">
              <a:buNone/>
            </a:pPr>
            <a:r>
              <a:rPr lang="en-IN" dirty="0" smtClean="0"/>
              <a:t>&lt;/html&gt;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616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Features of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en-IN" dirty="0"/>
              <a:t>It is a very easy and simple language. It can be easily understood and modified.</a:t>
            </a:r>
          </a:p>
          <a:p>
            <a:pPr fontAlgn="base"/>
            <a:r>
              <a:rPr lang="en-IN" dirty="0"/>
              <a:t>It is very easy to make an effective presentation with HTML because it has a lot of formatting tags.</a:t>
            </a:r>
          </a:p>
          <a:p>
            <a:pPr fontAlgn="base"/>
            <a:r>
              <a:rPr lang="en-IN" dirty="0"/>
              <a:t>It is a markup language, so it provides a flexible way to design web pages along with the text.</a:t>
            </a:r>
          </a:p>
          <a:p>
            <a:pPr fontAlgn="base"/>
            <a:r>
              <a:rPr lang="en-IN" dirty="0"/>
              <a:t> It facilitates programmers to add a link on the web pages (by html anchor tag), so it enhances the interest of browsing of the user</a:t>
            </a:r>
            <a:r>
              <a:rPr lang="en-IN" dirty="0" smtClean="0"/>
              <a:t>.</a:t>
            </a:r>
          </a:p>
          <a:p>
            <a:pPr fontAlgn="base"/>
            <a:r>
              <a:rPr lang="en-IN" dirty="0"/>
              <a:t>It is platform-independent because it can be displayed on any platform like Windows, Linux, and Macintosh, etc.</a:t>
            </a:r>
          </a:p>
          <a:p>
            <a:pPr fontAlgn="base"/>
            <a:r>
              <a:rPr lang="en-IN" dirty="0"/>
              <a:t>It facilitates the programmer to add Graphics, Videos, and Sound to the web pages which makes it more attractive and interactive.</a:t>
            </a:r>
          </a:p>
          <a:p>
            <a:pPr fontAlgn="base"/>
            <a:r>
              <a:rPr lang="en-IN" dirty="0"/>
              <a:t>HTML is a case-insensitive language, which means we can use tags either in lower-case or upper-case.</a:t>
            </a:r>
          </a:p>
          <a:p>
            <a:pPr fontAlgn="base"/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997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Structure of HTML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804" y="1975240"/>
            <a:ext cx="7293029" cy="3396901"/>
          </a:xfrm>
        </p:spPr>
      </p:pic>
    </p:spTree>
    <p:extLst>
      <p:ext uri="{BB962C8B-B14F-4D97-AF65-F5344CB8AC3E}">
        <p14:creationId xmlns:p14="http://schemas.microsoft.com/office/powerpoint/2010/main" val="388119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6023"/>
            <a:ext cx="10515600" cy="86214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HTML </a:t>
            </a:r>
            <a:r>
              <a:rPr lang="en-IN" dirty="0" smtClean="0"/>
              <a:t>Text </a:t>
            </a:r>
            <a:r>
              <a:rPr lang="en-IN" dirty="0"/>
              <a:t>Editors</a:t>
            </a:r>
            <a:r>
              <a:rPr lang="en-IN" b="0" dirty="0" smtClean="0">
                <a:effectLst/>
              </a:rPr>
              <a:t/>
            </a:r>
            <a:br>
              <a:rPr lang="en-IN" b="0" dirty="0" smtClean="0">
                <a:effectLst/>
              </a:rPr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Text editors are the programs which allow editing in a written text, hence to create a web page we need to write our code in some text editor.</a:t>
            </a:r>
          </a:p>
          <a:p>
            <a:pPr fontAlgn="base"/>
            <a:r>
              <a:rPr lang="en-IN" dirty="0"/>
              <a:t>professional text editors are Notepad++, Sublime Text, Vim, etc.</a:t>
            </a:r>
          </a:p>
          <a:p>
            <a:pPr fontAlgn="base"/>
            <a:r>
              <a:rPr lang="en-IN" dirty="0"/>
              <a:t>Notepad is a simple text editor and suitable for beginners to learn </a:t>
            </a:r>
            <a:r>
              <a:rPr lang="en-IN" dirty="0" smtClean="0"/>
              <a:t>HTML.</a:t>
            </a:r>
            <a:endParaRPr lang="en-IN" dirty="0"/>
          </a:p>
          <a:p>
            <a:endParaRPr lang="en-IN" dirty="0"/>
          </a:p>
        </p:txBody>
      </p:sp>
      <p:pic>
        <p:nvPicPr>
          <p:cNvPr id="1028" name="Picture 4" descr="https://lh6.googleusercontent.com/mQSyzDsq3RR-rBBxzDNgH8ZzacbU18P6vWAVjfFmbyJDw6CLX8nBXvwKvOBcQN7cDwOJAUWjg5yKuZQHIlFNc0WrIYzfgVzHRky3i2ZKxAv7xfgdO2rwdiKVcVy3JT5BLJRovIW2Hr_LbUjDkh3EGNiFf0uEPmucAVCU0rWcomEB6yZnetSyPoxGSqDU=n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411" y="4217565"/>
            <a:ext cx="4476294" cy="250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856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Building blocks of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Tags: An HTML tag surrounds the content and apply meaning to it. It is written between &lt; and &gt; brackets.</a:t>
            </a:r>
          </a:p>
          <a:p>
            <a:pPr fontAlgn="base"/>
            <a:r>
              <a:rPr lang="en-IN" dirty="0"/>
              <a:t>Attribute: An attribute in HTML provides extra information about the element, and it is applied within the start tag. An HTML attribute contains two fields: name &amp; value.</a:t>
            </a:r>
          </a:p>
          <a:p>
            <a:pPr fontAlgn="base"/>
            <a:r>
              <a:rPr lang="en-IN" dirty="0"/>
              <a:t>Elements: An HTML element is an individual component of an HTML file. In an HTML file, everything written within tags are termed as HTML elements.</a:t>
            </a:r>
          </a:p>
          <a:p>
            <a:pPr fontAlgn="base"/>
            <a:r>
              <a:rPr lang="en-IN" dirty="0"/>
              <a:t>Syntax</a:t>
            </a:r>
          </a:p>
          <a:p>
            <a:pPr lvl="1" fontAlgn="base"/>
            <a:r>
              <a:rPr lang="en-IN" dirty="0"/>
              <a:t>&lt;tag name  attribute_name= " attr_value"&gt; content &lt;/ tag name&gt;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4282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4963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Building </a:t>
            </a:r>
            <a:r>
              <a:rPr lang="en-IN" dirty="0"/>
              <a:t>blocks of HTML</a:t>
            </a:r>
            <a:r>
              <a:rPr lang="en-IN" b="0" dirty="0" smtClean="0">
                <a:effectLst/>
              </a:rPr>
              <a:t/>
            </a:r>
            <a:br>
              <a:rPr lang="en-IN" b="0" dirty="0" smtClean="0">
                <a:effectLst/>
              </a:rPr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2050" name="Picture 2" descr="https://lh5.googleusercontent.com/iOsExbmrzjbeqvdKeW_CTVgXl6815To1Byx3Iv4MjNeWmTDK--UpPdRlxpeLp_Jq3OVZcrCqzfNvELA3hBKsatSzEnMRswizZOdEuXL_uBPvOMCqUpEGugJLcTaL-FwUKOJWEjOPkT5AP315ev07vg4BNSEm-M_1zGiB4DqonlVxx3nvLf9vecD4YztH=n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313" y="1797050"/>
            <a:ext cx="6387737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094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HTML elements/Tags/Attribute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657" y="1974147"/>
            <a:ext cx="7174686" cy="3611022"/>
          </a:xfrm>
        </p:spPr>
      </p:pic>
    </p:spTree>
    <p:extLst>
      <p:ext uri="{BB962C8B-B14F-4D97-AF65-F5344CB8AC3E}">
        <p14:creationId xmlns:p14="http://schemas.microsoft.com/office/powerpoint/2010/main" val="3769072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HTML </a:t>
            </a:r>
            <a:r>
              <a:rPr lang="en-IN" dirty="0" smtClean="0"/>
              <a:t>Tags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All HTML tags must enclosed within &lt; &gt; these brackets.</a:t>
            </a:r>
          </a:p>
          <a:p>
            <a:pPr fontAlgn="base"/>
            <a:r>
              <a:rPr lang="en-IN" dirty="0"/>
              <a:t>Every tag in HTML perform different tasks.</a:t>
            </a:r>
          </a:p>
          <a:p>
            <a:pPr fontAlgn="base"/>
            <a:r>
              <a:rPr lang="en-IN" dirty="0"/>
              <a:t>If you have used an open tag &lt;tag&gt;, then you must use a close tag &lt;/tag&gt; (except some tags)</a:t>
            </a:r>
          </a:p>
          <a:p>
            <a:pPr fontAlgn="base"/>
            <a:r>
              <a:rPr lang="en-IN" b="1" dirty="0"/>
              <a:t>Syntax</a:t>
            </a:r>
          </a:p>
          <a:p>
            <a:pPr lvl="1" fontAlgn="base"/>
            <a:r>
              <a:rPr lang="en-IN" dirty="0"/>
              <a:t>&lt;tag&gt; content &lt;/tag&gt;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773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1380</Words>
  <Application>Microsoft Office PowerPoint</Application>
  <PresentationFormat>Widescreen</PresentationFormat>
  <Paragraphs>179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 3. HTML</vt:lpstr>
      <vt:lpstr>Introduction to HTML</vt:lpstr>
      <vt:lpstr>Features of HTML</vt:lpstr>
      <vt:lpstr>Structure of HTML</vt:lpstr>
      <vt:lpstr>HTML Text Editors  </vt:lpstr>
      <vt:lpstr>Building blocks of HTML</vt:lpstr>
      <vt:lpstr>  Building blocks of HTML  </vt:lpstr>
      <vt:lpstr>HTML elements/Tags/Attribute</vt:lpstr>
      <vt:lpstr>HTML Tags</vt:lpstr>
      <vt:lpstr>HTML Attribute</vt:lpstr>
      <vt:lpstr>HTML Elements</vt:lpstr>
      <vt:lpstr>HTML Tags and Elements</vt:lpstr>
      <vt:lpstr>Block-level and Inline HTML elements</vt:lpstr>
      <vt:lpstr>Inline element</vt:lpstr>
      <vt:lpstr>HTML Formatting</vt:lpstr>
      <vt:lpstr>HTML Formatting</vt:lpstr>
      <vt:lpstr>HTML Heading</vt:lpstr>
      <vt:lpstr>HTML Paragraph</vt:lpstr>
      <vt:lpstr>HTML Anchor</vt:lpstr>
      <vt:lpstr>HTML Image</vt:lpstr>
      <vt:lpstr>HTML Table</vt:lpstr>
      <vt:lpstr>HTML Table with rowspan</vt:lpstr>
      <vt:lpstr>HTML Lists</vt:lpstr>
      <vt:lpstr>HTML Ordered List or Numbered List</vt:lpstr>
      <vt:lpstr>HTML Unordered List or Bulleted List</vt:lpstr>
      <vt:lpstr>HTML Description List or Definition List</vt:lpstr>
      <vt:lpstr>Example Code</vt:lpstr>
      <vt:lpstr> Continue Code…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Administrator</dc:creator>
  <cp:lastModifiedBy>Administrator</cp:lastModifiedBy>
  <cp:revision>18</cp:revision>
  <dcterms:created xsi:type="dcterms:W3CDTF">2022-10-26T18:25:25Z</dcterms:created>
  <dcterms:modified xsi:type="dcterms:W3CDTF">2022-11-05T06:55:05Z</dcterms:modified>
</cp:coreProperties>
</file>