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2" r:id="rId20"/>
    <p:sldId id="276" r:id="rId21"/>
    <p:sldId id="275" r:id="rId22"/>
    <p:sldId id="277" r:id="rId23"/>
    <p:sldId id="291" r:id="rId24"/>
    <p:sldId id="278" r:id="rId25"/>
    <p:sldId id="279" r:id="rId26"/>
    <p:sldId id="280" r:id="rId27"/>
    <p:sldId id="281" r:id="rId28"/>
    <p:sldId id="286" r:id="rId29"/>
    <p:sldId id="283" r:id="rId30"/>
    <p:sldId id="284"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57" d="100"/>
          <a:sy n="57" d="100"/>
        </p:scale>
        <p:origin x="3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99D8F71-87C8-41F0-A612-03CCEC5F5C86}"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FBFCF4-F850-4E57-921C-BE40B98B1EAE}" type="slidenum">
              <a:rPr lang="en-IN" smtClean="0"/>
              <a:t>‹#›</a:t>
            </a:fld>
            <a:endParaRPr lang="en-IN"/>
          </a:p>
        </p:txBody>
      </p:sp>
    </p:spTree>
    <p:extLst>
      <p:ext uri="{BB962C8B-B14F-4D97-AF65-F5344CB8AC3E}">
        <p14:creationId xmlns:p14="http://schemas.microsoft.com/office/powerpoint/2010/main" val="4220271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9D8F71-87C8-41F0-A612-03CCEC5F5C86}"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FBFCF4-F850-4E57-921C-BE40B98B1EAE}" type="slidenum">
              <a:rPr lang="en-IN" smtClean="0"/>
              <a:t>‹#›</a:t>
            </a:fld>
            <a:endParaRPr lang="en-IN"/>
          </a:p>
        </p:txBody>
      </p:sp>
    </p:spTree>
    <p:extLst>
      <p:ext uri="{BB962C8B-B14F-4D97-AF65-F5344CB8AC3E}">
        <p14:creationId xmlns:p14="http://schemas.microsoft.com/office/powerpoint/2010/main" val="1576538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9D8F71-87C8-41F0-A612-03CCEC5F5C86}"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FBFCF4-F850-4E57-921C-BE40B98B1EAE}" type="slidenum">
              <a:rPr lang="en-IN" smtClean="0"/>
              <a:t>‹#›</a:t>
            </a:fld>
            <a:endParaRPr lang="en-IN"/>
          </a:p>
        </p:txBody>
      </p:sp>
    </p:spTree>
    <p:extLst>
      <p:ext uri="{BB962C8B-B14F-4D97-AF65-F5344CB8AC3E}">
        <p14:creationId xmlns:p14="http://schemas.microsoft.com/office/powerpoint/2010/main" val="1922996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9D8F71-87C8-41F0-A612-03CCEC5F5C86}"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FBFCF4-F850-4E57-921C-BE40B98B1EAE}" type="slidenum">
              <a:rPr lang="en-IN" smtClean="0"/>
              <a:t>‹#›</a:t>
            </a:fld>
            <a:endParaRPr lang="en-IN"/>
          </a:p>
        </p:txBody>
      </p:sp>
    </p:spTree>
    <p:extLst>
      <p:ext uri="{BB962C8B-B14F-4D97-AF65-F5344CB8AC3E}">
        <p14:creationId xmlns:p14="http://schemas.microsoft.com/office/powerpoint/2010/main" val="203461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9D8F71-87C8-41F0-A612-03CCEC5F5C86}"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FBFCF4-F850-4E57-921C-BE40B98B1EAE}" type="slidenum">
              <a:rPr lang="en-IN" smtClean="0"/>
              <a:t>‹#›</a:t>
            </a:fld>
            <a:endParaRPr lang="en-IN"/>
          </a:p>
        </p:txBody>
      </p:sp>
    </p:spTree>
    <p:extLst>
      <p:ext uri="{BB962C8B-B14F-4D97-AF65-F5344CB8AC3E}">
        <p14:creationId xmlns:p14="http://schemas.microsoft.com/office/powerpoint/2010/main" val="353036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99D8F71-87C8-41F0-A612-03CCEC5F5C86}"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FBFCF4-F850-4E57-921C-BE40B98B1EAE}" type="slidenum">
              <a:rPr lang="en-IN" smtClean="0"/>
              <a:t>‹#›</a:t>
            </a:fld>
            <a:endParaRPr lang="en-IN"/>
          </a:p>
        </p:txBody>
      </p:sp>
    </p:spTree>
    <p:extLst>
      <p:ext uri="{BB962C8B-B14F-4D97-AF65-F5344CB8AC3E}">
        <p14:creationId xmlns:p14="http://schemas.microsoft.com/office/powerpoint/2010/main" val="257383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99D8F71-87C8-41F0-A612-03CCEC5F5C86}" type="datetimeFigureOut">
              <a:rPr lang="en-IN" smtClean="0"/>
              <a:t>05-11-2022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FBFCF4-F850-4E57-921C-BE40B98B1EAE}" type="slidenum">
              <a:rPr lang="en-IN" smtClean="0"/>
              <a:t>‹#›</a:t>
            </a:fld>
            <a:endParaRPr lang="en-IN"/>
          </a:p>
        </p:txBody>
      </p:sp>
    </p:spTree>
    <p:extLst>
      <p:ext uri="{BB962C8B-B14F-4D97-AF65-F5344CB8AC3E}">
        <p14:creationId xmlns:p14="http://schemas.microsoft.com/office/powerpoint/2010/main" val="2854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99D8F71-87C8-41F0-A612-03CCEC5F5C86}" type="datetimeFigureOut">
              <a:rPr lang="en-IN" smtClean="0"/>
              <a:t>05-11-2022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FBFCF4-F850-4E57-921C-BE40B98B1EAE}" type="slidenum">
              <a:rPr lang="en-IN" smtClean="0"/>
              <a:t>‹#›</a:t>
            </a:fld>
            <a:endParaRPr lang="en-IN"/>
          </a:p>
        </p:txBody>
      </p:sp>
    </p:spTree>
    <p:extLst>
      <p:ext uri="{BB962C8B-B14F-4D97-AF65-F5344CB8AC3E}">
        <p14:creationId xmlns:p14="http://schemas.microsoft.com/office/powerpoint/2010/main" val="236466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9D8F71-87C8-41F0-A612-03CCEC5F5C86}" type="datetimeFigureOut">
              <a:rPr lang="en-IN" smtClean="0"/>
              <a:t>05-11-2022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FBFCF4-F850-4E57-921C-BE40B98B1EAE}" type="slidenum">
              <a:rPr lang="en-IN" smtClean="0"/>
              <a:t>‹#›</a:t>
            </a:fld>
            <a:endParaRPr lang="en-IN"/>
          </a:p>
        </p:txBody>
      </p:sp>
    </p:spTree>
    <p:extLst>
      <p:ext uri="{BB962C8B-B14F-4D97-AF65-F5344CB8AC3E}">
        <p14:creationId xmlns:p14="http://schemas.microsoft.com/office/powerpoint/2010/main" val="3393581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9D8F71-87C8-41F0-A612-03CCEC5F5C86}"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FBFCF4-F850-4E57-921C-BE40B98B1EAE}" type="slidenum">
              <a:rPr lang="en-IN" smtClean="0"/>
              <a:t>‹#›</a:t>
            </a:fld>
            <a:endParaRPr lang="en-IN"/>
          </a:p>
        </p:txBody>
      </p:sp>
    </p:spTree>
    <p:extLst>
      <p:ext uri="{BB962C8B-B14F-4D97-AF65-F5344CB8AC3E}">
        <p14:creationId xmlns:p14="http://schemas.microsoft.com/office/powerpoint/2010/main" val="282982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9D8F71-87C8-41F0-A612-03CCEC5F5C86}"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FBFCF4-F850-4E57-921C-BE40B98B1EAE}" type="slidenum">
              <a:rPr lang="en-IN" smtClean="0"/>
              <a:t>‹#›</a:t>
            </a:fld>
            <a:endParaRPr lang="en-IN"/>
          </a:p>
        </p:txBody>
      </p:sp>
    </p:spTree>
    <p:extLst>
      <p:ext uri="{BB962C8B-B14F-4D97-AF65-F5344CB8AC3E}">
        <p14:creationId xmlns:p14="http://schemas.microsoft.com/office/powerpoint/2010/main" val="1049655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D8F71-87C8-41F0-A612-03CCEC5F5C86}" type="datetimeFigureOut">
              <a:rPr lang="en-IN" smtClean="0"/>
              <a:t>05-11-2022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BFCF4-F850-4E57-921C-BE40B98B1EAE}" type="slidenum">
              <a:rPr lang="en-IN" smtClean="0"/>
              <a:t>‹#›</a:t>
            </a:fld>
            <a:endParaRPr lang="en-IN"/>
          </a:p>
        </p:txBody>
      </p:sp>
    </p:spTree>
    <p:extLst>
      <p:ext uri="{BB962C8B-B14F-4D97-AF65-F5344CB8AC3E}">
        <p14:creationId xmlns:p14="http://schemas.microsoft.com/office/powerpoint/2010/main" val="4109126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ebandcrafts.com/blog/essential-things-choosing-platform-mobile-app-develop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Frontend </a:t>
            </a:r>
            <a:r>
              <a:rPr lang="en-IN" dirty="0" smtClean="0"/>
              <a:t>Development</a:t>
            </a:r>
            <a:endParaRPr lang="en-IN" dirty="0"/>
          </a:p>
        </p:txBody>
      </p:sp>
      <p:sp>
        <p:nvSpPr>
          <p:cNvPr id="3" name="Subtitle 2"/>
          <p:cNvSpPr>
            <a:spLocks noGrp="1"/>
          </p:cNvSpPr>
          <p:nvPr>
            <p:ph type="subTitle" idx="1"/>
          </p:nvPr>
        </p:nvSpPr>
        <p:spPr/>
        <p:txBody>
          <a:bodyPr/>
          <a:lstStyle/>
          <a:p>
            <a:r>
              <a:rPr lang="en-IN" dirty="0" smtClean="0"/>
              <a:t>ICT- Training Technical Skills</a:t>
            </a:r>
            <a:endParaRPr lang="en-IN" dirty="0"/>
          </a:p>
        </p:txBody>
      </p:sp>
    </p:spTree>
    <p:extLst>
      <p:ext uri="{BB962C8B-B14F-4D97-AF65-F5344CB8AC3E}">
        <p14:creationId xmlns:p14="http://schemas.microsoft.com/office/powerpoint/2010/main" val="365467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npm</a:t>
            </a:r>
            <a:endParaRPr lang="en-IN" dirty="0"/>
          </a:p>
        </p:txBody>
      </p:sp>
      <p:sp>
        <p:nvSpPr>
          <p:cNvPr id="3" name="Content Placeholder 2"/>
          <p:cNvSpPr>
            <a:spLocks noGrp="1"/>
          </p:cNvSpPr>
          <p:nvPr>
            <p:ph idx="1"/>
          </p:nvPr>
        </p:nvSpPr>
        <p:spPr/>
        <p:txBody>
          <a:bodyPr/>
          <a:lstStyle/>
          <a:p>
            <a:r>
              <a:rPr lang="en-IN" dirty="0"/>
              <a:t>The name </a:t>
            </a:r>
            <a:r>
              <a:rPr lang="en-IN" b="1" dirty="0"/>
              <a:t>npm</a:t>
            </a:r>
            <a:r>
              <a:rPr lang="en-IN" dirty="0"/>
              <a:t> (Node Package Manager) stems from when npm first was created as a package manager for Node.js.</a:t>
            </a:r>
          </a:p>
          <a:p>
            <a:r>
              <a:rPr lang="en-IN" dirty="0"/>
              <a:t>All </a:t>
            </a:r>
            <a:r>
              <a:rPr lang="en-IN" b="1" dirty="0"/>
              <a:t>npm</a:t>
            </a:r>
            <a:r>
              <a:rPr lang="en-IN" dirty="0"/>
              <a:t> packages are defined in files called </a:t>
            </a:r>
            <a:r>
              <a:rPr lang="en-IN" b="1" dirty="0"/>
              <a:t>package.json</a:t>
            </a:r>
            <a:r>
              <a:rPr lang="en-IN" dirty="0"/>
              <a:t>.</a:t>
            </a:r>
          </a:p>
          <a:p>
            <a:r>
              <a:rPr lang="en-IN" dirty="0"/>
              <a:t>The content of package.json must be written in </a:t>
            </a:r>
            <a:r>
              <a:rPr lang="en-IN" b="1" dirty="0"/>
              <a:t>JSON</a:t>
            </a:r>
            <a:r>
              <a:rPr lang="en-IN" dirty="0"/>
              <a:t>.</a:t>
            </a:r>
          </a:p>
          <a:p>
            <a:r>
              <a:rPr lang="en-IN" dirty="0"/>
              <a:t>At least two fields must be present in the definition file: </a:t>
            </a:r>
            <a:r>
              <a:rPr lang="en-IN" b="1" dirty="0"/>
              <a:t>name</a:t>
            </a:r>
            <a:r>
              <a:rPr lang="en-IN" dirty="0"/>
              <a:t> and </a:t>
            </a:r>
            <a:r>
              <a:rPr lang="en-IN" b="1" dirty="0"/>
              <a:t>version</a:t>
            </a:r>
            <a:r>
              <a:rPr lang="en-IN" dirty="0" smtClean="0"/>
              <a:t>.</a:t>
            </a:r>
          </a:p>
          <a:p>
            <a:r>
              <a:rPr lang="en-IN" b="1" dirty="0"/>
              <a:t>npm</a:t>
            </a:r>
            <a:r>
              <a:rPr lang="en-IN" dirty="0"/>
              <a:t> is the world's largest </a:t>
            </a:r>
            <a:r>
              <a:rPr lang="en-IN" b="1" dirty="0"/>
              <a:t>Software Registry</a:t>
            </a:r>
            <a:r>
              <a:rPr lang="en-IN" dirty="0"/>
              <a:t>.</a:t>
            </a:r>
          </a:p>
          <a:p>
            <a:r>
              <a:rPr lang="en-IN" dirty="0"/>
              <a:t>The registry contains over 800,000 </a:t>
            </a:r>
            <a:r>
              <a:rPr lang="en-IN" b="1" dirty="0"/>
              <a:t>code packages</a:t>
            </a: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62347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npx</a:t>
            </a:r>
            <a:endParaRPr lang="en-IN" dirty="0"/>
          </a:p>
        </p:txBody>
      </p:sp>
      <p:sp>
        <p:nvSpPr>
          <p:cNvPr id="3" name="Content Placeholder 2"/>
          <p:cNvSpPr>
            <a:spLocks noGrp="1"/>
          </p:cNvSpPr>
          <p:nvPr>
            <p:ph idx="1"/>
          </p:nvPr>
        </p:nvSpPr>
        <p:spPr/>
        <p:txBody>
          <a:bodyPr/>
          <a:lstStyle/>
          <a:p>
            <a:pPr lvl="0"/>
            <a:r>
              <a:rPr lang="en-IN" dirty="0">
                <a:latin typeface="Times New Roman" panose="02020603050405020304" pitchFamily="18" charset="0"/>
                <a:cs typeface="Times New Roman" panose="02020603050405020304" pitchFamily="18" charset="0"/>
              </a:rPr>
              <a:t>The npx stands for </a:t>
            </a:r>
            <a:r>
              <a:rPr lang="en-IN" b="1" dirty="0">
                <a:latin typeface="Times New Roman" panose="02020603050405020304" pitchFamily="18" charset="0"/>
                <a:cs typeface="Times New Roman" panose="02020603050405020304" pitchFamily="18" charset="0"/>
              </a:rPr>
              <a:t>Node Package Execute</a:t>
            </a:r>
            <a:r>
              <a:rPr lang="en-IN" dirty="0">
                <a:latin typeface="Times New Roman" panose="02020603050405020304" pitchFamily="18" charset="0"/>
                <a:cs typeface="Times New Roman" panose="02020603050405020304" pitchFamily="18" charset="0"/>
              </a:rPr>
              <a:t> and it comes with the npm, when you installed npm above 5.2.0 version then automatically npx will installed. </a:t>
            </a:r>
            <a:endParaRPr lang="en-IN" dirty="0" smtClean="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is an npm package runner that can execute any package that you want from the npm registry without even installing that package.</a:t>
            </a:r>
            <a:endParaRPr lang="en-US" altLang="en-US" dirty="0" smtClean="0">
              <a:solidFill>
                <a:srgbClr val="362D59"/>
              </a:solidFill>
              <a:latin typeface="Times New Roman" panose="02020603050405020304" pitchFamily="18" charset="0"/>
              <a:cs typeface="Times New Roman" panose="02020603050405020304" pitchFamily="18" charset="0"/>
            </a:endParaRPr>
          </a:p>
          <a:p>
            <a:pPr lvl="0"/>
            <a:r>
              <a:rPr lang="en-US" altLang="en-US" dirty="0" smtClean="0">
                <a:solidFill>
                  <a:srgbClr val="362D59"/>
                </a:solidFill>
                <a:latin typeface="Times New Roman" panose="02020603050405020304" pitchFamily="18" charset="0"/>
                <a:cs typeface="Times New Roman" panose="02020603050405020304" pitchFamily="18" charset="0"/>
              </a:rPr>
              <a:t>The </a:t>
            </a:r>
            <a:r>
              <a:rPr lang="en-US" altLang="en-US" dirty="0">
                <a:solidFill>
                  <a:srgbClr val="362D59"/>
                </a:solidFill>
                <a:latin typeface="Times New Roman" panose="02020603050405020304" pitchFamily="18" charset="0"/>
                <a:cs typeface="Times New Roman" panose="02020603050405020304" pitchFamily="18" charset="0"/>
              </a:rPr>
              <a:t>command</a:t>
            </a:r>
            <a:r>
              <a:rPr lang="en-US" altLang="en-US" b="1" dirty="0">
                <a:latin typeface="Times New Roman" panose="02020603050405020304" pitchFamily="18" charset="0"/>
                <a:cs typeface="Times New Roman" panose="02020603050405020304" pitchFamily="18" charset="0"/>
              </a:rPr>
              <a:t> npm</a:t>
            </a:r>
            <a:r>
              <a:rPr lang="en-US" altLang="en-US" dirty="0">
                <a:solidFill>
                  <a:srgbClr val="362D59"/>
                </a:solidFill>
                <a:latin typeface="Times New Roman" panose="02020603050405020304" pitchFamily="18" charset="0"/>
                <a:cs typeface="Times New Roman" panose="02020603050405020304" pitchFamily="18" charset="0"/>
              </a:rPr>
              <a:t> is used to download JavaScript packages from</a:t>
            </a:r>
            <a:r>
              <a:rPr lang="en-US" altLang="en-US" b="1"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hlinkClick r:id="rId2"/>
              </a:rPr>
              <a:t>Node Package Manager</a:t>
            </a:r>
            <a:r>
              <a:rPr lang="en-US" altLang="en-US" dirty="0">
                <a:solidFill>
                  <a:srgbClr val="362D59"/>
                </a:solidFill>
                <a:latin typeface="Times New Roman" panose="02020603050405020304" pitchFamily="18" charset="0"/>
                <a:cs typeface="Times New Roman" panose="02020603050405020304" pitchFamily="18" charset="0"/>
              </a:rPr>
              <a:t>, </a:t>
            </a:r>
            <a:endParaRPr lang="en-US" altLang="en-US" dirty="0" smtClean="0">
              <a:solidFill>
                <a:srgbClr val="362D59"/>
              </a:solidFill>
              <a:latin typeface="Times New Roman" panose="02020603050405020304" pitchFamily="18" charset="0"/>
              <a:cs typeface="Times New Roman" panose="02020603050405020304" pitchFamily="18" charset="0"/>
            </a:endParaRPr>
          </a:p>
          <a:p>
            <a:pPr marL="0" lvl="0" indent="0">
              <a:buNone/>
            </a:pPr>
            <a:r>
              <a:rPr lang="en-US" altLang="en-US" dirty="0">
                <a:solidFill>
                  <a:srgbClr val="362D59"/>
                </a:solidFill>
                <a:latin typeface="Times New Roman" panose="02020603050405020304" pitchFamily="18" charset="0"/>
                <a:cs typeface="Times New Roman" panose="02020603050405020304" pitchFamily="18" charset="0"/>
              </a:rPr>
              <a:t> </a:t>
            </a:r>
            <a:r>
              <a:rPr lang="en-US" altLang="en-US" dirty="0" smtClean="0">
                <a:solidFill>
                  <a:srgbClr val="362D59"/>
                </a:solidFill>
                <a:latin typeface="Times New Roman" panose="02020603050405020304" pitchFamily="18" charset="0"/>
                <a:cs typeface="Times New Roman" panose="02020603050405020304" pitchFamily="18" charset="0"/>
              </a:rPr>
              <a:t> and</a:t>
            </a:r>
            <a:r>
              <a:rPr lang="en-US" altLang="en-US" dirty="0">
                <a:solidFill>
                  <a:srgbClr val="362D59"/>
                </a:solidFill>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npx</a:t>
            </a:r>
            <a:r>
              <a:rPr lang="en-US" altLang="en-US" dirty="0">
                <a:solidFill>
                  <a:srgbClr val="362D59"/>
                </a:solidFill>
                <a:latin typeface="Times New Roman" panose="02020603050405020304" pitchFamily="18" charset="0"/>
                <a:cs typeface="Times New Roman" panose="02020603050405020304" pitchFamily="18" charset="0"/>
              </a:rPr>
              <a:t> is used to execute JavaScript packages downloaded this way.</a:t>
            </a:r>
            <a:r>
              <a:rPr lang="en-US" altLang="en-US" dirty="0">
                <a:latin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1232991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How to create Reactjs App</a:t>
            </a:r>
            <a:endParaRPr lang="en-IN" dirty="0"/>
          </a:p>
        </p:txBody>
      </p:sp>
      <p:sp>
        <p:nvSpPr>
          <p:cNvPr id="3" name="Content Placeholder 2"/>
          <p:cNvSpPr>
            <a:spLocks noGrp="1"/>
          </p:cNvSpPr>
          <p:nvPr>
            <p:ph idx="1"/>
          </p:nvPr>
        </p:nvSpPr>
        <p:spPr/>
        <p:txBody>
          <a:bodyPr>
            <a:normAutofit/>
          </a:bodyPr>
          <a:lstStyle/>
          <a:p>
            <a:pPr marL="0" indent="0">
              <a:buNone/>
            </a:pPr>
            <a:r>
              <a:rPr lang="en-IN" b="1" dirty="0" smtClean="0"/>
              <a:t>Step 1:</a:t>
            </a:r>
          </a:p>
          <a:p>
            <a:pPr marL="0" indent="0">
              <a:buNone/>
            </a:pPr>
            <a:r>
              <a:rPr lang="en-IN" dirty="0"/>
              <a:t>	 </a:t>
            </a:r>
            <a:r>
              <a:rPr lang="en-IN" dirty="0" smtClean="0"/>
              <a:t>Go to Command Prompt – open.</a:t>
            </a:r>
          </a:p>
          <a:p>
            <a:pPr marL="0" indent="0">
              <a:buNone/>
            </a:pPr>
            <a:endParaRPr lang="en-IN" dirty="0" smtClean="0"/>
          </a:p>
          <a:p>
            <a:pPr marL="0" indent="0">
              <a:buNone/>
            </a:pPr>
            <a:r>
              <a:rPr lang="en-IN" dirty="0"/>
              <a:t>	</a:t>
            </a:r>
            <a:endParaRPr lang="en-IN" dirty="0" smtClean="0"/>
          </a:p>
          <a:p>
            <a:pPr marL="0" indent="0">
              <a:buNone/>
            </a:pPr>
            <a:endParaRPr lang="en-IN" dirty="0" smtClean="0"/>
          </a:p>
          <a:p>
            <a:pPr marL="0" indent="0">
              <a:buNone/>
            </a:pPr>
            <a:endParaRPr lang="en-IN"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712" y="3100368"/>
            <a:ext cx="5712178" cy="3211532"/>
          </a:xfrm>
          <a:prstGeom prst="rect">
            <a:avLst/>
          </a:prstGeom>
        </p:spPr>
      </p:pic>
    </p:spTree>
    <p:extLst>
      <p:ext uri="{BB962C8B-B14F-4D97-AF65-F5344CB8AC3E}">
        <p14:creationId xmlns:p14="http://schemas.microsoft.com/office/powerpoint/2010/main" val="3169750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 Continue..</a:t>
            </a:r>
            <a:endParaRPr lang="en-IN" dirty="0"/>
          </a:p>
        </p:txBody>
      </p:sp>
      <p:sp>
        <p:nvSpPr>
          <p:cNvPr id="3" name="Content Placeholder 2"/>
          <p:cNvSpPr>
            <a:spLocks noGrp="1"/>
          </p:cNvSpPr>
          <p:nvPr>
            <p:ph idx="1"/>
          </p:nvPr>
        </p:nvSpPr>
        <p:spPr/>
        <p:txBody>
          <a:bodyPr>
            <a:normAutofit/>
          </a:bodyPr>
          <a:lstStyle/>
          <a:p>
            <a:pPr marL="0" indent="0">
              <a:buNone/>
            </a:pPr>
            <a:r>
              <a:rPr lang="en-IN" b="1" dirty="0"/>
              <a:t>Step 2:</a:t>
            </a:r>
          </a:p>
          <a:p>
            <a:pPr marL="0" indent="0">
              <a:buNone/>
            </a:pPr>
            <a:r>
              <a:rPr lang="en-IN" dirty="0"/>
              <a:t>	Check node version. </a:t>
            </a:r>
          </a:p>
          <a:p>
            <a:r>
              <a:rPr lang="en-IN" dirty="0"/>
              <a:t>Type- </a:t>
            </a:r>
            <a:r>
              <a:rPr lang="en-IN" b="1" dirty="0"/>
              <a:t>node –v</a:t>
            </a:r>
            <a:r>
              <a:rPr lang="en-IN" dirty="0"/>
              <a:t> or </a:t>
            </a:r>
            <a:r>
              <a:rPr lang="en-IN" b="1" dirty="0"/>
              <a:t>node –version </a:t>
            </a:r>
            <a:r>
              <a:rPr lang="en-IN" dirty="0"/>
              <a:t>Press enter key.</a:t>
            </a:r>
          </a:p>
          <a:p>
            <a:pPr marL="0" indent="0">
              <a:buNone/>
            </a:pPr>
            <a:r>
              <a:rPr lang="en-IN" dirty="0"/>
              <a:t>Node js is not installed. Install to continue work.</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6311" y="4001294"/>
            <a:ext cx="4222044" cy="2373740"/>
          </a:xfrm>
          <a:prstGeom prst="rect">
            <a:avLst/>
          </a:prstGeom>
        </p:spPr>
      </p:pic>
    </p:spTree>
    <p:extLst>
      <p:ext uri="{BB962C8B-B14F-4D97-AF65-F5344CB8AC3E}">
        <p14:creationId xmlns:p14="http://schemas.microsoft.com/office/powerpoint/2010/main" val="124610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Continue..</a:t>
            </a:r>
          </a:p>
        </p:txBody>
      </p:sp>
      <p:sp>
        <p:nvSpPr>
          <p:cNvPr id="3" name="Content Placeholder 2"/>
          <p:cNvSpPr>
            <a:spLocks noGrp="1"/>
          </p:cNvSpPr>
          <p:nvPr>
            <p:ph idx="1"/>
          </p:nvPr>
        </p:nvSpPr>
        <p:spPr/>
        <p:txBody>
          <a:bodyPr>
            <a:normAutofit/>
          </a:bodyPr>
          <a:lstStyle/>
          <a:p>
            <a:pPr marL="0" indent="0">
              <a:buNone/>
            </a:pPr>
            <a:r>
              <a:rPr lang="en-IN" b="1" dirty="0"/>
              <a:t>Step 3:</a:t>
            </a:r>
          </a:p>
          <a:p>
            <a:pPr marL="0" indent="0">
              <a:buNone/>
            </a:pPr>
            <a:r>
              <a:rPr lang="en-IN" dirty="0"/>
              <a:t>	Drive path connect.</a:t>
            </a:r>
          </a:p>
          <a:p>
            <a:r>
              <a:rPr lang="en-IN" dirty="0"/>
              <a:t>Then type </a:t>
            </a:r>
            <a:r>
              <a:rPr lang="en-IN" b="1" dirty="0"/>
              <a:t>cd.. </a:t>
            </a:r>
            <a:r>
              <a:rPr lang="en-IN" dirty="0"/>
              <a:t>Press enter key</a:t>
            </a:r>
            <a:r>
              <a:rPr lang="en-IN" b="1" dirty="0"/>
              <a:t>.</a:t>
            </a:r>
          </a:p>
          <a:p>
            <a:r>
              <a:rPr lang="en-IN" dirty="0"/>
              <a:t>Drive path copy and paste. </a:t>
            </a:r>
            <a:r>
              <a:rPr lang="en-IN" dirty="0" err="1"/>
              <a:t>Eg</a:t>
            </a:r>
            <a:r>
              <a:rPr lang="en-IN" b="1" dirty="0"/>
              <a:t>. Cd C:\user\Admins\Desktop</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001294"/>
            <a:ext cx="4244622" cy="238643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0934" y="4001294"/>
            <a:ext cx="4244622" cy="2386434"/>
          </a:xfrm>
          <a:prstGeom prst="rect">
            <a:avLst/>
          </a:prstGeom>
        </p:spPr>
      </p:pic>
    </p:spTree>
    <p:extLst>
      <p:ext uri="{BB962C8B-B14F-4D97-AF65-F5344CB8AC3E}">
        <p14:creationId xmlns:p14="http://schemas.microsoft.com/office/powerpoint/2010/main" val="2196634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Continue..</a:t>
            </a:r>
          </a:p>
        </p:txBody>
      </p:sp>
      <p:sp>
        <p:nvSpPr>
          <p:cNvPr id="3" name="Content Placeholder 2"/>
          <p:cNvSpPr>
            <a:spLocks noGrp="1"/>
          </p:cNvSpPr>
          <p:nvPr>
            <p:ph idx="1"/>
          </p:nvPr>
        </p:nvSpPr>
        <p:spPr/>
        <p:txBody>
          <a:bodyPr>
            <a:normAutofit/>
          </a:bodyPr>
          <a:lstStyle/>
          <a:p>
            <a:pPr marL="0" indent="0">
              <a:buNone/>
            </a:pPr>
            <a:r>
              <a:rPr lang="en-IN" b="1" dirty="0"/>
              <a:t>Step 4:</a:t>
            </a:r>
          </a:p>
          <a:p>
            <a:pPr marL="0" indent="0">
              <a:buNone/>
            </a:pPr>
            <a:r>
              <a:rPr lang="en-IN" dirty="0"/>
              <a:t>Node Package </a:t>
            </a:r>
            <a:r>
              <a:rPr lang="en-IN" dirty="0" smtClean="0"/>
              <a:t>Execute. Then type</a:t>
            </a:r>
            <a:endParaRPr lang="en-IN" dirty="0"/>
          </a:p>
          <a:p>
            <a:pPr marL="0" indent="0">
              <a:buNone/>
            </a:pPr>
            <a:r>
              <a:rPr lang="en-IN" b="1" dirty="0"/>
              <a:t>	npx create-react-app my-react-app</a:t>
            </a:r>
          </a:p>
          <a:p>
            <a:pPr marL="0" indent="0">
              <a:buNone/>
            </a:pPr>
            <a:r>
              <a:rPr lang="en-IN" dirty="0" smtClean="0"/>
              <a:t>Enter key press and Download </a:t>
            </a:r>
            <a:r>
              <a:rPr lang="en-IN" dirty="0"/>
              <a:t>Packages</a:t>
            </a:r>
            <a:r>
              <a:rPr lang="en-IN" b="1" dirty="0"/>
              <a:t>.</a:t>
            </a:r>
          </a:p>
          <a:p>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4315" y="3872089"/>
            <a:ext cx="4695152" cy="2698044"/>
          </a:xfrm>
          <a:prstGeom prst="rect">
            <a:avLst/>
          </a:prstGeom>
        </p:spPr>
      </p:pic>
    </p:spTree>
    <p:extLst>
      <p:ext uri="{BB962C8B-B14F-4D97-AF65-F5344CB8AC3E}">
        <p14:creationId xmlns:p14="http://schemas.microsoft.com/office/powerpoint/2010/main" val="3261365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Continue..</a:t>
            </a:r>
          </a:p>
        </p:txBody>
      </p:sp>
      <p:sp>
        <p:nvSpPr>
          <p:cNvPr id="3" name="Content Placeholder 2"/>
          <p:cNvSpPr>
            <a:spLocks noGrp="1"/>
          </p:cNvSpPr>
          <p:nvPr>
            <p:ph idx="1"/>
          </p:nvPr>
        </p:nvSpPr>
        <p:spPr/>
        <p:txBody>
          <a:bodyPr/>
          <a:lstStyle/>
          <a:p>
            <a:pPr marL="0" indent="0">
              <a:buNone/>
            </a:pPr>
            <a:r>
              <a:rPr lang="en-IN" b="1" dirty="0"/>
              <a:t>Step 5:</a:t>
            </a:r>
          </a:p>
          <a:p>
            <a:pPr marL="0" indent="0">
              <a:buNone/>
            </a:pPr>
            <a:r>
              <a:rPr lang="en-IN" dirty="0" smtClean="0"/>
              <a:t>Display check as Happy Hacking!</a:t>
            </a:r>
          </a:p>
          <a:p>
            <a:pPr marL="0" indent="0">
              <a:buNone/>
            </a:pPr>
            <a:r>
              <a:rPr lang="en-IN" dirty="0" smtClean="0"/>
              <a:t>Then type </a:t>
            </a:r>
            <a:r>
              <a:rPr lang="en-IN" b="1" dirty="0" smtClean="0"/>
              <a:t>cd my-react-app</a:t>
            </a:r>
          </a:p>
          <a:p>
            <a:pPr marL="0" indent="0">
              <a:buNone/>
            </a:pPr>
            <a:r>
              <a:rPr lang="en-IN" dirty="0" smtClean="0"/>
              <a:t>Enter.</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266" y="3266728"/>
            <a:ext cx="6022622" cy="3386071"/>
          </a:xfrm>
          <a:prstGeom prst="rect">
            <a:avLst/>
          </a:prstGeom>
        </p:spPr>
      </p:pic>
    </p:spTree>
    <p:extLst>
      <p:ext uri="{BB962C8B-B14F-4D97-AF65-F5344CB8AC3E}">
        <p14:creationId xmlns:p14="http://schemas.microsoft.com/office/powerpoint/2010/main" val="1236468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Continue..</a:t>
            </a:r>
          </a:p>
        </p:txBody>
      </p:sp>
      <p:sp>
        <p:nvSpPr>
          <p:cNvPr id="3" name="Content Placeholder 2"/>
          <p:cNvSpPr>
            <a:spLocks noGrp="1"/>
          </p:cNvSpPr>
          <p:nvPr>
            <p:ph idx="1"/>
          </p:nvPr>
        </p:nvSpPr>
        <p:spPr/>
        <p:txBody>
          <a:bodyPr/>
          <a:lstStyle/>
          <a:p>
            <a:pPr marL="0" indent="0">
              <a:buNone/>
            </a:pPr>
            <a:r>
              <a:rPr lang="en-IN" b="1" dirty="0"/>
              <a:t>Step 6:</a:t>
            </a:r>
          </a:p>
          <a:p>
            <a:pPr marL="0" indent="0">
              <a:buNone/>
            </a:pPr>
            <a:r>
              <a:rPr lang="en-IN" b="1" dirty="0"/>
              <a:t> </a:t>
            </a:r>
            <a:r>
              <a:rPr lang="en-IN" dirty="0"/>
              <a:t>Then Type </a:t>
            </a:r>
            <a:r>
              <a:rPr lang="en-IN" b="1" dirty="0"/>
              <a:t>npm start.</a:t>
            </a:r>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622" y="2951943"/>
            <a:ext cx="6050844" cy="3401938"/>
          </a:xfrm>
          <a:prstGeom prst="rect">
            <a:avLst/>
          </a:prstGeom>
        </p:spPr>
      </p:pic>
    </p:spTree>
    <p:extLst>
      <p:ext uri="{BB962C8B-B14F-4D97-AF65-F5344CB8AC3E}">
        <p14:creationId xmlns:p14="http://schemas.microsoft.com/office/powerpoint/2010/main" val="2848158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Continue..</a:t>
            </a:r>
          </a:p>
        </p:txBody>
      </p:sp>
      <p:sp>
        <p:nvSpPr>
          <p:cNvPr id="3" name="Content Placeholder 2"/>
          <p:cNvSpPr>
            <a:spLocks noGrp="1"/>
          </p:cNvSpPr>
          <p:nvPr>
            <p:ph idx="1"/>
          </p:nvPr>
        </p:nvSpPr>
        <p:spPr/>
        <p:txBody>
          <a:bodyPr/>
          <a:lstStyle/>
          <a:p>
            <a:r>
              <a:rPr lang="en-IN" dirty="0" smtClean="0"/>
              <a:t>Command Complete web pack complied successfully</a:t>
            </a:r>
          </a:p>
          <a:p>
            <a:r>
              <a:rPr lang="en-IN" dirty="0" smtClean="0"/>
              <a:t>Automatically connect the server – run as the App.</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4046" y="2916110"/>
            <a:ext cx="5655898" cy="317989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017" y="2916110"/>
            <a:ext cx="5655898" cy="3179890"/>
          </a:xfrm>
          <a:prstGeom prst="rect">
            <a:avLst/>
          </a:prstGeom>
        </p:spPr>
      </p:pic>
    </p:spTree>
    <p:extLst>
      <p:ext uri="{BB962C8B-B14F-4D97-AF65-F5344CB8AC3E}">
        <p14:creationId xmlns:p14="http://schemas.microsoft.com/office/powerpoint/2010/main" val="2825502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 How to Open and Edit Reactjs APP</a:t>
            </a:r>
            <a:endParaRPr lang="en-IN" dirty="0"/>
          </a:p>
        </p:txBody>
      </p:sp>
      <p:sp>
        <p:nvSpPr>
          <p:cNvPr id="3" name="Content Placeholder 2"/>
          <p:cNvSpPr>
            <a:spLocks noGrp="1"/>
          </p:cNvSpPr>
          <p:nvPr>
            <p:ph idx="1"/>
          </p:nvPr>
        </p:nvSpPr>
        <p:spPr/>
        <p:txBody>
          <a:bodyPr/>
          <a:lstStyle/>
          <a:p>
            <a:r>
              <a:rPr lang="en-IN" dirty="0" smtClean="0"/>
              <a:t>Visual Studio Code – open – go to – file menu – open folder- above choose location download package – select.</a:t>
            </a:r>
          </a:p>
          <a:p>
            <a:r>
              <a:rPr lang="en-IN" dirty="0" smtClean="0"/>
              <a:t>Select </a:t>
            </a:r>
            <a:r>
              <a:rPr lang="en-IN" dirty="0" err="1" smtClean="0"/>
              <a:t>src</a:t>
            </a:r>
            <a:r>
              <a:rPr lang="en-IN" dirty="0" smtClean="0"/>
              <a:t>- click-App.js – edit &lt;p&gt;&lt;/P&gt; - Execute display given below: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868" y="3219143"/>
            <a:ext cx="6005690" cy="3376552"/>
          </a:xfrm>
          <a:prstGeom prst="rect">
            <a:avLst/>
          </a:prstGeom>
        </p:spPr>
      </p:pic>
    </p:spTree>
    <p:extLst>
      <p:ext uri="{BB962C8B-B14F-4D97-AF65-F5344CB8AC3E}">
        <p14:creationId xmlns:p14="http://schemas.microsoft.com/office/powerpoint/2010/main" val="2468808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MVC</a:t>
            </a:r>
            <a:endParaRPr lang="en-IN" dirty="0"/>
          </a:p>
        </p:txBody>
      </p:sp>
      <p:sp>
        <p:nvSpPr>
          <p:cNvPr id="3" name="Content Placeholder 2"/>
          <p:cNvSpPr>
            <a:spLocks noGrp="1"/>
          </p:cNvSpPr>
          <p:nvPr>
            <p:ph idx="1"/>
          </p:nvPr>
        </p:nvSpPr>
        <p:spPr/>
        <p:txBody>
          <a:bodyPr/>
          <a:lstStyle/>
          <a:p>
            <a:r>
              <a:rPr lang="en-IN" b="1" dirty="0"/>
              <a:t>M</a:t>
            </a:r>
            <a:r>
              <a:rPr lang="en-IN" dirty="0"/>
              <a:t>odel </a:t>
            </a:r>
            <a:r>
              <a:rPr lang="en-IN" b="1" dirty="0"/>
              <a:t>V</a:t>
            </a:r>
            <a:r>
              <a:rPr lang="en-IN" dirty="0"/>
              <a:t>iew </a:t>
            </a:r>
            <a:r>
              <a:rPr lang="en-IN" b="1" dirty="0"/>
              <a:t>C</a:t>
            </a:r>
            <a:r>
              <a:rPr lang="en-IN" dirty="0"/>
              <a:t>ontroller or </a:t>
            </a:r>
            <a:r>
              <a:rPr lang="en-IN" b="1" dirty="0"/>
              <a:t>MVC</a:t>
            </a:r>
            <a:r>
              <a:rPr lang="en-IN" dirty="0"/>
              <a:t> as it is popularly called, is a software design pattern for developing web applications. A Model View Controller pattern is made up of the following three parts −</a:t>
            </a:r>
          </a:p>
          <a:p>
            <a:r>
              <a:rPr lang="en-IN" b="1" dirty="0"/>
              <a:t>Model</a:t>
            </a:r>
            <a:r>
              <a:rPr lang="en-IN" dirty="0"/>
              <a:t> − The lowest level of the pattern which is responsible for maintaining data.</a:t>
            </a:r>
          </a:p>
          <a:p>
            <a:r>
              <a:rPr lang="en-IN" b="1" dirty="0"/>
              <a:t>View</a:t>
            </a:r>
            <a:r>
              <a:rPr lang="en-IN" dirty="0"/>
              <a:t> − This is responsible for displaying all or a portion of the data to the user.</a:t>
            </a:r>
          </a:p>
          <a:p>
            <a:r>
              <a:rPr lang="en-IN" b="1" dirty="0"/>
              <a:t>Controller</a:t>
            </a:r>
            <a:r>
              <a:rPr lang="en-IN" dirty="0"/>
              <a:t> − Software Code that controls the interactions between the Model and View.</a:t>
            </a:r>
          </a:p>
        </p:txBody>
      </p:sp>
    </p:spTree>
    <p:extLst>
      <p:ext uri="{BB962C8B-B14F-4D97-AF65-F5344CB8AC3E}">
        <p14:creationId xmlns:p14="http://schemas.microsoft.com/office/powerpoint/2010/main" val="3378805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Editing Code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8255" y="1510066"/>
            <a:ext cx="8950813" cy="5032375"/>
          </a:xfrm>
        </p:spPr>
      </p:pic>
    </p:spTree>
    <p:extLst>
      <p:ext uri="{BB962C8B-B14F-4D97-AF65-F5344CB8AC3E}">
        <p14:creationId xmlns:p14="http://schemas.microsoft.com/office/powerpoint/2010/main" val="2032470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Visual Studio Code</a:t>
            </a:r>
            <a:endParaRPr lang="en-IN" dirty="0"/>
          </a:p>
        </p:txBody>
      </p:sp>
      <p:sp>
        <p:nvSpPr>
          <p:cNvPr id="3" name="Content Placeholder 2"/>
          <p:cNvSpPr>
            <a:spLocks noGrp="1"/>
          </p:cNvSpPr>
          <p:nvPr>
            <p:ph idx="1"/>
          </p:nvPr>
        </p:nvSpPr>
        <p:spPr/>
        <p:txBody>
          <a:bodyPr/>
          <a:lstStyle/>
          <a:p>
            <a:r>
              <a:rPr lang="en-IN" dirty="0"/>
              <a:t>Visual Studio Code, also commonly referred to as VS Code, is a source-code editor made by Microsoft with the Electron Framework, for Windows, Linux and </a:t>
            </a:r>
            <a:r>
              <a:rPr lang="en-IN" dirty="0" err="1"/>
              <a:t>macOS</a:t>
            </a:r>
            <a:r>
              <a:rPr lang="en-IN" dirty="0"/>
              <a:t>. </a:t>
            </a:r>
          </a:p>
          <a:p>
            <a:r>
              <a:rPr lang="en-IN" dirty="0"/>
              <a:t>Features include support for debugging, syntax highlighting, intelligent code completion, snippets, code refactoring, and embedded Git</a:t>
            </a:r>
            <a:r>
              <a:rPr lang="en-IN" dirty="0" smtClean="0"/>
              <a:t>.</a:t>
            </a:r>
          </a:p>
          <a:p>
            <a:endParaRPr lang="en-IN" dirty="0"/>
          </a:p>
          <a:p>
            <a:endParaRPr lang="en-IN" dirty="0"/>
          </a:p>
        </p:txBody>
      </p:sp>
    </p:spTree>
    <p:extLst>
      <p:ext uri="{BB962C8B-B14F-4D97-AF65-F5344CB8AC3E}">
        <p14:creationId xmlns:p14="http://schemas.microsoft.com/office/powerpoint/2010/main" val="3804688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New App Creation</a:t>
            </a:r>
            <a:endParaRPr lang="en-IN" dirty="0"/>
          </a:p>
        </p:txBody>
      </p:sp>
      <p:sp>
        <p:nvSpPr>
          <p:cNvPr id="3" name="Content Placeholder 2"/>
          <p:cNvSpPr>
            <a:spLocks noGrp="1"/>
          </p:cNvSpPr>
          <p:nvPr>
            <p:ph idx="1"/>
          </p:nvPr>
        </p:nvSpPr>
        <p:spPr/>
        <p:txBody>
          <a:bodyPr/>
          <a:lstStyle/>
          <a:p>
            <a:r>
              <a:rPr lang="en-IN" dirty="0" smtClean="0"/>
              <a:t>Vs code – Src – right click- new file(app name).</a:t>
            </a:r>
            <a:r>
              <a:rPr lang="en-IN" dirty="0" err="1" smtClean="0"/>
              <a:t>js</a:t>
            </a:r>
            <a:r>
              <a:rPr lang="en-IN" dirty="0" smtClean="0"/>
              <a:t>- write the program</a:t>
            </a:r>
          </a:p>
          <a:p>
            <a:r>
              <a:rPr lang="en-IN" dirty="0"/>
              <a:t>export default </a:t>
            </a:r>
            <a:r>
              <a:rPr lang="en-IN" dirty="0" smtClean="0"/>
              <a:t>first-app</a:t>
            </a:r>
            <a:r>
              <a:rPr lang="en-IN" dirty="0"/>
              <a:t>;</a:t>
            </a:r>
          </a:p>
          <a:p>
            <a:pPr marL="0" indent="0">
              <a:buNone/>
            </a:pPr>
            <a:endParaRPr lang="en-IN" dirty="0" smtClean="0"/>
          </a:p>
          <a:p>
            <a:pPr marL="0" indent="0">
              <a:buNone/>
            </a:pPr>
            <a:endParaRPr lang="en-IN"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933697"/>
            <a:ext cx="5768622" cy="3243266"/>
          </a:xfrm>
          <a:prstGeom prst="rect">
            <a:avLst/>
          </a:prstGeom>
        </p:spPr>
      </p:pic>
    </p:spTree>
    <p:extLst>
      <p:ext uri="{BB962C8B-B14F-4D97-AF65-F5344CB8AC3E}">
        <p14:creationId xmlns:p14="http://schemas.microsoft.com/office/powerpoint/2010/main" val="3003744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Import </a:t>
            </a:r>
            <a:endParaRPr lang="en-IN" dirty="0"/>
          </a:p>
        </p:txBody>
      </p:sp>
      <p:sp>
        <p:nvSpPr>
          <p:cNvPr id="3" name="Content Placeholder 2"/>
          <p:cNvSpPr>
            <a:spLocks noGrp="1"/>
          </p:cNvSpPr>
          <p:nvPr>
            <p:ph idx="1"/>
          </p:nvPr>
        </p:nvSpPr>
        <p:spPr/>
        <p:txBody>
          <a:bodyPr/>
          <a:lstStyle/>
          <a:p>
            <a:r>
              <a:rPr lang="en-IN" dirty="0" smtClean="0"/>
              <a:t>Import the index.js</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489" y="2451362"/>
            <a:ext cx="5937956" cy="3338469"/>
          </a:xfrm>
          <a:prstGeom prst="rect">
            <a:avLst/>
          </a:prstGeom>
        </p:spPr>
      </p:pic>
    </p:spTree>
    <p:extLst>
      <p:ext uri="{BB962C8B-B14F-4D97-AF65-F5344CB8AC3E}">
        <p14:creationId xmlns:p14="http://schemas.microsoft.com/office/powerpoint/2010/main" val="831333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What is JSX?</a:t>
            </a:r>
          </a:p>
        </p:txBody>
      </p:sp>
      <p:sp>
        <p:nvSpPr>
          <p:cNvPr id="3" name="Content Placeholder 2"/>
          <p:cNvSpPr>
            <a:spLocks noGrp="1"/>
          </p:cNvSpPr>
          <p:nvPr>
            <p:ph idx="1"/>
          </p:nvPr>
        </p:nvSpPr>
        <p:spPr/>
        <p:txBody>
          <a:bodyPr/>
          <a:lstStyle/>
          <a:p>
            <a:r>
              <a:rPr lang="en-IN" dirty="0" smtClean="0"/>
              <a:t>JSX </a:t>
            </a:r>
            <a:r>
              <a:rPr lang="en-IN" dirty="0"/>
              <a:t>stands for </a:t>
            </a:r>
            <a:r>
              <a:rPr lang="en-IN" b="1" dirty="0"/>
              <a:t>JavaScript </a:t>
            </a:r>
            <a:r>
              <a:rPr lang="en-IN" b="1" dirty="0" smtClean="0"/>
              <a:t>XML</a:t>
            </a:r>
            <a:r>
              <a:rPr lang="en-IN" dirty="0"/>
              <a:t> and it is a very useful tool for React developers</a:t>
            </a:r>
            <a:r>
              <a:rPr lang="en-IN" dirty="0" smtClean="0"/>
              <a:t>.</a:t>
            </a:r>
          </a:p>
          <a:p>
            <a:r>
              <a:rPr lang="en-IN" dirty="0" smtClean="0"/>
              <a:t>JSX </a:t>
            </a:r>
            <a:r>
              <a:rPr lang="en-IN" dirty="0"/>
              <a:t>allows us to write HTML in React. </a:t>
            </a:r>
            <a:endParaRPr lang="en-IN" dirty="0" smtClean="0"/>
          </a:p>
          <a:p>
            <a:r>
              <a:rPr lang="en-IN" dirty="0" smtClean="0"/>
              <a:t>JSX </a:t>
            </a:r>
            <a:r>
              <a:rPr lang="en-IN" dirty="0"/>
              <a:t>makes it easier to write and add HTML in React</a:t>
            </a:r>
            <a:r>
              <a:rPr lang="en-IN" dirty="0" smtClean="0"/>
              <a:t>.</a:t>
            </a:r>
          </a:p>
          <a:p>
            <a:r>
              <a:rPr lang="en-IN" dirty="0"/>
              <a:t>JSX is </a:t>
            </a:r>
            <a:r>
              <a:rPr lang="en-IN" b="1" dirty="0"/>
              <a:t>a JavaScript Extension Syntax</a:t>
            </a:r>
            <a:r>
              <a:rPr lang="en-IN" dirty="0"/>
              <a:t> used in React to easily write HTML and JavaScript together. </a:t>
            </a:r>
            <a:endParaRPr lang="en-IN" dirty="0" smtClean="0"/>
          </a:p>
        </p:txBody>
      </p:sp>
    </p:spTree>
    <p:extLst>
      <p:ext uri="{BB962C8B-B14F-4D97-AF65-F5344CB8AC3E}">
        <p14:creationId xmlns:p14="http://schemas.microsoft.com/office/powerpoint/2010/main" val="1439334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ES6</a:t>
            </a:r>
            <a:endParaRPr lang="en-IN" dirty="0"/>
          </a:p>
        </p:txBody>
      </p:sp>
      <p:sp>
        <p:nvSpPr>
          <p:cNvPr id="3" name="Content Placeholder 2"/>
          <p:cNvSpPr>
            <a:spLocks noGrp="1"/>
          </p:cNvSpPr>
          <p:nvPr>
            <p:ph idx="1"/>
          </p:nvPr>
        </p:nvSpPr>
        <p:spPr/>
        <p:txBody>
          <a:bodyPr/>
          <a:lstStyle/>
          <a:p>
            <a:r>
              <a:rPr lang="en-IN" dirty="0"/>
              <a:t>ES6 stands for </a:t>
            </a:r>
            <a:r>
              <a:rPr lang="en-IN" b="1" dirty="0"/>
              <a:t>ECMAScript 6</a:t>
            </a:r>
            <a:r>
              <a:rPr lang="en-IN" dirty="0"/>
              <a:t>. </a:t>
            </a:r>
            <a:endParaRPr lang="en-IN" dirty="0" smtClean="0"/>
          </a:p>
          <a:p>
            <a:r>
              <a:rPr lang="en-IN" dirty="0" smtClean="0"/>
              <a:t>ECMAScript </a:t>
            </a:r>
            <a:r>
              <a:rPr lang="en-IN" dirty="0"/>
              <a:t>was created to standardize JavaScript, and ES6 is the 6th version of ECMAScript, </a:t>
            </a:r>
            <a:endParaRPr lang="en-IN" dirty="0" smtClean="0"/>
          </a:p>
          <a:p>
            <a:r>
              <a:rPr lang="en-IN" dirty="0" smtClean="0"/>
              <a:t>it </a:t>
            </a:r>
            <a:r>
              <a:rPr lang="en-IN" dirty="0"/>
              <a:t>was published in 2015, and is also known as ECMAScript 2015.</a:t>
            </a:r>
            <a:endParaRPr lang="en-IN" dirty="0"/>
          </a:p>
        </p:txBody>
      </p:sp>
    </p:spTree>
    <p:extLst>
      <p:ext uri="{BB962C8B-B14F-4D97-AF65-F5344CB8AC3E}">
        <p14:creationId xmlns:p14="http://schemas.microsoft.com/office/powerpoint/2010/main" val="364292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 what is components in react js</a:t>
            </a:r>
          </a:p>
        </p:txBody>
      </p:sp>
      <p:sp>
        <p:nvSpPr>
          <p:cNvPr id="3" name="Content Placeholder 2"/>
          <p:cNvSpPr>
            <a:spLocks noGrp="1"/>
          </p:cNvSpPr>
          <p:nvPr>
            <p:ph idx="1"/>
          </p:nvPr>
        </p:nvSpPr>
        <p:spPr/>
        <p:txBody>
          <a:bodyPr/>
          <a:lstStyle/>
          <a:p>
            <a:r>
              <a:rPr lang="en-IN" dirty="0"/>
              <a:t>Components are </a:t>
            </a:r>
            <a:r>
              <a:rPr lang="en-IN" b="1" dirty="0"/>
              <a:t>independent and reusable bits of code</a:t>
            </a:r>
            <a:r>
              <a:rPr lang="en-IN" dirty="0"/>
              <a:t>. </a:t>
            </a:r>
            <a:endParaRPr lang="en-IN" dirty="0" smtClean="0"/>
          </a:p>
          <a:p>
            <a:r>
              <a:rPr lang="en-IN" dirty="0" smtClean="0"/>
              <a:t>They </a:t>
            </a:r>
            <a:r>
              <a:rPr lang="en-IN" dirty="0"/>
              <a:t>serve the same purpose as JavaScript functions, but work in isolation and return HTML. </a:t>
            </a:r>
            <a:endParaRPr lang="en-IN" dirty="0" smtClean="0"/>
          </a:p>
          <a:p>
            <a:r>
              <a:rPr lang="en-IN" dirty="0" smtClean="0"/>
              <a:t>Components </a:t>
            </a:r>
            <a:r>
              <a:rPr lang="en-IN" dirty="0"/>
              <a:t>come in two types, </a:t>
            </a:r>
            <a:r>
              <a:rPr lang="en-IN" b="1" dirty="0"/>
              <a:t>Class components </a:t>
            </a:r>
            <a:r>
              <a:rPr lang="en-IN" dirty="0"/>
              <a:t>and </a:t>
            </a:r>
            <a:r>
              <a:rPr lang="en-IN" b="1" dirty="0"/>
              <a:t>Function components</a:t>
            </a:r>
            <a:r>
              <a:rPr lang="en-IN" dirty="0"/>
              <a:t>, in this tutorial we will concentrate on Function components.</a:t>
            </a:r>
            <a:endParaRPr lang="en-IN" dirty="0"/>
          </a:p>
        </p:txBody>
      </p:sp>
    </p:spTree>
    <p:extLst>
      <p:ext uri="{BB962C8B-B14F-4D97-AF65-F5344CB8AC3E}">
        <p14:creationId xmlns:p14="http://schemas.microsoft.com/office/powerpoint/2010/main" val="49672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Class Components</a:t>
            </a:r>
            <a:endParaRPr lang="en-IN" dirty="0"/>
          </a:p>
        </p:txBody>
      </p:sp>
      <p:sp>
        <p:nvSpPr>
          <p:cNvPr id="3" name="Content Placeholder 2"/>
          <p:cNvSpPr>
            <a:spLocks noGrp="1"/>
          </p:cNvSpPr>
          <p:nvPr>
            <p:ph idx="1"/>
          </p:nvPr>
        </p:nvSpPr>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600" dirty="0" smtClean="0">
                <a:solidFill>
                  <a:srgbClr val="000000"/>
                </a:solidFill>
                <a:latin typeface="Verdana" panose="020B0604030504040204" pitchFamily="34" charset="0"/>
              </a:rPr>
              <a:t>Create </a:t>
            </a:r>
            <a:r>
              <a:rPr lang="en-US" altLang="en-US" sz="3600" dirty="0">
                <a:solidFill>
                  <a:srgbClr val="000000"/>
                </a:solidFill>
                <a:latin typeface="Verdana" panose="020B0604030504040204" pitchFamily="34" charset="0"/>
              </a:rPr>
              <a:t>a Class component called </a:t>
            </a:r>
            <a:r>
              <a:rPr lang="en-US" altLang="en-US" sz="3600" dirty="0" smtClean="0">
                <a:solidFill>
                  <a:srgbClr val="DC143C"/>
                </a:solidFill>
                <a:latin typeface="Consolas" panose="020B0609020204030204" pitchFamily="49" charset="0"/>
              </a:rPr>
              <a:t>Car</a:t>
            </a:r>
          </a:p>
          <a:p>
            <a:pPr marL="0" lvl="0" indent="0" eaLnBrk="0" fontAlgn="base" hangingPunct="0">
              <a:lnSpc>
                <a:spcPct val="100000"/>
              </a:lnSpc>
              <a:spcBef>
                <a:spcPct val="0"/>
              </a:spcBef>
              <a:spcAft>
                <a:spcPct val="0"/>
              </a:spcAft>
              <a:buNone/>
            </a:pPr>
            <a:endParaRPr lang="en-US" altLang="en-US" dirty="0">
              <a:solidFill>
                <a:srgbClr val="0077AA"/>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0077AA"/>
                </a:solidFill>
                <a:latin typeface="Consolas" panose="020B0609020204030204" pitchFamily="49" charset="0"/>
              </a:rPr>
              <a:t>import</a:t>
            </a:r>
            <a:r>
              <a:rPr lang="en-US" altLang="en-US" dirty="0">
                <a:solidFill>
                  <a:srgbClr val="000000"/>
                </a:solidFill>
                <a:latin typeface="Consolas" panose="020B0609020204030204" pitchFamily="49" charset="0"/>
              </a:rPr>
              <a:t> React </a:t>
            </a:r>
            <a:r>
              <a:rPr lang="en-US" altLang="en-US" dirty="0">
                <a:solidFill>
                  <a:srgbClr val="0077AA"/>
                </a:solidFill>
                <a:latin typeface="Consolas" panose="020B0609020204030204" pitchFamily="49" charset="0"/>
              </a:rPr>
              <a:t>from</a:t>
            </a:r>
            <a:r>
              <a:rPr lang="en-US" altLang="en-US" dirty="0">
                <a:solidFill>
                  <a:srgbClr val="000000"/>
                </a:solidFill>
                <a:latin typeface="Consolas" panose="020B0609020204030204" pitchFamily="49" charset="0"/>
              </a:rPr>
              <a:t> </a:t>
            </a:r>
            <a:r>
              <a:rPr lang="en-US" altLang="en-US" dirty="0">
                <a:solidFill>
                  <a:srgbClr val="669900"/>
                </a:solidFill>
                <a:latin typeface="Consolas" panose="020B0609020204030204" pitchFamily="49" charset="0"/>
              </a:rPr>
              <a:t>'react'</a:t>
            </a:r>
            <a:r>
              <a:rPr lang="en-US" altLang="en-US" dirty="0">
                <a:solidFill>
                  <a:srgbClr val="999999"/>
                </a:solidFill>
                <a:latin typeface="Consolas" panose="020B0609020204030204" pitchFamily="49" charset="0"/>
              </a:rPr>
              <a:t>;</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smtClean="0">
                <a:solidFill>
                  <a:srgbClr val="0077AA"/>
                </a:solidFill>
                <a:latin typeface="Consolas" panose="020B0609020204030204" pitchFamily="49" charset="0"/>
              </a:rPr>
              <a:t>import</a:t>
            </a:r>
            <a:r>
              <a:rPr lang="en-US" altLang="en-US" dirty="0" smtClean="0">
                <a:solidFill>
                  <a:srgbClr val="000000"/>
                </a:solidFill>
                <a:latin typeface="Consolas" panose="020B0609020204030204" pitchFamily="49" charset="0"/>
              </a:rPr>
              <a:t> </a:t>
            </a:r>
            <a:r>
              <a:rPr lang="en-US" altLang="en-US" dirty="0">
                <a:solidFill>
                  <a:srgbClr val="000000"/>
                </a:solidFill>
                <a:latin typeface="Consolas" panose="020B0609020204030204" pitchFamily="49" charset="0"/>
              </a:rPr>
              <a:t>ReactDOM </a:t>
            </a:r>
            <a:r>
              <a:rPr lang="en-US" altLang="en-US" dirty="0">
                <a:solidFill>
                  <a:srgbClr val="0077AA"/>
                </a:solidFill>
                <a:latin typeface="Consolas" panose="020B0609020204030204" pitchFamily="49" charset="0"/>
              </a:rPr>
              <a:t>from</a:t>
            </a:r>
            <a:r>
              <a:rPr lang="en-US" altLang="en-US" dirty="0">
                <a:solidFill>
                  <a:srgbClr val="000000"/>
                </a:solidFill>
                <a:latin typeface="Consolas" panose="020B0609020204030204" pitchFamily="49" charset="0"/>
              </a:rPr>
              <a:t> </a:t>
            </a:r>
            <a:r>
              <a:rPr lang="en-US" altLang="en-US" dirty="0">
                <a:solidFill>
                  <a:srgbClr val="669900"/>
                </a:solidFill>
                <a:latin typeface="Consolas" panose="020B0609020204030204" pitchFamily="49" charset="0"/>
              </a:rPr>
              <a:t>'react-</a:t>
            </a:r>
            <a:r>
              <a:rPr lang="en-US" altLang="en-US" dirty="0" err="1">
                <a:solidFill>
                  <a:srgbClr val="669900"/>
                </a:solidFill>
                <a:latin typeface="Consolas" panose="020B0609020204030204" pitchFamily="49" charset="0"/>
              </a:rPr>
              <a:t>dom</a:t>
            </a:r>
            <a:r>
              <a:rPr lang="en-US" altLang="en-US" dirty="0">
                <a:solidFill>
                  <a:srgbClr val="669900"/>
                </a:solidFill>
                <a:latin typeface="Consolas" panose="020B0609020204030204" pitchFamily="49" charset="0"/>
              </a:rPr>
              <a:t>/client</a:t>
            </a:r>
            <a:r>
              <a:rPr lang="en-US" altLang="en-US" dirty="0" smtClean="0">
                <a:solidFill>
                  <a:srgbClr val="669900"/>
                </a:solidFill>
                <a:latin typeface="Consolas" panose="020B0609020204030204" pitchFamily="49" charset="0"/>
              </a:rPr>
              <a:t>'</a:t>
            </a:r>
            <a:r>
              <a:rPr lang="en-US" altLang="en-US" dirty="0" smtClean="0">
                <a:solidFill>
                  <a:srgbClr val="999999"/>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smtClean="0">
                <a:solidFill>
                  <a:srgbClr val="0077AA"/>
                </a:solidFill>
                <a:latin typeface="Consolas" panose="020B0609020204030204" pitchFamily="49" charset="0"/>
              </a:rPr>
              <a:t>class</a:t>
            </a:r>
            <a:r>
              <a:rPr lang="en-US" altLang="en-US" dirty="0" smtClean="0">
                <a:solidFill>
                  <a:srgbClr val="000000"/>
                </a:solidFill>
                <a:latin typeface="Consolas" panose="020B0609020204030204" pitchFamily="49" charset="0"/>
              </a:rPr>
              <a:t> </a:t>
            </a:r>
            <a:r>
              <a:rPr lang="en-US" altLang="en-US" dirty="0">
                <a:solidFill>
                  <a:srgbClr val="DD4A68"/>
                </a:solidFill>
                <a:latin typeface="Consolas" panose="020B0609020204030204" pitchFamily="49" charset="0"/>
              </a:rPr>
              <a:t>Car</a:t>
            </a:r>
            <a:r>
              <a:rPr lang="en-US" altLang="en-US" dirty="0">
                <a:solidFill>
                  <a:srgbClr val="000000"/>
                </a:solidFill>
                <a:latin typeface="Consolas" panose="020B0609020204030204" pitchFamily="49" charset="0"/>
              </a:rPr>
              <a:t> </a:t>
            </a:r>
            <a:r>
              <a:rPr lang="en-US" altLang="en-US" dirty="0">
                <a:solidFill>
                  <a:srgbClr val="0077AA"/>
                </a:solidFill>
                <a:latin typeface="Consolas" panose="020B0609020204030204" pitchFamily="49" charset="0"/>
              </a:rPr>
              <a:t>extends</a:t>
            </a:r>
            <a:r>
              <a:rPr lang="en-US" altLang="en-US" dirty="0">
                <a:solidFill>
                  <a:srgbClr val="000000"/>
                </a:solidFill>
                <a:latin typeface="Consolas" panose="020B0609020204030204" pitchFamily="49" charset="0"/>
              </a:rPr>
              <a:t> </a:t>
            </a:r>
            <a:r>
              <a:rPr lang="en-US" altLang="en-US" dirty="0">
                <a:solidFill>
                  <a:srgbClr val="DD4A68"/>
                </a:solidFill>
                <a:latin typeface="Consolas" panose="020B0609020204030204" pitchFamily="49" charset="0"/>
              </a:rPr>
              <a:t>React</a:t>
            </a:r>
            <a:r>
              <a:rPr lang="en-US" altLang="en-US" dirty="0">
                <a:solidFill>
                  <a:srgbClr val="999999"/>
                </a:solidFill>
                <a:latin typeface="Consolas" panose="020B0609020204030204" pitchFamily="49" charset="0"/>
              </a:rPr>
              <a:t>.</a:t>
            </a:r>
            <a:r>
              <a:rPr lang="en-US" altLang="en-US" dirty="0">
                <a:solidFill>
                  <a:srgbClr val="DD4A68"/>
                </a:solidFill>
                <a:latin typeface="Consolas" panose="020B0609020204030204" pitchFamily="49" charset="0"/>
              </a:rPr>
              <a:t>Component</a:t>
            </a:r>
            <a:r>
              <a:rPr lang="en-US" altLang="en-US" dirty="0">
                <a:solidFill>
                  <a:srgbClr val="000000"/>
                </a:solidFill>
                <a:latin typeface="Consolas" panose="020B0609020204030204" pitchFamily="49" charset="0"/>
              </a:rPr>
              <a:t> </a:t>
            </a:r>
            <a:r>
              <a:rPr lang="en-US" altLang="en-US" dirty="0">
                <a:solidFill>
                  <a:srgbClr val="999999"/>
                </a:solidFill>
                <a:latin typeface="Consolas" panose="020B0609020204030204" pitchFamily="49" charset="0"/>
              </a:rPr>
              <a:t>{</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smtClean="0">
                <a:solidFill>
                  <a:srgbClr val="DD4A68"/>
                </a:solidFill>
                <a:latin typeface="Consolas" panose="020B0609020204030204" pitchFamily="49" charset="0"/>
              </a:rPr>
              <a:t>render</a:t>
            </a:r>
            <a:r>
              <a:rPr lang="en-US" altLang="en-US" dirty="0">
                <a:solidFill>
                  <a:srgbClr val="999999"/>
                </a:solidFill>
                <a:latin typeface="Consolas" panose="020B0609020204030204" pitchFamily="49" charset="0"/>
              </a:rPr>
              <a:t>()</a:t>
            </a:r>
            <a:r>
              <a:rPr lang="en-US" altLang="en-US" dirty="0">
                <a:solidFill>
                  <a:srgbClr val="000000"/>
                </a:solidFill>
                <a:latin typeface="Consolas" panose="020B0609020204030204" pitchFamily="49" charset="0"/>
              </a:rPr>
              <a:t> </a:t>
            </a:r>
            <a:r>
              <a:rPr lang="en-US" altLang="en-US" dirty="0">
                <a:solidFill>
                  <a:srgbClr val="999999"/>
                </a:solidFill>
                <a:latin typeface="Consolas" panose="020B0609020204030204" pitchFamily="49" charset="0"/>
              </a:rPr>
              <a:t>{</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smtClean="0">
                <a:solidFill>
                  <a:srgbClr val="0077AA"/>
                </a:solidFill>
                <a:latin typeface="Consolas" panose="020B0609020204030204" pitchFamily="49" charset="0"/>
              </a:rPr>
              <a:t>return</a:t>
            </a:r>
            <a:r>
              <a:rPr lang="en-US" altLang="en-US" dirty="0" smtClean="0">
                <a:solidFill>
                  <a:srgbClr val="000000"/>
                </a:solidFill>
                <a:latin typeface="Consolas" panose="020B0609020204030204" pitchFamily="49" charset="0"/>
              </a:rPr>
              <a:t> </a:t>
            </a:r>
            <a:r>
              <a:rPr lang="en-US" altLang="en-US" dirty="0">
                <a:solidFill>
                  <a:srgbClr val="999999"/>
                </a:solidFill>
                <a:latin typeface="Consolas" panose="020B0609020204030204" pitchFamily="49" charset="0"/>
              </a:rPr>
              <a:t>&lt;</a:t>
            </a:r>
            <a:r>
              <a:rPr lang="en-US" altLang="en-US" dirty="0">
                <a:solidFill>
                  <a:srgbClr val="990055"/>
                </a:solidFill>
                <a:latin typeface="Consolas" panose="020B0609020204030204" pitchFamily="49" charset="0"/>
              </a:rPr>
              <a:t>h2</a:t>
            </a:r>
            <a:r>
              <a:rPr lang="en-US" altLang="en-US" dirty="0">
                <a:solidFill>
                  <a:srgbClr val="999999"/>
                </a:solidFill>
                <a:latin typeface="Consolas" panose="020B0609020204030204" pitchFamily="49" charset="0"/>
              </a:rPr>
              <a:t>&gt;</a:t>
            </a:r>
            <a:r>
              <a:rPr lang="en-US" altLang="en-US" dirty="0">
                <a:solidFill>
                  <a:srgbClr val="000000"/>
                </a:solidFill>
                <a:latin typeface="Consolas" panose="020B0609020204030204" pitchFamily="49" charset="0"/>
              </a:rPr>
              <a:t>Hi, I am a Car!</a:t>
            </a:r>
            <a:r>
              <a:rPr lang="en-US" altLang="en-US" dirty="0">
                <a:solidFill>
                  <a:srgbClr val="999999"/>
                </a:solidFill>
                <a:latin typeface="Consolas" panose="020B0609020204030204" pitchFamily="49" charset="0"/>
              </a:rPr>
              <a:t>&lt;/</a:t>
            </a:r>
            <a:r>
              <a:rPr lang="en-US" altLang="en-US" dirty="0">
                <a:solidFill>
                  <a:srgbClr val="990055"/>
                </a:solidFill>
                <a:latin typeface="Consolas" panose="020B0609020204030204" pitchFamily="49" charset="0"/>
              </a:rPr>
              <a:t>h2</a:t>
            </a:r>
            <a:r>
              <a:rPr lang="en-US" altLang="en-US" dirty="0">
                <a:solidFill>
                  <a:srgbClr val="999999"/>
                </a:solidFill>
                <a:latin typeface="Consolas" panose="020B0609020204030204" pitchFamily="49" charset="0"/>
              </a:rPr>
              <a:t>&gt;;</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rPr>
              <a:t>	</a:t>
            </a:r>
            <a:r>
              <a:rPr lang="en-US" altLang="en-US" dirty="0" smtClean="0">
                <a:solidFill>
                  <a:srgbClr val="999999"/>
                </a:solidFill>
                <a:latin typeface="Consolas" panose="020B0609020204030204" pitchFamily="49" charset="0"/>
              </a:rPr>
              <a:t>}</a:t>
            </a:r>
            <a:r>
              <a:rPr lang="en-US" altLang="en-US" dirty="0" smtClean="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dirty="0" smtClean="0">
                <a:solidFill>
                  <a:srgbClr val="999999"/>
                </a:solidFill>
                <a:latin typeface="Consolas" panose="020B0609020204030204" pitchFamily="49" charset="0"/>
              </a:rPr>
              <a:t>}</a:t>
            </a:r>
            <a:r>
              <a:rPr lang="en-US" altLang="en-US" dirty="0" smtClean="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dirty="0" smtClean="0">
                <a:solidFill>
                  <a:srgbClr val="000000"/>
                </a:solidFill>
                <a:latin typeface="Consolas" panose="020B0609020204030204" pitchFamily="49" charset="0"/>
              </a:rPr>
              <a:t>ReactDOM</a:t>
            </a:r>
            <a:r>
              <a:rPr lang="en-US" altLang="en-US" dirty="0" smtClean="0">
                <a:solidFill>
                  <a:srgbClr val="999999"/>
                </a:solidFill>
                <a:latin typeface="Consolas" panose="020B0609020204030204" pitchFamily="49" charset="0"/>
              </a:rPr>
              <a:t>.</a:t>
            </a:r>
            <a:r>
              <a:rPr lang="en-US" altLang="en-US" dirty="0" smtClean="0">
                <a:solidFill>
                  <a:srgbClr val="DD4A68"/>
                </a:solidFill>
                <a:latin typeface="Consolas" panose="020B0609020204030204" pitchFamily="49" charset="0"/>
              </a:rPr>
              <a:t>render</a:t>
            </a:r>
            <a:r>
              <a:rPr lang="en-US" altLang="en-US" dirty="0">
                <a:solidFill>
                  <a:srgbClr val="999999"/>
                </a:solidFill>
                <a:latin typeface="Consolas" panose="020B0609020204030204" pitchFamily="49" charset="0"/>
              </a:rPr>
              <a:t>(&lt;</a:t>
            </a:r>
            <a:r>
              <a:rPr lang="en-US" altLang="en-US" dirty="0">
                <a:solidFill>
                  <a:srgbClr val="DD4A68"/>
                </a:solidFill>
                <a:latin typeface="Consolas" panose="020B0609020204030204" pitchFamily="49" charset="0"/>
              </a:rPr>
              <a:t>Car</a:t>
            </a:r>
            <a:r>
              <a:rPr lang="en-US" altLang="en-US" dirty="0">
                <a:solidFill>
                  <a:srgbClr val="990055"/>
                </a:solidFill>
                <a:latin typeface="Consolas" panose="020B0609020204030204" pitchFamily="49" charset="0"/>
              </a:rPr>
              <a:t> </a:t>
            </a:r>
            <a:r>
              <a:rPr lang="en-US" altLang="en-US" dirty="0">
                <a:solidFill>
                  <a:srgbClr val="999999"/>
                </a:solidFill>
                <a:latin typeface="Consolas" panose="020B0609020204030204" pitchFamily="49" charset="0"/>
              </a:rPr>
              <a:t>/&gt;,</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smtClean="0">
                <a:solidFill>
                  <a:srgbClr val="000000"/>
                </a:solidFill>
                <a:latin typeface="Consolas" panose="020B0609020204030204" pitchFamily="49" charset="0"/>
              </a:rPr>
              <a:t>document</a:t>
            </a:r>
            <a:r>
              <a:rPr lang="en-US" altLang="en-US" dirty="0" smtClean="0">
                <a:solidFill>
                  <a:srgbClr val="999999"/>
                </a:solidFill>
                <a:latin typeface="Consolas" panose="020B0609020204030204" pitchFamily="49" charset="0"/>
              </a:rPr>
              <a:t>.</a:t>
            </a:r>
            <a:r>
              <a:rPr lang="en-US" altLang="en-US" dirty="0" smtClean="0">
                <a:solidFill>
                  <a:srgbClr val="DD4A68"/>
                </a:solidFill>
                <a:latin typeface="Consolas" panose="020B0609020204030204" pitchFamily="49" charset="0"/>
              </a:rPr>
              <a:t>getElementById</a:t>
            </a:r>
            <a:r>
              <a:rPr lang="en-US" altLang="en-US" dirty="0">
                <a:solidFill>
                  <a:srgbClr val="999999"/>
                </a:solidFill>
                <a:latin typeface="Consolas" panose="020B0609020204030204" pitchFamily="49" charset="0"/>
              </a:rPr>
              <a:t>(</a:t>
            </a:r>
            <a:r>
              <a:rPr lang="en-US" altLang="en-US" dirty="0">
                <a:solidFill>
                  <a:srgbClr val="669900"/>
                </a:solidFill>
                <a:latin typeface="Consolas" panose="020B0609020204030204" pitchFamily="49" charset="0"/>
              </a:rPr>
              <a:t>'root'</a:t>
            </a:r>
            <a:r>
              <a:rPr lang="en-US" altLang="en-US" dirty="0">
                <a:solidFill>
                  <a:srgbClr val="999999"/>
                </a:solidFill>
                <a:latin typeface="Consolas" panose="020B0609020204030204" pitchFamily="49" charset="0"/>
              </a:rPr>
              <a:t>));</a:t>
            </a:r>
            <a:r>
              <a:rPr lang="en-US" altLang="en-US" sz="3600" dirty="0"/>
              <a:t> </a:t>
            </a:r>
            <a:endParaRPr lang="en-US" altLang="en-US" sz="5400" dirty="0">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157225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Class Features</a:t>
            </a:r>
            <a:endParaRPr lang="en-IN" dirty="0"/>
          </a:p>
        </p:txBody>
      </p:sp>
      <p:sp>
        <p:nvSpPr>
          <p:cNvPr id="3" name="Content Placeholder 2"/>
          <p:cNvSpPr>
            <a:spLocks noGrp="1"/>
          </p:cNvSpPr>
          <p:nvPr>
            <p:ph idx="1"/>
          </p:nvPr>
        </p:nvSpPr>
        <p:spPr/>
        <p:txBody>
          <a:bodyPr>
            <a:normAutofit lnSpcReduction="10000"/>
          </a:bodyPr>
          <a:lstStyle/>
          <a:p>
            <a:r>
              <a:rPr lang="en-IN" dirty="0"/>
              <a:t>Polymorphism is </a:t>
            </a:r>
            <a:r>
              <a:rPr lang="en-IN" b="1" dirty="0"/>
              <a:t>a feature of object-oriented programming languages that allows a specific routine to use variables of different types at different times</a:t>
            </a:r>
            <a:r>
              <a:rPr lang="en-IN" dirty="0" smtClean="0"/>
              <a:t>.</a:t>
            </a:r>
            <a:r>
              <a:rPr lang="en-IN" dirty="0"/>
              <a:t> </a:t>
            </a:r>
            <a:endParaRPr lang="en-IN" dirty="0" smtClean="0"/>
          </a:p>
          <a:p>
            <a:r>
              <a:rPr lang="en-IN" dirty="0" smtClean="0"/>
              <a:t>Inheritance </a:t>
            </a:r>
            <a:r>
              <a:rPr lang="en-IN" dirty="0"/>
              <a:t>is </a:t>
            </a:r>
            <a:r>
              <a:rPr lang="en-IN" b="1" dirty="0"/>
              <a:t>a way to achieve code reusability when some objects have the same number of properties that can be shared across the app</a:t>
            </a:r>
            <a:r>
              <a:rPr lang="en-IN" dirty="0"/>
              <a:t>. Inheritance allows the app to do the coupling between the parent-child component and reuse properties such as state values and function in its child components.</a:t>
            </a:r>
          </a:p>
          <a:p>
            <a:r>
              <a:rPr lang="en-IN" dirty="0"/>
              <a:t>Function overloading is </a:t>
            </a:r>
            <a:r>
              <a:rPr lang="en-IN" b="1" dirty="0"/>
              <a:t>a mechanism or ability to create multiple methods with the same name but different parameter types and return type</a:t>
            </a:r>
            <a:r>
              <a:rPr lang="en-IN" dirty="0"/>
              <a:t>.</a:t>
            </a:r>
          </a:p>
          <a:p>
            <a:endParaRPr lang="en-IN" dirty="0" smtClean="0"/>
          </a:p>
        </p:txBody>
      </p:sp>
    </p:spTree>
    <p:extLst>
      <p:ext uri="{BB962C8B-B14F-4D97-AF65-F5344CB8AC3E}">
        <p14:creationId xmlns:p14="http://schemas.microsoft.com/office/powerpoint/2010/main" val="2220977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Features of ReactJs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1. </a:t>
            </a:r>
            <a:r>
              <a:rPr lang="en-IN" b="1" dirty="0" smtClean="0"/>
              <a:t>React Native</a:t>
            </a:r>
          </a:p>
          <a:p>
            <a:r>
              <a:rPr lang="en-IN" dirty="0" smtClean="0"/>
              <a:t>Uses </a:t>
            </a:r>
            <a:r>
              <a:rPr lang="en-IN" dirty="0"/>
              <a:t>native, rather than web components to facilitate native React JS </a:t>
            </a:r>
            <a:r>
              <a:rPr lang="en-IN" u="sng" dirty="0">
                <a:hlinkClick r:id="rId2"/>
              </a:rPr>
              <a:t>development for Android and iOS</a:t>
            </a:r>
            <a:r>
              <a:rPr lang="en-IN" dirty="0"/>
              <a:t>.</a:t>
            </a:r>
          </a:p>
          <a:p>
            <a:r>
              <a:rPr lang="en-IN" dirty="0"/>
              <a:t>Basically, this feature transforms React code to render it compatible with iOS or Android platforms and provides access to their native features. </a:t>
            </a:r>
          </a:p>
          <a:p>
            <a:pPr marL="0" indent="0">
              <a:buNone/>
            </a:pPr>
            <a:r>
              <a:rPr lang="en-IN" dirty="0" smtClean="0"/>
              <a:t>2. </a:t>
            </a:r>
            <a:r>
              <a:rPr lang="en-IN" b="1" dirty="0"/>
              <a:t>One-Way Data Binding</a:t>
            </a:r>
          </a:p>
          <a:p>
            <a:r>
              <a:rPr lang="en-IN" dirty="0"/>
              <a:t>This means that React uses a flow of data that is unidirectional, forcing developers to use the callback feature to edit components, and preventing them from editing them directly.</a:t>
            </a:r>
          </a:p>
          <a:p>
            <a:r>
              <a:rPr lang="en-IN" dirty="0"/>
              <a:t>The controlling of data flow from a single point is achieved with a JS app architecture component called Flux. It actually affords developers better control over the app and makes it more flexible and effective</a:t>
            </a:r>
            <a:r>
              <a:rPr lang="en-IN" dirty="0" smtClean="0"/>
              <a:t>.</a:t>
            </a:r>
            <a:endParaRPr lang="en-IN" dirty="0"/>
          </a:p>
        </p:txBody>
      </p:sp>
    </p:spTree>
    <p:extLst>
      <p:ext uri="{BB962C8B-B14F-4D97-AF65-F5344CB8AC3E}">
        <p14:creationId xmlns:p14="http://schemas.microsoft.com/office/powerpoint/2010/main" val="214046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MVC Architecture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4772" y="1504070"/>
            <a:ext cx="3364747" cy="4771823"/>
          </a:xfrm>
        </p:spPr>
      </p:pic>
    </p:spTree>
    <p:extLst>
      <p:ext uri="{BB962C8B-B14F-4D97-AF65-F5344CB8AC3E}">
        <p14:creationId xmlns:p14="http://schemas.microsoft.com/office/powerpoint/2010/main" val="3796138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Features of Reactjs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smtClean="0"/>
              <a:t>3. Declarative </a:t>
            </a:r>
            <a:r>
              <a:rPr lang="en-IN" b="1" dirty="0"/>
              <a:t>UI</a:t>
            </a:r>
          </a:p>
          <a:p>
            <a:r>
              <a:rPr lang="en-IN" dirty="0"/>
              <a:t>This feature makes React code more readable and easier to fix bugs. React JS is the best platform to develop UIs that are both exciting and engaging not just for web apps, but mobile apps as </a:t>
            </a:r>
            <a:r>
              <a:rPr lang="en-IN" dirty="0" smtClean="0"/>
              <a:t>well.</a:t>
            </a:r>
          </a:p>
          <a:p>
            <a:pPr marL="0" indent="0">
              <a:buNone/>
            </a:pPr>
            <a:r>
              <a:rPr lang="en-IN" b="1" dirty="0" smtClean="0"/>
              <a:t>4. Component </a:t>
            </a:r>
            <a:r>
              <a:rPr lang="en-IN" b="1" dirty="0"/>
              <a:t>Based Architecture</a:t>
            </a:r>
          </a:p>
          <a:p>
            <a:r>
              <a:rPr lang="en-IN" dirty="0"/>
              <a:t>This simply means that the user interface of an app based on React JS is made up of several components, with each of them having its particular logic, written in JS.</a:t>
            </a:r>
          </a:p>
          <a:p>
            <a:r>
              <a:rPr lang="en-IN" dirty="0"/>
              <a:t>Due to this, developers can relay the data across the app without the DOM being impacted. React JS components play a huge part in deciding the app visuals and interactions</a:t>
            </a:r>
            <a:r>
              <a:rPr lang="en-IN" dirty="0" smtClean="0"/>
              <a:t>.</a:t>
            </a:r>
          </a:p>
          <a:p>
            <a:pPr marL="0" indent="0">
              <a:buNone/>
            </a:pPr>
            <a:r>
              <a:rPr lang="en-IN" dirty="0" smtClean="0"/>
              <a:t>5. Virual Dom</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1166441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	Node Js</a:t>
            </a:r>
            <a:endParaRPr lang="en-IN" dirty="0"/>
          </a:p>
        </p:txBody>
      </p:sp>
      <p:sp>
        <p:nvSpPr>
          <p:cNvPr id="3" name="Content Placeholder 2"/>
          <p:cNvSpPr>
            <a:spLocks noGrp="1"/>
          </p:cNvSpPr>
          <p:nvPr>
            <p:ph idx="1"/>
          </p:nvPr>
        </p:nvSpPr>
        <p:spPr/>
        <p:txBody>
          <a:bodyPr/>
          <a:lstStyle/>
          <a:p>
            <a:r>
              <a:rPr lang="en-IN" dirty="0"/>
              <a:t>Node.js is an open source server environment</a:t>
            </a:r>
          </a:p>
          <a:p>
            <a:r>
              <a:rPr lang="en-IN" dirty="0"/>
              <a:t>Node.js is free</a:t>
            </a:r>
          </a:p>
          <a:p>
            <a:r>
              <a:rPr lang="en-IN" dirty="0"/>
              <a:t>Node.js runs on various platforms (Windows, Linux, Unix, Mac OS X, etc.)</a:t>
            </a:r>
          </a:p>
          <a:p>
            <a:r>
              <a:rPr lang="en-IN" dirty="0"/>
              <a:t>Node.js uses JavaScript on the server</a:t>
            </a:r>
          </a:p>
          <a:p>
            <a:pPr marL="0" indent="0">
              <a:buNone/>
            </a:pPr>
            <a:endParaRPr lang="en-IN" dirty="0"/>
          </a:p>
        </p:txBody>
      </p:sp>
    </p:spTree>
    <p:extLst>
      <p:ext uri="{BB962C8B-B14F-4D97-AF65-F5344CB8AC3E}">
        <p14:creationId xmlns:p14="http://schemas.microsoft.com/office/powerpoint/2010/main" val="2041210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What Can Node.js Do</a:t>
            </a:r>
            <a:r>
              <a:rPr lang="en-IN" dirty="0" smtClean="0"/>
              <a:t>?</a:t>
            </a:r>
            <a:endParaRPr lang="en-IN" dirty="0"/>
          </a:p>
        </p:txBody>
      </p:sp>
      <p:sp>
        <p:nvSpPr>
          <p:cNvPr id="3" name="Content Placeholder 2"/>
          <p:cNvSpPr>
            <a:spLocks noGrp="1"/>
          </p:cNvSpPr>
          <p:nvPr>
            <p:ph idx="1"/>
          </p:nvPr>
        </p:nvSpPr>
        <p:spPr/>
        <p:txBody>
          <a:bodyPr/>
          <a:lstStyle/>
          <a:p>
            <a:r>
              <a:rPr lang="en-IN" dirty="0" smtClean="0"/>
              <a:t>Node.js </a:t>
            </a:r>
            <a:r>
              <a:rPr lang="en-IN" dirty="0"/>
              <a:t>can generate dynamic page content</a:t>
            </a:r>
          </a:p>
          <a:p>
            <a:r>
              <a:rPr lang="en-IN" dirty="0"/>
              <a:t>Node.js can create, open, read, write, delete, and close files on the server</a:t>
            </a:r>
          </a:p>
          <a:p>
            <a:r>
              <a:rPr lang="en-IN" dirty="0"/>
              <a:t>Node.js can collect form data</a:t>
            </a:r>
          </a:p>
          <a:p>
            <a:r>
              <a:rPr lang="en-IN" dirty="0"/>
              <a:t>Node.js can add, delete, modify data in your database</a:t>
            </a:r>
          </a:p>
          <a:p>
            <a:pPr marL="0" indent="0">
              <a:buNone/>
            </a:pPr>
            <a:r>
              <a:rPr lang="en-IN" dirty="0"/>
              <a:t/>
            </a:r>
            <a:br>
              <a:rPr lang="en-IN" dirty="0"/>
            </a:br>
            <a:endParaRPr lang="en-IN" dirty="0"/>
          </a:p>
        </p:txBody>
      </p:sp>
    </p:spTree>
    <p:extLst>
      <p:ext uri="{BB962C8B-B14F-4D97-AF65-F5344CB8AC3E}">
        <p14:creationId xmlns:p14="http://schemas.microsoft.com/office/powerpoint/2010/main" val="898136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What is a Node.js File</a:t>
            </a:r>
            <a:r>
              <a:rPr lang="en-IN" dirty="0" smtClean="0"/>
              <a:t>?</a:t>
            </a:r>
            <a:endParaRPr lang="en-IN" dirty="0"/>
          </a:p>
        </p:txBody>
      </p:sp>
      <p:sp>
        <p:nvSpPr>
          <p:cNvPr id="3" name="Content Placeholder 2"/>
          <p:cNvSpPr>
            <a:spLocks noGrp="1"/>
          </p:cNvSpPr>
          <p:nvPr>
            <p:ph idx="1"/>
          </p:nvPr>
        </p:nvSpPr>
        <p:spPr/>
        <p:txBody>
          <a:bodyPr/>
          <a:lstStyle/>
          <a:p>
            <a:r>
              <a:rPr lang="en-IN" dirty="0"/>
              <a:t>Node.js files contain tasks that will be executed on certain events</a:t>
            </a:r>
          </a:p>
          <a:p>
            <a:r>
              <a:rPr lang="en-IN" dirty="0"/>
              <a:t>A typical event is someone trying to access a port on the server</a:t>
            </a:r>
          </a:p>
          <a:p>
            <a:r>
              <a:rPr lang="en-IN" dirty="0"/>
              <a:t>Node.js files must be initiated on the server before having any effect</a:t>
            </a:r>
          </a:p>
          <a:p>
            <a:r>
              <a:rPr lang="en-IN" dirty="0"/>
              <a:t>Node.js files have extension ".js"</a:t>
            </a:r>
          </a:p>
          <a:p>
            <a:pPr marL="0" indent="0">
              <a:buNone/>
            </a:pPr>
            <a:r>
              <a:rPr lang="en-IN" dirty="0"/>
              <a:t/>
            </a:r>
            <a:br>
              <a:rPr lang="en-IN" dirty="0"/>
            </a:br>
            <a:endParaRPr lang="en-IN" dirty="0"/>
          </a:p>
        </p:txBody>
      </p:sp>
    </p:spTree>
    <p:extLst>
      <p:ext uri="{BB962C8B-B14F-4D97-AF65-F5344CB8AC3E}">
        <p14:creationId xmlns:p14="http://schemas.microsoft.com/office/powerpoint/2010/main" val="3437277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Node Js Download Url</a:t>
            </a:r>
            <a:endParaRPr lang="en-IN" dirty="0"/>
          </a:p>
        </p:txBody>
      </p:sp>
      <p:sp>
        <p:nvSpPr>
          <p:cNvPr id="3" name="Content Placeholder 2"/>
          <p:cNvSpPr>
            <a:spLocks noGrp="1"/>
          </p:cNvSpPr>
          <p:nvPr>
            <p:ph idx="1"/>
          </p:nvPr>
        </p:nvSpPr>
        <p:spPr/>
        <p:txBody>
          <a:bodyPr/>
          <a:lstStyle/>
          <a:p>
            <a:r>
              <a:rPr lang="en-IN" dirty="0"/>
              <a:t>https://</a:t>
            </a:r>
            <a:r>
              <a:rPr lang="en-IN" dirty="0" smtClean="0"/>
              <a:t>nodejs.org/en/download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245" y="2332394"/>
            <a:ext cx="7078133" cy="3979506"/>
          </a:xfrm>
          <a:prstGeom prst="rect">
            <a:avLst/>
          </a:prstGeom>
        </p:spPr>
      </p:pic>
    </p:spTree>
    <p:extLst>
      <p:ext uri="{BB962C8B-B14F-4D97-AF65-F5344CB8AC3E}">
        <p14:creationId xmlns:p14="http://schemas.microsoft.com/office/powerpoint/2010/main" val="3287955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MVC Explain</a:t>
            </a:r>
            <a:endParaRPr lang="en-IN" dirty="0"/>
          </a:p>
        </p:txBody>
      </p:sp>
      <p:sp>
        <p:nvSpPr>
          <p:cNvPr id="3" name="Content Placeholder 2"/>
          <p:cNvSpPr>
            <a:spLocks noGrp="1"/>
          </p:cNvSpPr>
          <p:nvPr>
            <p:ph idx="1"/>
          </p:nvPr>
        </p:nvSpPr>
        <p:spPr/>
        <p:txBody>
          <a:bodyPr>
            <a:normAutofit/>
          </a:bodyPr>
          <a:lstStyle/>
          <a:p>
            <a:pPr marL="0" indent="0">
              <a:buNone/>
            </a:pPr>
            <a:r>
              <a:rPr lang="en-IN" b="1" dirty="0"/>
              <a:t>The Model</a:t>
            </a:r>
          </a:p>
          <a:p>
            <a:r>
              <a:rPr lang="en-IN" dirty="0"/>
              <a:t>The model is responsible for managing the data of the application. It responds to the request from the view and it also responds to instructions from the controller to update itself.</a:t>
            </a:r>
          </a:p>
          <a:p>
            <a:pPr marL="0" indent="0">
              <a:buNone/>
            </a:pPr>
            <a:r>
              <a:rPr lang="en-IN" b="1" dirty="0"/>
              <a:t>The View</a:t>
            </a:r>
          </a:p>
          <a:p>
            <a:r>
              <a:rPr lang="en-IN" dirty="0"/>
              <a:t>It means presentation of data in a particular format, triggered by a controller's decision to present the data. They are script-based templating systems like JSP, ASP, PHP and very easy to integrate with AJAX technology.</a:t>
            </a:r>
          </a:p>
          <a:p>
            <a:endParaRPr lang="en-IN" dirty="0"/>
          </a:p>
        </p:txBody>
      </p:sp>
    </p:spTree>
    <p:extLst>
      <p:ext uri="{BB962C8B-B14F-4D97-AF65-F5344CB8AC3E}">
        <p14:creationId xmlns:p14="http://schemas.microsoft.com/office/powerpoint/2010/main" val="253528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MVC Explain</a:t>
            </a:r>
            <a:endParaRPr lang="en-IN" dirty="0"/>
          </a:p>
        </p:txBody>
      </p:sp>
      <p:sp>
        <p:nvSpPr>
          <p:cNvPr id="3" name="Content Placeholder 2"/>
          <p:cNvSpPr>
            <a:spLocks noGrp="1"/>
          </p:cNvSpPr>
          <p:nvPr>
            <p:ph idx="1"/>
          </p:nvPr>
        </p:nvSpPr>
        <p:spPr/>
        <p:txBody>
          <a:bodyPr/>
          <a:lstStyle/>
          <a:p>
            <a:pPr marL="0" indent="0">
              <a:buNone/>
            </a:pPr>
            <a:r>
              <a:rPr lang="en-IN" b="1" dirty="0" smtClean="0"/>
              <a:t>The Controller</a:t>
            </a:r>
          </a:p>
          <a:p>
            <a:r>
              <a:rPr lang="en-IN" dirty="0" smtClean="0"/>
              <a:t>The controller is responsible for responding to the user input and perform interactions on the data model objects.</a:t>
            </a:r>
          </a:p>
          <a:p>
            <a:r>
              <a:rPr lang="en-IN" dirty="0" smtClean="0"/>
              <a:t> The controller receives the input, it validates the input and then performs the business operation that modifies the state of the data model.</a:t>
            </a:r>
          </a:p>
          <a:p>
            <a:endParaRPr lang="en-IN" dirty="0"/>
          </a:p>
        </p:txBody>
      </p:sp>
    </p:spTree>
    <p:extLst>
      <p:ext uri="{BB962C8B-B14F-4D97-AF65-F5344CB8AC3E}">
        <p14:creationId xmlns:p14="http://schemas.microsoft.com/office/powerpoint/2010/main" val="163711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React JS</a:t>
            </a:r>
            <a:endParaRPr lang="en-IN" dirty="0"/>
          </a:p>
        </p:txBody>
      </p:sp>
      <p:sp>
        <p:nvSpPr>
          <p:cNvPr id="3" name="Content Placeholder 2"/>
          <p:cNvSpPr>
            <a:spLocks noGrp="1"/>
          </p:cNvSpPr>
          <p:nvPr>
            <p:ph idx="1"/>
          </p:nvPr>
        </p:nvSpPr>
        <p:spPr/>
        <p:txBody>
          <a:bodyPr/>
          <a:lstStyle/>
          <a:p>
            <a:r>
              <a:rPr lang="en-IN" dirty="0"/>
              <a:t>React is a free and open-source front-end JavaScript library for building user interfaces based on UI components</a:t>
            </a:r>
            <a:r>
              <a:rPr lang="en-IN" dirty="0" smtClean="0"/>
              <a:t>.</a:t>
            </a:r>
          </a:p>
          <a:p>
            <a:r>
              <a:rPr lang="en-IN" b="1" dirty="0"/>
              <a:t>React</a:t>
            </a:r>
            <a:r>
              <a:rPr lang="en-IN" dirty="0"/>
              <a:t> components implement a render() method that takes input data and returns what to display. </a:t>
            </a:r>
            <a:endParaRPr lang="en-IN" dirty="0" smtClean="0"/>
          </a:p>
          <a:p>
            <a:r>
              <a:rPr lang="en-IN" dirty="0"/>
              <a:t>The React.js framework is </a:t>
            </a:r>
            <a:r>
              <a:rPr lang="en-IN" b="1" dirty="0"/>
              <a:t>an open-source JavaScript framework and library developed by Facebook</a:t>
            </a:r>
            <a:r>
              <a:rPr lang="en-IN" dirty="0" smtClean="0"/>
              <a:t>.</a:t>
            </a:r>
          </a:p>
          <a:p>
            <a:r>
              <a:rPr lang="en-IN" dirty="0"/>
              <a:t>ReactJS is </a:t>
            </a:r>
            <a:r>
              <a:rPr lang="en-IN" b="1" dirty="0"/>
              <a:t>a declarative, efficient, and flexible JavaScript library for building reusable UI components</a:t>
            </a:r>
            <a:r>
              <a:rPr lang="en-IN" dirty="0"/>
              <a:t>.</a:t>
            </a:r>
          </a:p>
        </p:txBody>
      </p:sp>
    </p:spTree>
    <p:extLst>
      <p:ext uri="{BB962C8B-B14F-4D97-AF65-F5344CB8AC3E}">
        <p14:creationId xmlns:p14="http://schemas.microsoft.com/office/powerpoint/2010/main" val="97962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React Components</a:t>
            </a:r>
            <a:endParaRPr lang="en-IN" dirty="0"/>
          </a:p>
        </p:txBody>
      </p:sp>
      <p:sp>
        <p:nvSpPr>
          <p:cNvPr id="3" name="Content Placeholder 2"/>
          <p:cNvSpPr>
            <a:spLocks noGrp="1"/>
          </p:cNvSpPr>
          <p:nvPr>
            <p:ph idx="1"/>
          </p:nvPr>
        </p:nvSpPr>
        <p:spPr/>
        <p:txBody>
          <a:bodyPr/>
          <a:lstStyle/>
          <a:p>
            <a:r>
              <a:rPr lang="en-IN" dirty="0"/>
              <a:t> A </a:t>
            </a:r>
            <a:r>
              <a:rPr lang="en-IN" b="1" dirty="0"/>
              <a:t>Component</a:t>
            </a:r>
            <a:r>
              <a:rPr lang="en-IN" dirty="0"/>
              <a:t> is one of the core building blocks of </a:t>
            </a:r>
            <a:r>
              <a:rPr lang="en-IN" b="1" dirty="0"/>
              <a:t>React</a:t>
            </a:r>
            <a:r>
              <a:rPr lang="en-IN" dirty="0" smtClean="0"/>
              <a:t>.</a:t>
            </a:r>
          </a:p>
          <a:p>
            <a:r>
              <a:rPr lang="en-IN" b="1" dirty="0"/>
              <a:t>React components</a:t>
            </a:r>
            <a:r>
              <a:rPr lang="en-IN" dirty="0"/>
              <a:t> are independent and reusable code. They are the building blocks of any </a:t>
            </a:r>
            <a:r>
              <a:rPr lang="en-IN" b="1" dirty="0"/>
              <a:t>React</a:t>
            </a:r>
            <a:r>
              <a:rPr lang="en-IN" dirty="0"/>
              <a:t> application. </a:t>
            </a:r>
            <a:endParaRPr lang="en-IN" dirty="0" smtClean="0"/>
          </a:p>
          <a:p>
            <a:r>
              <a:rPr lang="en-IN" b="1" dirty="0" smtClean="0"/>
              <a:t>DOM</a:t>
            </a:r>
          </a:p>
          <a:p>
            <a:r>
              <a:rPr lang="en-IN" dirty="0" smtClean="0"/>
              <a:t>Interact with a HTML document.</a:t>
            </a:r>
          </a:p>
          <a:p>
            <a:pPr marL="0" indent="0">
              <a:buNone/>
            </a:pPr>
            <a:r>
              <a:rPr lang="en-IN" b="1" dirty="0"/>
              <a:t>	</a:t>
            </a:r>
            <a:r>
              <a:rPr lang="en-IN" dirty="0"/>
              <a:t>The Document Object Model (DOM) is </a:t>
            </a:r>
            <a:r>
              <a:rPr lang="en-IN" b="1" dirty="0"/>
              <a:t>an application programming interface (API) for HTML and XML documents</a:t>
            </a:r>
            <a:r>
              <a:rPr lang="en-IN" dirty="0"/>
              <a:t>. It defines the logical structure of documents and the way a document is accessed and manipulated.</a:t>
            </a:r>
            <a:endParaRPr lang="en-IN" b="1" dirty="0"/>
          </a:p>
        </p:txBody>
      </p:sp>
    </p:spTree>
    <p:extLst>
      <p:ext uri="{BB962C8B-B14F-4D97-AF65-F5344CB8AC3E}">
        <p14:creationId xmlns:p14="http://schemas.microsoft.com/office/powerpoint/2010/main" val="150844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Virtual Dom</a:t>
            </a:r>
            <a:endParaRPr lang="en-IN" dirty="0"/>
          </a:p>
        </p:txBody>
      </p:sp>
      <p:sp>
        <p:nvSpPr>
          <p:cNvPr id="3" name="Content Placeholder 2"/>
          <p:cNvSpPr>
            <a:spLocks noGrp="1"/>
          </p:cNvSpPr>
          <p:nvPr>
            <p:ph idx="1"/>
          </p:nvPr>
        </p:nvSpPr>
        <p:spPr/>
        <p:txBody>
          <a:bodyPr/>
          <a:lstStyle/>
          <a:p>
            <a:r>
              <a:rPr lang="en-IN" dirty="0"/>
              <a:t>A virtual DOM is a </a:t>
            </a:r>
            <a:r>
              <a:rPr lang="en-IN" b="1" dirty="0"/>
              <a:t>lightweight JavaScript representation of the Document Object Model (DOM) used in declarative web frameworks such as React, </a:t>
            </a:r>
            <a:r>
              <a:rPr lang="en-IN" b="1" dirty="0" err="1"/>
              <a:t>Vue</a:t>
            </a:r>
            <a:r>
              <a:rPr lang="en-IN" b="1" dirty="0"/>
              <a:t>.</a:t>
            </a:r>
            <a:r>
              <a:rPr lang="en-IN" dirty="0"/>
              <a:t> </a:t>
            </a:r>
            <a:r>
              <a:rPr lang="en-IN" b="1" dirty="0"/>
              <a:t>js, and Elm</a:t>
            </a:r>
            <a:r>
              <a:rPr lang="en-IN" dirty="0" smtClean="0"/>
              <a:t>.</a:t>
            </a:r>
          </a:p>
          <a:p>
            <a:r>
              <a:rPr lang="en-IN" dirty="0" smtClean="0"/>
              <a:t> </a:t>
            </a:r>
            <a:r>
              <a:rPr lang="en-IN" dirty="0"/>
              <a:t>Updating the virtual DOM is comparatively faster than updating the actual DOM (via JavaScript).</a:t>
            </a:r>
          </a:p>
        </p:txBody>
      </p:sp>
    </p:spTree>
    <p:extLst>
      <p:ext uri="{BB962C8B-B14F-4D97-AF65-F5344CB8AC3E}">
        <p14:creationId xmlns:p14="http://schemas.microsoft.com/office/powerpoint/2010/main" val="419096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a:t>
            </a:r>
            <a:r>
              <a:rPr lang="en-IN" dirty="0" smtClean="0"/>
              <a:t>reate React App </a:t>
            </a:r>
            <a:endParaRPr lang="en-IN" dirty="0"/>
          </a:p>
        </p:txBody>
      </p:sp>
      <p:sp>
        <p:nvSpPr>
          <p:cNvPr id="3" name="Content Placeholder 2"/>
          <p:cNvSpPr>
            <a:spLocks noGrp="1"/>
          </p:cNvSpPr>
          <p:nvPr>
            <p:ph idx="1"/>
          </p:nvPr>
        </p:nvSpPr>
        <p:spPr/>
        <p:txBody>
          <a:bodyPr/>
          <a:lstStyle/>
          <a:p>
            <a:r>
              <a:rPr lang="en-IN" sz="3600" dirty="0" smtClean="0"/>
              <a:t>npx create-react-app my-react-app</a:t>
            </a:r>
          </a:p>
          <a:p>
            <a:r>
              <a:rPr lang="en-IN" sz="3600" dirty="0"/>
              <a:t>c</a:t>
            </a:r>
            <a:r>
              <a:rPr lang="en-IN" sz="3600" dirty="0" smtClean="0"/>
              <a:t>d my-react-app</a:t>
            </a:r>
          </a:p>
          <a:p>
            <a:r>
              <a:rPr lang="en-IN" sz="3600" dirty="0"/>
              <a:t>n</a:t>
            </a:r>
            <a:r>
              <a:rPr lang="en-IN" sz="3600" dirty="0" smtClean="0"/>
              <a:t>pm start</a:t>
            </a:r>
            <a:endParaRPr lang="en-IN" sz="3600" dirty="0" smtClean="0"/>
          </a:p>
          <a:p>
            <a:pPr marL="0" indent="0">
              <a:buNone/>
            </a:pPr>
            <a:r>
              <a:rPr lang="en-IN" sz="3600" dirty="0" smtClean="0"/>
              <a:t>	</a:t>
            </a:r>
          </a:p>
          <a:p>
            <a:pPr marL="0" indent="0">
              <a:buNone/>
            </a:pPr>
            <a:r>
              <a:rPr lang="en-IN" dirty="0"/>
              <a:t>	</a:t>
            </a:r>
            <a:endParaRPr lang="en-IN" dirty="0"/>
          </a:p>
        </p:txBody>
      </p:sp>
    </p:spTree>
    <p:extLst>
      <p:ext uri="{BB962C8B-B14F-4D97-AF65-F5344CB8AC3E}">
        <p14:creationId xmlns:p14="http://schemas.microsoft.com/office/powerpoint/2010/main" val="1771818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701</Words>
  <Application>Microsoft Office PowerPoint</Application>
  <PresentationFormat>Widescreen</PresentationFormat>
  <Paragraphs>157</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Consolas</vt:lpstr>
      <vt:lpstr>Times New Roman</vt:lpstr>
      <vt:lpstr>Verdana</vt:lpstr>
      <vt:lpstr>Office Theme</vt:lpstr>
      <vt:lpstr>Frontend Development</vt:lpstr>
      <vt:lpstr>MVC</vt:lpstr>
      <vt:lpstr>MVC Architecture</vt:lpstr>
      <vt:lpstr>MVC Explain</vt:lpstr>
      <vt:lpstr>MVC Explain</vt:lpstr>
      <vt:lpstr>React JS</vt:lpstr>
      <vt:lpstr>React Components</vt:lpstr>
      <vt:lpstr>Virtual Dom</vt:lpstr>
      <vt:lpstr>Create React App </vt:lpstr>
      <vt:lpstr>npm</vt:lpstr>
      <vt:lpstr>npx</vt:lpstr>
      <vt:lpstr>How to create Reactjs App</vt:lpstr>
      <vt:lpstr> Continue..</vt:lpstr>
      <vt:lpstr>Continue..</vt:lpstr>
      <vt:lpstr>Continue..</vt:lpstr>
      <vt:lpstr>Continue..</vt:lpstr>
      <vt:lpstr>Continue..</vt:lpstr>
      <vt:lpstr>Continue..</vt:lpstr>
      <vt:lpstr> How to Open and Edit Reactjs APP</vt:lpstr>
      <vt:lpstr>Editing Code</vt:lpstr>
      <vt:lpstr>Visual Studio Code</vt:lpstr>
      <vt:lpstr>New App Creation</vt:lpstr>
      <vt:lpstr>Import </vt:lpstr>
      <vt:lpstr>What is JSX?</vt:lpstr>
      <vt:lpstr>ES6</vt:lpstr>
      <vt:lpstr> what is components in react js</vt:lpstr>
      <vt:lpstr>Class Components</vt:lpstr>
      <vt:lpstr>Class Features</vt:lpstr>
      <vt:lpstr> Features of ReactJs</vt:lpstr>
      <vt:lpstr>Features of Reactjs</vt:lpstr>
      <vt:lpstr> Node Js</vt:lpstr>
      <vt:lpstr>What Can Node.js Do?</vt:lpstr>
      <vt:lpstr>What is a Node.js File?</vt:lpstr>
      <vt:lpstr>Node Js Download Url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Development</dc:title>
  <dc:creator>Administrator</dc:creator>
  <cp:lastModifiedBy>Administrator</cp:lastModifiedBy>
  <cp:revision>32</cp:revision>
  <dcterms:created xsi:type="dcterms:W3CDTF">2022-11-04T16:22:26Z</dcterms:created>
  <dcterms:modified xsi:type="dcterms:W3CDTF">2022-11-05T04:07:45Z</dcterms:modified>
</cp:coreProperties>
</file>