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5" d="100"/>
          <a:sy n="75"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[employee_data_with_pivot_chart.xlsx]Sheet1!PivotTable1</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a:solidFill>
                  <a:schemeClr val="tx1"/>
                </a:solidFill>
              </a:rPr>
              <a:t>EMPLOYEES PERFORMANCE ANALYSIS</a:t>
            </a:r>
          </a:p>
        </c:rich>
      </c:tx>
      <c:layout>
        <c:manualLayout>
          <c:xMode val="edge"/>
          <c:yMode val="edge"/>
          <c:x val="0.20864089408178815"/>
          <c:y val="0.0576489389371664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51106820782017635"/>
          <c:y val="0.14282047536890694"/>
          <c:w val="0.788941971195908"/>
          <c:h val="0.7392365035217466"/>
        </c:manualLayout>
      </c:layout>
      <c:barChart>
        <c:barDir val="col"/>
        <c:grouping val="clustered"/>
        <c:varyColors val="0"/>
        <c:ser>
          <c:idx val="0"/>
          <c:order val="0"/>
          <c:tx>
            <c:strRef>
              <c:f>Sheet1!$B$3:$B$4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Sheet1!$C$3:$C$4</c:f>
              <c:strCache>
                <c:ptCount val="1"/>
                <c:pt idx="0">
                  <c:v>POOR</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Sheet1!$D$3:$D$4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Sheet1!$E$3:$E$4</c:f>
              <c:strCache>
                <c:ptCount val="1"/>
                <c:pt idx="0">
                  <c:v>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Sheet1!$F$3:$F$4</c:f>
              <c:strCache>
                <c:ptCount val="1"/>
                <c:pt idx="0">
                  <c:v>VERY HIGH</c:v>
                </c:pt>
              </c:strCache>
            </c:strRef>
          </c:tx>
          <c:spPr>
            <a:solidFill>
              <a:schemeClr val="accent6"/>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axId val="-1250402032"/>
        <c:axId val="-1250410192"/>
      </c:barChart>
      <c:catAx>
        <c:axId val="-125040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10192"/>
        <c:crosses val="autoZero"/>
        <c:auto val="1"/>
        <c:lblAlgn val="ctr"/>
        <c:lblOffset val="100"/>
        <c:noMultiLvlLbl val="0"/>
      </c:catAx>
      <c:valAx>
        <c:axId val="-1250410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02032"/>
        <c:crosses val="autoZero"/>
        <c:crossBetween val="between"/>
      </c:valAx>
      <c:spPr>
        <a:noFill/>
        <a:ln>
          <a:noFill/>
        </a:ln>
        <a:effectLst/>
      </c:spPr>
    </c:plotArea>
    <c:legend>
      <c:legendPos val="r"/>
      <c:legendEntry>
        <c:idx val="6"/>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Entry>
      <c:layout>
        <c:manualLayout>
          <c:xMode val="edge"/>
          <c:yMode val="edge"/>
          <c:x val="0.8329252473248535"/>
          <c:y val="0.039922166204694985"/>
          <c:w val="0.15675213675213678"/>
          <c:h val="0.9194674571629303"/>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Management</a:t>
          </a:r>
          <a:endParaRPr lang="en-IN" sz="1100" kern="1200" dirty="0"/>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Managers</a:t>
          </a:r>
          <a:endParaRPr lang="en-IN" sz="1100" kern="1200" dirty="0"/>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Directors</a:t>
          </a:r>
          <a:endParaRPr lang="en-IN" sz="1100" kern="1200" dirty="0"/>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Administrators</a:t>
          </a:r>
          <a:endParaRPr lang="en-IN" sz="1100" kern="1200" dirty="0"/>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Employers</a:t>
          </a:r>
          <a:endParaRPr lang="en-IN" sz="1100" kern="1200" dirty="0"/>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Employees</a:t>
          </a:r>
          <a:endParaRPr lang="en-IN" sz="1100" kern="1200" dirty="0"/>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Industries</a:t>
          </a:r>
          <a:endParaRPr lang="en-IN" sz="1100" kern="1200" dirty="0"/>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Information Technology (IT) Sector</a:t>
          </a:r>
          <a:endParaRPr lang="en-IN" sz="1100" kern="1200" dirty="0"/>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Accountant</a:t>
          </a:r>
          <a:endParaRPr lang="en-IN" sz="1100" kern="1200" dirty="0"/>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Developers</a:t>
          </a:r>
          <a:endParaRPr lang="en-IN" sz="1100" kern="1200" dirty="0"/>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Data </a:t>
          </a:r>
          <a:r>
            <a:rPr lang="en-IN" sz="1100" kern="1200" dirty="0" err="1" smtClean="0"/>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Network Engineers</a:t>
          </a:r>
          <a:endParaRPr lang="en-IN" sz="1100" kern="1200" dirty="0"/>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457200"/>
          </a:xfrm>
        </p:spPr>
        <p:txBody>
          <a:bodyPr/>
          <a:p>
            <a:r>
              <a:rPr b="1" dirty="0" sz="3600" lang="en-IN" smtClean="0">
                <a:latin typeface="Times New Roman" panose="02020603050405020304" pitchFamily="18" charset="0"/>
                <a:cs typeface="Times New Roman" panose="02020603050405020304" pitchFamily="18" charset="0"/>
              </a:rPr>
              <a:t>Employee Data Analysis using Excel</a:t>
            </a:r>
            <a:endParaRPr b="1" dirty="0" sz="3600" lang="en-IN">
              <a:latin typeface="Times New Roman" panose="02020603050405020304" pitchFamily="18" charset="0"/>
              <a:cs typeface="Times New Roman" panose="02020603050405020304" pitchFamily="18" charset="0"/>
            </a:endParaRPr>
          </a:p>
        </p:txBody>
      </p:sp>
      <p:sp>
        <p:nvSpPr>
          <p:cNvPr id="1048601" name="object 11"/>
          <p:cNvSpPr txBox="1">
            <a:spLocks noGrp="1"/>
          </p:cNvSpPr>
          <p:nvPr>
            <p:ph type="sldNum" sz="quarter" idx="7"/>
          </p:nvPr>
        </p:nvSpPr>
        <p:spPr>
          <a:xfrm>
            <a:off x="11353418" y="6473337"/>
            <a:ext cx="151129" cy="139700"/>
          </a:xfrm>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9200" y="2808744"/>
            <a:ext cx="8924926" cy="2225041"/>
          </a:xfrm>
          <a:prstGeom prst="rect"/>
          <a:noFill/>
        </p:spPr>
        <p:txBody>
          <a:bodyPr rtlCol="0" wrap="square">
            <a:spAutoFit/>
          </a:bodyPr>
          <a:p>
            <a:r>
              <a:rPr b="1" dirty="0" sz="2400" lang="en-US"/>
              <a:t>STUDENT NAME</a:t>
            </a:r>
            <a:r>
              <a:rPr b="1" dirty="0" sz="2400" lang="en-US" smtClean="0"/>
              <a:t>:</a:t>
            </a:r>
            <a:r>
              <a:rPr dirty="0" sz="2400" lang="en-US" smtClean="0"/>
              <a:t> </a:t>
            </a:r>
            <a:r>
              <a:rPr dirty="0" sz="2400" lang="en-US" smtClean="0"/>
              <a:t>A</a:t>
            </a:r>
            <a:r>
              <a:rPr dirty="0" sz="2400" lang="en-US" smtClean="0"/>
              <a:t>b</a:t>
            </a:r>
            <a:r>
              <a:rPr dirty="0" sz="2400" lang="en-US" smtClean="0"/>
              <a:t>i</a:t>
            </a:r>
            <a:r>
              <a:rPr dirty="0" sz="2400" lang="en-US" smtClean="0"/>
              <a:t>s</a:t>
            </a:r>
            <a:r>
              <a:rPr dirty="0" sz="2400" lang="en-US" smtClean="0"/>
              <a:t>hag</a:t>
            </a:r>
            <a:r>
              <a:rPr dirty="0" sz="2400" lang="en-US" smtClean="0"/>
              <a:t>.</a:t>
            </a:r>
            <a:r>
              <a:rPr dirty="0" sz="2400" lang="en-US" smtClean="0"/>
              <a:t>j</a:t>
            </a:r>
            <a:endParaRPr dirty="0" sz="2400" lang="en-US"/>
          </a:p>
          <a:p>
            <a:r>
              <a:rPr b="1" dirty="0" sz="2400" lang="en-US" smtClean="0"/>
              <a:t>ROLL </a:t>
            </a:r>
            <a:r>
              <a:rPr b="1" dirty="0" sz="2400" lang="en-US"/>
              <a:t>NO</a:t>
            </a:r>
            <a:r>
              <a:rPr b="1" dirty="0" sz="2400" lang="en-US" smtClean="0"/>
              <a:t>: </a:t>
            </a:r>
            <a:r>
              <a:rPr dirty="0" sz="2400" lang="en-US" smtClean="0"/>
              <a:t>2</a:t>
            </a:r>
            <a:r>
              <a:rPr dirty="0" sz="2400" lang="en-US" smtClean="0"/>
              <a:t>2</a:t>
            </a:r>
            <a:r>
              <a:rPr dirty="0" sz="2400" lang="en-US" smtClean="0"/>
              <a:t>B</a:t>
            </a:r>
            <a:r>
              <a:rPr dirty="0" sz="2400" lang="en-US" smtClean="0"/>
              <a:t>C</a:t>
            </a:r>
            <a:r>
              <a:rPr dirty="0" sz="2400" lang="en-US" smtClean="0"/>
              <a:t>7</a:t>
            </a:r>
            <a:r>
              <a:rPr dirty="0" sz="2400" lang="en-US" smtClean="0"/>
              <a:t>3</a:t>
            </a:r>
            <a:endParaRPr altLang="en-US" lang="zh-CN"/>
          </a:p>
          <a:p>
            <a:r>
              <a:rPr b="1" dirty="0" sz="2400" lang="en-US" smtClean="0"/>
              <a:t>REGISTER NUMBER: </a:t>
            </a:r>
            <a:r>
              <a:rPr dirty="0" sz="2400" lang="en-US" smtClean="0"/>
              <a:t>312218</a:t>
            </a:r>
            <a:r>
              <a:rPr dirty="0" sz="2400" lang="en-US" smtClean="0"/>
              <a:t>9</a:t>
            </a:r>
            <a:r>
              <a:rPr dirty="0" sz="2400" lang="en-US" smtClean="0"/>
              <a:t>1</a:t>
            </a:r>
            <a:r>
              <a:rPr dirty="0" sz="2400" lang="en-US" smtClean="0"/>
              <a:t>7</a:t>
            </a:r>
            <a:endParaRPr altLang="en-US" lang="zh-CN"/>
          </a:p>
          <a:p>
            <a:r>
              <a:rPr b="1" dirty="0" sz="2400" lang="en-US" smtClean="0"/>
              <a:t>NAAN MUDHALVAN ID: </a:t>
            </a:r>
            <a:r>
              <a:rPr b="1" dirty="0" sz="2400" lang="en-US" smtClean="0"/>
              <a:t>31AAC3876C29FA0BF284399F81E0D699</a:t>
            </a:r>
            <a:endParaRPr dirty="0" sz="2400" lang="en-US"/>
          </a:p>
          <a:p>
            <a:r>
              <a:rPr b="1" dirty="0" sz="2400" lang="en-US"/>
              <a:t>DEPARTMENT</a:t>
            </a:r>
            <a:r>
              <a:rPr b="1" dirty="0" sz="2400" lang="en-US" smtClean="0"/>
              <a:t>: </a:t>
            </a:r>
            <a:r>
              <a:rPr dirty="0" sz="2400" lang="en-US" smtClean="0"/>
              <a:t>B.COM (COMMERCE)</a:t>
            </a:r>
            <a:endParaRPr dirty="0" sz="2400" lang="en-US"/>
          </a:p>
          <a:p>
            <a:r>
              <a:rPr b="1" dirty="0" sz="2400" lang="en-US" smtClean="0"/>
              <a:t>COLLEGE:</a:t>
            </a:r>
            <a:r>
              <a:rPr dirty="0" sz="2400" lang="en-US" smtClean="0"/>
              <a:t> AVICHI COLLEGE OF ARTS AND SCIENCE, VIRUGAMBAKKAM</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7531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1310640"/>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a:t>
            </a:r>
            <a:r>
              <a:rPr dirty="0" sz="3200" lang="en-IN" smtClean="0">
                <a:latin typeface="Times New Roman" panose="02020603050405020304" pitchFamily="18" charset="0"/>
                <a:cs typeface="Times New Roman" panose="02020603050405020304" pitchFamily="18" charset="0"/>
              </a:rPr>
              <a:t>:  </a:t>
            </a:r>
            <a:r>
              <a:rPr b="1" dirty="0" sz="3200" lang="en-IN">
                <a:latin typeface="Times New Roman" panose="02020603050405020304" pitchFamily="18" charset="0"/>
                <a:cs typeface="Times New Roman" panose="02020603050405020304" pitchFamily="18" charset="0"/>
              </a:rPr>
              <a:t>=IFS(Z3&gt;=5,"VERY HIGH",Z3&gt;=4,"HIGH",Z3&gt;=3,"MEDIUM",Z3&gt;=2,"POOR",Z3&gt;=1,"VERY POOR")</a:t>
            </a:r>
            <a:endParaRPr b="1"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622936"/>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4358640"/>
          </a:xfrm>
          <a:prstGeom prst="rect"/>
          <a:noFill/>
        </p:spPr>
        <p:txBody>
          <a:bodyPr rtlCol="0" wrap="square">
            <a:spAutoFit/>
          </a:bodyPr>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Data </a:t>
            </a:r>
            <a:r>
              <a:rPr b="1" dirty="0" sz="2800" lang="en-IN">
                <a:latin typeface="Times New Roman" panose="02020603050405020304" pitchFamily="18" charset="0"/>
                <a:cs typeface="Times New Roman" panose="02020603050405020304" pitchFamily="18" charset="0"/>
              </a:rPr>
              <a:t>Preparation</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Compile </a:t>
            </a:r>
            <a:r>
              <a:rPr dirty="0" sz="2800" lang="en-IN">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dirty="0" sz="2800" lang="en-IN" smtClean="0">
                <a:latin typeface="Times New Roman" panose="02020603050405020304" pitchFamily="18" charset="0"/>
                <a:cs typeface="Times New Roman" panose="02020603050405020304" pitchFamily="18" charset="0"/>
              </a:rPr>
              <a:t>. Ensure </a:t>
            </a:r>
            <a:r>
              <a:rPr dirty="0" sz="2800" lang="en-IN">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dirty="0" sz="2800" lang="en-IN" smtClean="0">
                <a:latin typeface="Times New Roman" panose="02020603050405020304" pitchFamily="18" charset="0"/>
                <a:cs typeface="Times New Roman" panose="02020603050405020304" pitchFamily="18" charset="0"/>
              </a:rPr>
              <a:t>.</a:t>
            </a:r>
          </a:p>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Creating </a:t>
            </a:r>
            <a:r>
              <a:rPr b="1" dirty="0" sz="2800" lang="en-IN">
                <a:latin typeface="Times New Roman" panose="02020603050405020304" pitchFamily="18" charset="0"/>
                <a:cs typeface="Times New Roman" panose="02020603050405020304" pitchFamily="18" charset="0"/>
              </a:rPr>
              <a:t>Pivot Tables</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Use </a:t>
            </a:r>
            <a:r>
              <a:rPr dirty="0" sz="2800" lang="en-IN">
                <a:latin typeface="Times New Roman" panose="02020603050405020304" pitchFamily="18" charset="0"/>
                <a:cs typeface="Times New Roman" panose="02020603050405020304" pitchFamily="18" charset="0"/>
              </a:rPr>
              <a:t>Pivot Tables to aggregate and summarize performance data. Key features </a:t>
            </a:r>
            <a:r>
              <a:rPr dirty="0" sz="2800" lang="en-IN" smtClean="0">
                <a:latin typeface="Times New Roman" panose="02020603050405020304" pitchFamily="18" charset="0"/>
                <a:cs typeface="Times New Roman" panose="02020603050405020304" pitchFamily="18" charset="0"/>
              </a:rPr>
              <a:t>include</a:t>
            </a:r>
            <a:r>
              <a:rPr dirty="0" sz="2800" lang="en-IN">
                <a:latin typeface="Times New Roman" panose="02020603050405020304" pitchFamily="18" charset="0"/>
                <a:cs typeface="Times New Roman" panose="02020603050405020304" pitchFamily="18" charset="0"/>
              </a:rPr>
              <a:t>,</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Rows </a:t>
            </a:r>
            <a:r>
              <a:rPr b="1" dirty="0" sz="2800" i="1" lang="en-IN">
                <a:latin typeface="Times New Roman" panose="02020603050405020304" pitchFamily="18" charset="0"/>
                <a:cs typeface="Times New Roman" panose="02020603050405020304" pitchFamily="18" charset="0"/>
              </a:rPr>
              <a:t>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Filters</a:t>
            </a:r>
            <a:r>
              <a:rPr b="1" dirty="0" sz="2800" i="1" lang="en-IN">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r>
              <a:rPr dirty="0" sz="2800" lang="en-IN" smtClean="0">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622936"/>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4155440"/>
          </a:xfrm>
          <a:prstGeom prst="rect"/>
          <a:noFill/>
        </p:spPr>
        <p:txBody>
          <a:bodyPr rtlCol="0" wrap="square">
            <a:spAutoFit/>
          </a:bodyPr>
          <a:p>
            <a:pPr algn="just"/>
            <a:r>
              <a:rPr b="1" dirty="0" sz="3200" lang="en-IN" smtClean="0">
                <a:latin typeface="Times New Roman" panose="02020603050405020304" pitchFamily="18" charset="0"/>
                <a:cs typeface="Times New Roman" panose="02020603050405020304" pitchFamily="18" charset="0"/>
              </a:rPr>
              <a:t>3. Analysis </a:t>
            </a:r>
            <a:r>
              <a:rPr b="1" dirty="0" sz="3200" lang="en-IN">
                <a:latin typeface="Times New Roman" panose="02020603050405020304" pitchFamily="18" charset="0"/>
                <a:cs typeface="Times New Roman" panose="02020603050405020304" pitchFamily="18" charset="0"/>
              </a:rPr>
              <a:t>and Visualization</a:t>
            </a:r>
            <a:r>
              <a:rPr b="1" dirty="0" sz="3200" lang="en-IN" smtClean="0">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Generate </a:t>
            </a:r>
            <a:r>
              <a:rPr dirty="0" sz="3200" lang="en-IN">
                <a:latin typeface="Times New Roman" panose="02020603050405020304" pitchFamily="18" charset="0"/>
                <a:cs typeface="Times New Roman" panose="02020603050405020304" pitchFamily="18" charset="0"/>
              </a:rPr>
              <a:t>Pivot Charts to visually represent performance trends and comparisons</a:t>
            </a:r>
            <a:r>
              <a:rPr dirty="0" sz="3200" lang="en-IN" smtClean="0">
                <a:latin typeface="Times New Roman" panose="02020603050405020304" pitchFamily="18" charset="0"/>
                <a:cs typeface="Times New Roman" panose="02020603050405020304" pitchFamily="18" charset="0"/>
              </a:rPr>
              <a:t>. Create </a:t>
            </a:r>
            <a:r>
              <a:rPr dirty="0" sz="3200" lang="en-IN">
                <a:latin typeface="Times New Roman" panose="02020603050405020304" pitchFamily="18" charset="0"/>
                <a:cs typeface="Times New Roman" panose="02020603050405020304" pitchFamily="18" charset="0"/>
              </a:rPr>
              <a:t>dashboards for an at-a-glance overview of key performance indicators.</a:t>
            </a:r>
          </a:p>
          <a:p>
            <a:pPr algn="just"/>
            <a:endParaRPr dirty="0" sz="3200" lang="en-IN" smtClean="0">
              <a:latin typeface="Times New Roman" panose="02020603050405020304" pitchFamily="18" charset="0"/>
              <a:cs typeface="Times New Roman" panose="02020603050405020304" pitchFamily="18" charset="0"/>
            </a:endParaRPr>
          </a:p>
          <a:p>
            <a:pPr algn="just"/>
            <a:r>
              <a:rPr b="1" dirty="0" sz="3200" lang="en-IN" smtClean="0">
                <a:latin typeface="Times New Roman" panose="02020603050405020304" pitchFamily="18" charset="0"/>
                <a:cs typeface="Times New Roman" panose="02020603050405020304" pitchFamily="18" charset="0"/>
              </a:rPr>
              <a:t>4. Insights </a:t>
            </a:r>
            <a:r>
              <a:rPr b="1" dirty="0" sz="3200" lang="en-IN">
                <a:latin typeface="Times New Roman" panose="02020603050405020304" pitchFamily="18" charset="0"/>
                <a:cs typeface="Times New Roman" panose="02020603050405020304" pitchFamily="18" charset="0"/>
              </a:rPr>
              <a:t>and Recommendations</a:t>
            </a:r>
            <a:r>
              <a:rPr b="1" dirty="0" sz="3200" lang="en-IN" smtClean="0">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 Identify </a:t>
            </a:r>
            <a:r>
              <a:rPr dirty="0" sz="3200" lang="en-IN">
                <a:latin typeface="Times New Roman" panose="02020603050405020304" pitchFamily="18" charset="0"/>
                <a:cs typeface="Times New Roman" panose="02020603050405020304" pitchFamily="18" charset="0"/>
              </a:rPr>
              <a:t>patterns and anomalies in employee performance</a:t>
            </a:r>
            <a:r>
              <a:rPr dirty="0" sz="3200" lang="en-IN" smtClean="0">
                <a:latin typeface="Times New Roman" panose="02020603050405020304" pitchFamily="18" charset="0"/>
                <a:cs typeface="Times New Roman" panose="02020603050405020304" pitchFamily="18" charset="0"/>
              </a:rPr>
              <a:t>. Generate </a:t>
            </a:r>
            <a:r>
              <a:rPr dirty="0" sz="3200" lang="en-IN">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9"/>
          <p:cNvGraphicFramePr>
            <a:graphicFrameLocks/>
          </p:cNvGraphicFramePr>
          <p:nvPr/>
        </p:nvGraphicFramePr>
        <p:xfrm>
          <a:off x="152400" y="990599"/>
          <a:ext cx="11887200" cy="58674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622935"/>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smtClean="0"/>
              <a:t>CONCLUSION</a:t>
            </a:r>
            <a:endParaRPr dirty="0" kern="0" lang="en-IN" u="sng"/>
          </a:p>
        </p:txBody>
      </p:sp>
      <p:sp>
        <p:nvSpPr>
          <p:cNvPr id="1048685" name="TextBox 4"/>
          <p:cNvSpPr txBox="1"/>
          <p:nvPr/>
        </p:nvSpPr>
        <p:spPr>
          <a:xfrm>
            <a:off x="609600" y="1137572"/>
            <a:ext cx="9296400" cy="4358641"/>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dirty="0" sz="2400" lang="en-IN" smtClean="0">
                <a:latin typeface="Times New Roman" panose="02020603050405020304" pitchFamily="18" charset="0"/>
                <a:cs typeface="Times New Roman" panose="02020603050405020304" pitchFamily="18" charset="0"/>
              </a:rPr>
              <a:t>. Key Points: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Enhanced </a:t>
            </a:r>
            <a:r>
              <a:rPr dirty="0" sz="2400" lang="en-IN">
                <a:latin typeface="Times New Roman" panose="02020603050405020304" pitchFamily="18" charset="0"/>
                <a:cs typeface="Times New Roman" panose="02020603050405020304" pitchFamily="18" charset="0"/>
              </a:rPr>
              <a:t>Data </a:t>
            </a:r>
            <a:r>
              <a:rPr dirty="0" sz="2400" lang="en-IN" smtClean="0">
                <a:latin typeface="Times New Roman" panose="02020603050405020304" pitchFamily="18" charset="0"/>
                <a:cs typeface="Times New Roman" panose="02020603050405020304" pitchFamily="18" charset="0"/>
              </a:rPr>
              <a:t>Organization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Improved Decision-Making</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Effective Visualization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Time Efficiency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Problem </a:t>
            </a:r>
            <a:r>
              <a:rPr b="0" dirty="0" sz="2800" i="0" lang="en-US">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Project </a:t>
            </a:r>
            <a:r>
              <a:rPr b="0" dirty="0" sz="2800" i="0" lang="en-US">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Our </a:t>
            </a:r>
            <a:r>
              <a:rPr b="0" dirty="0" sz="2800" i="0" lang="en-US">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 Dataset </a:t>
            </a:r>
            <a:r>
              <a:rPr dirty="0" sz="2800" lang="en-US">
                <a:solidFill>
                  <a:srgbClr val="0D0D0D"/>
                </a:solidFill>
                <a:latin typeface="Times New Roman" panose="02020603050405020304" pitchFamily="18" charset="0"/>
                <a:cs typeface="Times New Roman" panose="02020603050405020304" pitchFamily="18" charset="0"/>
              </a:rPr>
              <a:t>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Modelling </a:t>
            </a:r>
            <a:r>
              <a:rPr b="0" dirty="0" sz="2800" i="0" lang="en-US">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1234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25298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422910"/>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470535"/>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4003040"/>
          </a:xfrm>
          <a:prstGeom prst="rect"/>
          <a:noFill/>
        </p:spPr>
        <p:txBody>
          <a:bodyPr rtlCol="0" wrap="square">
            <a:spAutoFit/>
          </a:bodyPr>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Employee ID -</a:t>
            </a:r>
            <a:r>
              <a:rPr dirty="0" sz="2800" lang="en-IN" smtClean="0">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Conditional Formatting -</a:t>
            </a:r>
            <a:r>
              <a:rPr dirty="0" sz="2800" lang="en-IN" smtClean="0">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Filter -</a:t>
            </a:r>
            <a:r>
              <a:rPr dirty="0" sz="2800" lang="en-IN" smtClean="0">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Formula -</a:t>
            </a:r>
            <a:r>
              <a:rPr dirty="0" sz="2800" lang="en-IN" smtClean="0">
                <a:latin typeface="Times New Roman" panose="02020603050405020304" pitchFamily="18" charset="0"/>
                <a:cs typeface="Times New Roman" panose="02020603050405020304" pitchFamily="18" charset="0"/>
              </a:rPr>
              <a:t> </a:t>
            </a:r>
            <a:r>
              <a:rPr dirty="0" sz="2800" lang="en-IN" err="1" smtClean="0">
                <a:latin typeface="Times New Roman" panose="02020603050405020304" pitchFamily="18" charset="0"/>
                <a:cs typeface="Times New Roman" panose="02020603050405020304" pitchFamily="18" charset="0"/>
              </a:rPr>
              <a:t>Findout</a:t>
            </a:r>
            <a:r>
              <a:rPr dirty="0" sz="2800" lang="en-IN" smtClean="0">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Pivot Table - </a:t>
            </a:r>
            <a:r>
              <a:rPr dirty="0" sz="2800" lang="en-IN" smtClean="0">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Recommended Chart - </a:t>
            </a:r>
            <a:r>
              <a:rPr dirty="0" sz="2800" lang="en-IN" smtClean="0">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Pie Chart - </a:t>
            </a:r>
            <a:r>
              <a:rPr dirty="0" sz="2800" lang="en-IN" smtClean="0">
                <a:latin typeface="Times New Roman" panose="02020603050405020304" pitchFamily="18" charset="0"/>
                <a:cs typeface="Times New Roman" panose="02020603050405020304" pitchFamily="18" charset="0"/>
              </a:rPr>
              <a:t>Identify the Business Unit Wise Summary Visualization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558800"/>
          </a:xfrm>
        </p:spPr>
        <p:txBody>
          <a:bodyPr/>
          <a:p>
            <a:r>
              <a:rPr dirty="0" sz="4400" lang="en-IN" u="sng" smtClean="0"/>
              <a:t>DATASET DESCRIPTION</a:t>
            </a:r>
            <a:endParaRPr dirty="0" sz="4400" lang="en-IN" u="sng"/>
          </a:p>
        </p:txBody>
      </p:sp>
      <p:sp>
        <p:nvSpPr>
          <p:cNvPr id="1048663" name="TextBox 3"/>
          <p:cNvSpPr txBox="1"/>
          <p:nvPr/>
        </p:nvSpPr>
        <p:spPr>
          <a:xfrm>
            <a:off x="741685" y="1087572"/>
            <a:ext cx="9240516" cy="4561841"/>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Employees Database Downloaded from “</a:t>
            </a:r>
            <a:r>
              <a:rPr dirty="0" sz="3200" lang="en-IN" err="1" smtClean="0">
                <a:latin typeface="Times New Roman" panose="02020603050405020304" pitchFamily="18" charset="0"/>
                <a:cs typeface="Times New Roman" panose="02020603050405020304" pitchFamily="18" charset="0"/>
              </a:rPr>
              <a:t>Kaggle</a:t>
            </a:r>
            <a:r>
              <a:rPr dirty="0" sz="3200" lang="en-IN" smtClean="0">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a:t>
            </a:r>
            <a:r>
              <a:rPr dirty="0" sz="3200" lang="en-IN" smtClean="0">
                <a:latin typeface="Times New Roman" panose="02020603050405020304" pitchFamily="18" charset="0"/>
                <a:cs typeface="Times New Roman" panose="02020603050405020304" pitchFamily="18" charset="0"/>
              </a:rPr>
              <a:t>Voluntary</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558800"/>
          </a:xfrm>
        </p:spPr>
        <p:txBody>
          <a:bodyPr/>
          <a:p>
            <a:r>
              <a:rPr dirty="0" sz="4400" lang="en-IN" u="sng" smtClean="0"/>
              <a:t>DATASET DESCRIPTION</a:t>
            </a:r>
            <a:endParaRPr dirty="0" sz="4400" lang="en-IN" u="sng"/>
          </a:p>
        </p:txBody>
      </p:sp>
      <p:sp>
        <p:nvSpPr>
          <p:cNvPr id="1048665" name="TextBox 3"/>
          <p:cNvSpPr txBox="1"/>
          <p:nvPr/>
        </p:nvSpPr>
        <p:spPr>
          <a:xfrm>
            <a:off x="755333" y="1062552"/>
            <a:ext cx="9226868" cy="456184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Category Level has been </a:t>
            </a:r>
            <a:r>
              <a:rPr dirty="0" sz="3200" lang="en-IN" err="1" smtClean="0">
                <a:latin typeface="Times New Roman" panose="02020603050405020304" pitchFamily="18" charset="0"/>
                <a:cs typeface="Times New Roman" panose="02020603050405020304" pitchFamily="18" charset="0"/>
              </a:rPr>
              <a:t>findout</a:t>
            </a:r>
            <a:r>
              <a:rPr dirty="0" sz="3200" lang="en-IN" smtClean="0">
                <a:latin typeface="Times New Roman" panose="02020603050405020304" pitchFamily="18" charset="0"/>
                <a:cs typeface="Times New Roman" panose="02020603050405020304" pitchFamily="18" charset="0"/>
              </a:rPr>
              <a:t> through the Formula</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Microsoft account</cp:lastModifiedBy>
  <dcterms:created xsi:type="dcterms:W3CDTF">2024-03-27T19:07:22Z</dcterms:created>
  <dcterms:modified xsi:type="dcterms:W3CDTF">2024-09-13T17:54:48Z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a57003c337e3477da9059f61e6a898d0</vt:lpwstr>
  </property>
</Properties>
</file>