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87" r:id="rId10"/>
    <p:sldId id="288" r:id="rId11"/>
    <p:sldId id="289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525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525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775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415300" y="6408364"/>
            <a:ext cx="54877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Google Shape;23;p6"/>
          <p:cNvSpPr/>
          <p:nvPr/>
        </p:nvSpPr>
        <p:spPr>
          <a:xfrm>
            <a:off x="-7088" y="-30350"/>
            <a:ext cx="9162450" cy="737100"/>
          </a:xfrm>
          <a:prstGeom prst="rect">
            <a:avLst/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4" name="Google Shape;24;p6"/>
          <p:cNvSpPr/>
          <p:nvPr/>
        </p:nvSpPr>
        <p:spPr>
          <a:xfrm>
            <a:off x="-6994" y="154075"/>
            <a:ext cx="9156825" cy="1282500"/>
          </a:xfrm>
          <a:prstGeom prst="roundRect">
            <a:avLst>
              <a:gd name="adj" fmla="val 10177"/>
            </a:avLst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5" name="Google Shape;25;p6"/>
          <p:cNvSpPr/>
          <p:nvPr/>
        </p:nvSpPr>
        <p:spPr>
          <a:xfrm>
            <a:off x="8072663" y="-30350"/>
            <a:ext cx="651600" cy="1467000"/>
          </a:xfrm>
          <a:prstGeom prst="parallelogram">
            <a:avLst>
              <a:gd name="adj" fmla="val 57856"/>
            </a:avLst>
          </a:prstGeom>
          <a:solidFill>
            <a:srgbClr val="D2AE6C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6" name="Google Shape;26;p6"/>
          <p:cNvSpPr/>
          <p:nvPr/>
        </p:nvSpPr>
        <p:spPr>
          <a:xfrm>
            <a:off x="5785500" y="-30350"/>
            <a:ext cx="2881350" cy="1488900"/>
          </a:xfrm>
          <a:prstGeom prst="parallelogram">
            <a:avLst>
              <a:gd name="adj" fmla="val 3392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8513" y="408212"/>
            <a:ext cx="2121131" cy="8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-6994" y="6604519"/>
            <a:ext cx="9162450" cy="259800"/>
          </a:xfrm>
          <a:prstGeom prst="rect">
            <a:avLst/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-6994" y="5899575"/>
            <a:ext cx="9162450" cy="737100"/>
          </a:xfrm>
          <a:prstGeom prst="roundRect">
            <a:avLst>
              <a:gd name="adj" fmla="val 10177"/>
            </a:avLst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285750" y="5899575"/>
            <a:ext cx="2857500" cy="86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25" b="1" i="0" u="none" strike="noStrike" cap="none">
                <a:solidFill>
                  <a:srgbClr val="D2AE6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Mission</a:t>
            </a:r>
            <a:endParaRPr sz="1125" b="1" i="0" u="none" strike="noStrike" cap="none">
              <a:solidFill>
                <a:srgbClr val="D2AE6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Christ University is a nurturing ground for an individual’s holistic development to make effective contribution</a:t>
            </a:r>
            <a:endParaRPr sz="900" b="0" i="0" u="none" strike="noStrike" cap="none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to the society in a dynamic environment</a:t>
            </a:r>
            <a:endParaRPr sz="900" b="0" i="0" u="none" strike="noStrike" cap="none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3143250" y="5899576"/>
            <a:ext cx="2857500" cy="45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25" b="1" i="0" u="none" strike="noStrike" cap="none">
                <a:solidFill>
                  <a:srgbClr val="D2AE6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Vision</a:t>
            </a:r>
            <a:endParaRPr sz="1125" b="1" i="0" u="none" strike="noStrike" cap="none">
              <a:solidFill>
                <a:srgbClr val="D2AE6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Excellence and Service</a:t>
            </a:r>
            <a:endParaRPr sz="900" b="0" i="0" u="none" strike="noStrike" cap="none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</p:txBody>
      </p:sp>
      <p:sp>
        <p:nvSpPr>
          <p:cNvPr id="32" name="Google Shape;32;p6"/>
          <p:cNvSpPr txBox="1"/>
          <p:nvPr/>
        </p:nvSpPr>
        <p:spPr>
          <a:xfrm>
            <a:off x="6429450" y="5899575"/>
            <a:ext cx="2237400" cy="86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125" b="1" i="0" u="none" strike="noStrike" cap="none">
                <a:solidFill>
                  <a:srgbClr val="D2AE6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Core Values</a:t>
            </a:r>
            <a:endParaRPr sz="1125" b="1" i="0" u="none" strike="noStrike" cap="none">
              <a:solidFill>
                <a:srgbClr val="D2AE6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Faith in God |  Moral Uprightness</a:t>
            </a:r>
            <a:endParaRPr sz="900" b="0" i="0" u="none" strike="noStrike" cap="none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 Love of Fellow Beings |  Social Responsibility</a:t>
            </a:r>
            <a:br>
              <a:rPr lang="en-US" sz="900" b="0" i="0" u="none" strike="noStrike" cap="non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</a:br>
            <a:r>
              <a:rPr lang="en-US" sz="900" b="0" i="0" u="none" strike="noStrike" cap="none">
                <a:solidFill>
                  <a:schemeClr val="lt1"/>
                </a:solidFill>
                <a:latin typeface="Archivo Narrow Medium"/>
                <a:ea typeface="Archivo Narrow Medium"/>
                <a:cs typeface="Archivo Narrow Medium"/>
                <a:sym typeface="Archivo Narrow Medium"/>
              </a:rPr>
              <a:t>Pursuit of Excellence</a:t>
            </a:r>
            <a:endParaRPr sz="900" b="0" i="0" u="none" strike="noStrike" cap="none">
              <a:solidFill>
                <a:schemeClr val="lt1"/>
              </a:solidFill>
              <a:latin typeface="Archivo Narrow Medium"/>
              <a:ea typeface="Archivo Narrow Medium"/>
              <a:cs typeface="Archivo Narrow Medium"/>
              <a:sym typeface="Archivo Narrow Medium"/>
            </a:endParaRPr>
          </a:p>
        </p:txBody>
      </p:sp>
    </p:spTree>
    <p:extLst>
      <p:ext uri="{BB962C8B-B14F-4D97-AF65-F5344CB8AC3E}">
        <p14:creationId xmlns:p14="http://schemas.microsoft.com/office/powerpoint/2010/main" val="99158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525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525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3429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685800" lvl="1" indent="-29527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○"/>
              <a:defRPr/>
            </a:lvl2pPr>
            <a:lvl3pPr marL="1028700" lvl="2" indent="-28575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8575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1714500" lvl="4" indent="-28575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057400" lvl="5" indent="-28575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2400300" lvl="6" indent="-28575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2743200" lvl="7" indent="-28575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3086100" lvl="8" indent="-28575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15300" y="6408364"/>
            <a:ext cx="54877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6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415300" y="6408364"/>
            <a:ext cx="54877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2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518309" y="725951"/>
            <a:ext cx="7743825" cy="14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518309" y="2340131"/>
            <a:ext cx="7743825" cy="3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35744" algn="l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SzPts val="1350"/>
              <a:buChar char="▪"/>
              <a:defRPr/>
            </a:lvl1pPr>
            <a:lvl2pPr marL="685800" lvl="1" indent="-235744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/>
            </a:lvl2pPr>
            <a:lvl3pPr marL="1028700" lvl="2" indent="-235744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/>
            </a:lvl3pPr>
            <a:lvl4pPr marL="1371600" lvl="3" indent="-235744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/>
            </a:lvl4pPr>
            <a:lvl5pPr marL="1714500" lvl="4" indent="-235744" algn="l">
              <a:lnSpc>
                <a:spcPct val="11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252737" y="6215870"/>
            <a:ext cx="7344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67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8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491767"/>
            <a:ext cx="85205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IBM Plex Sans Condensed"/>
              <a:buNone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419388"/>
            <a:ext cx="8520525" cy="46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3429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BM Plex Sans Condensed"/>
              <a:buChar char="●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685800" lvl="1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IBM Plex Sans Condensed"/>
              <a:buChar char="○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028700" lvl="2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IBM Plex Sans Condensed"/>
              <a:buChar char="■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371600" lvl="3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IBM Plex Sans Condensed"/>
              <a:buChar char="●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1714500" lvl="4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IBM Plex Sans Condensed"/>
              <a:buChar char="○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057400" lvl="5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IBM Plex Sans Condensed"/>
              <a:buChar char="■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2400300" lvl="6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IBM Plex Sans Condensed"/>
              <a:buChar char="●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2743200" lvl="7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IBM Plex Sans Condensed"/>
              <a:buChar char="○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3086100" lvl="8" indent="-2857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Font typeface="IBM Plex Sans Condensed"/>
              <a:buChar char="■"/>
              <a:defRPr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15300" y="6408364"/>
            <a:ext cx="54877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Google Shape;37;p7"/>
          <p:cNvSpPr txBox="1"/>
          <p:nvPr/>
        </p:nvSpPr>
        <p:spPr>
          <a:xfrm>
            <a:off x="8688881" y="6515100"/>
            <a:ext cx="3996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975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5038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25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15300" y="6408364"/>
            <a:ext cx="54877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3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11700" y="517167"/>
            <a:ext cx="85205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3999825" cy="4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342900" lvl="0" indent="-2619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425"/>
            </a:lvl1pPr>
            <a:lvl2pPr marL="685800" lvl="1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028700" lvl="2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600" lvl="3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500" lvl="4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400" lvl="5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300" lvl="6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200" lvl="7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100" lvl="8" indent="-2476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832400" y="1536625"/>
            <a:ext cx="3999825" cy="4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342900" lvl="0" indent="-26193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425"/>
            </a:lvl1pPr>
            <a:lvl2pPr marL="685800" lvl="1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028700" lvl="2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600" lvl="3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500" lvl="4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400" lvl="5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300" lvl="6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200" lvl="7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100" lvl="8" indent="-2476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15300" y="6408364"/>
            <a:ext cx="54877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Google Shape;46;p9"/>
          <p:cNvSpPr/>
          <p:nvPr/>
        </p:nvSpPr>
        <p:spPr>
          <a:xfrm rot="10800000">
            <a:off x="-2125" y="-25"/>
            <a:ext cx="9155025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42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11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517167"/>
            <a:ext cx="85205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15300" y="6408364"/>
            <a:ext cx="54877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1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530865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342900" lvl="0" indent="-2476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marL="685800" lvl="1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028700" lvl="2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600" lvl="3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500" lvl="4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400" lvl="5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300" lvl="6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200" lvl="7" indent="-2476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100" lvl="8" indent="-2476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15300" y="6408364"/>
            <a:ext cx="54877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725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15300" y="6408364"/>
            <a:ext cx="54877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5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4572000" y="272150"/>
            <a:ext cx="4572000" cy="613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75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75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6925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3429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marL="685800" lvl="1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○"/>
              <a:defRPr/>
            </a:lvl2pPr>
            <a:lvl3pPr marL="1028700" lvl="2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371600" lvl="3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1714500" lvl="4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057400" lvl="5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2400300" lvl="6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2743200" lvl="7" indent="-285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3086100" lvl="8" indent="-28575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415300" y="6408364"/>
            <a:ext cx="54877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5773325"/>
            <a:ext cx="5998725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15300" y="6408364"/>
            <a:ext cx="54877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311700" y="517167"/>
            <a:ext cx="8520525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IBM Plex Sans Condensed"/>
              <a:buNone/>
              <a:defRPr sz="3200" b="1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311700" y="1356875"/>
            <a:ext cx="8520525" cy="4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IBM Plex Sans Condensed"/>
              <a:buChar char="●"/>
              <a:defRPr sz="2800" b="0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Condensed"/>
              <a:buChar char="○"/>
              <a:defRPr sz="2600" b="0" i="0" u="none" strike="noStrike" cap="none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■"/>
              <a:defRPr sz="24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●"/>
              <a:defRPr sz="24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○"/>
              <a:defRPr sz="24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■"/>
              <a:defRPr sz="24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●"/>
              <a:defRPr sz="24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chivo Narrow"/>
              <a:buChar char="○"/>
              <a:defRPr sz="24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2400"/>
              <a:buFont typeface="Archivo Narrow"/>
              <a:buChar char="■"/>
              <a:defRPr sz="2400" b="0" i="0" u="none" strike="noStrike" cap="none">
                <a:solidFill>
                  <a:srgbClr val="000000"/>
                </a:solidFill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/>
          <p:nvPr/>
        </p:nvSpPr>
        <p:spPr>
          <a:xfrm>
            <a:off x="0" y="-9719"/>
            <a:ext cx="9144000" cy="261900"/>
          </a:xfrm>
          <a:prstGeom prst="rect">
            <a:avLst/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3" name="Google Shape;13;p5"/>
          <p:cNvSpPr/>
          <p:nvPr/>
        </p:nvSpPr>
        <p:spPr>
          <a:xfrm>
            <a:off x="0" y="6615550"/>
            <a:ext cx="9144000" cy="261900"/>
          </a:xfrm>
          <a:prstGeom prst="rect">
            <a:avLst/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-38" y="6387300"/>
            <a:ext cx="9144000" cy="353400"/>
          </a:xfrm>
          <a:prstGeom prst="roundRect">
            <a:avLst>
              <a:gd name="adj" fmla="val 16667"/>
            </a:avLst>
          </a:prstGeom>
          <a:solidFill>
            <a:srgbClr val="0C5394"/>
          </a:solidFill>
          <a:ln w="9525" cap="flat" cmpd="sng">
            <a:solidFill>
              <a:srgbClr val="0C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</p:txBody>
      </p:sp>
      <p:sp>
        <p:nvSpPr>
          <p:cNvPr id="15" name="Google Shape;15;p5"/>
          <p:cNvSpPr txBox="1"/>
          <p:nvPr/>
        </p:nvSpPr>
        <p:spPr>
          <a:xfrm rot="-462626">
            <a:off x="6618896" y="6332940"/>
            <a:ext cx="1368448" cy="50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  <a:endParaRPr sz="1200" b="0" i="0" u="none" strike="noStrike" cap="none">
              <a:solidFill>
                <a:srgbClr val="D2AE6C"/>
              </a:solidFill>
              <a:latin typeface="Yellowtail"/>
              <a:ea typeface="Yellowtail"/>
              <a:cs typeface="Yellowtail"/>
              <a:sym typeface="Yellowtail"/>
            </a:endParaRPr>
          </a:p>
        </p:txBody>
      </p:sp>
      <p:sp>
        <p:nvSpPr>
          <p:cNvPr id="16" name="Google Shape;16;p5"/>
          <p:cNvSpPr txBox="1"/>
          <p:nvPr/>
        </p:nvSpPr>
        <p:spPr>
          <a:xfrm rot="1419">
            <a:off x="4550944" y="6417704"/>
            <a:ext cx="2179800" cy="46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50" b="0" i="0" u="none" strike="noStrike" cap="none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  <a:endParaRPr sz="1050" b="0" i="0" u="none" strike="noStrike" cap="none">
              <a:solidFill>
                <a:srgbClr val="CCCCCC"/>
              </a:solidFill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8415300" y="6408364"/>
            <a:ext cx="54877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14">
            <a:alphaModFix amt="2000"/>
          </a:blip>
          <a:srcRect/>
          <a:stretch/>
        </p:blipFill>
        <p:spPr>
          <a:xfrm>
            <a:off x="6304200" y="2427475"/>
            <a:ext cx="2503763" cy="332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6363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BioMed-QA: An Intelligent Search and Question-Answering System for Medical Research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2065" marR="5080">
              <a:lnSpc>
                <a:spcPts val="4500"/>
              </a:lnSpc>
              <a:spcBef>
                <a:spcPts val="300"/>
              </a:spcBef>
            </a:pPr>
            <a:r>
              <a:rPr lang="en-US" sz="2800" spc="55" dirty="0">
                <a:latin typeface="Georgia"/>
                <a:cs typeface="Georgia"/>
              </a:rPr>
              <a:t>Presented</a:t>
            </a:r>
            <a:r>
              <a:rPr lang="en-US" sz="2800" spc="-160" dirty="0">
                <a:latin typeface="Georgia"/>
                <a:cs typeface="Georgia"/>
              </a:rPr>
              <a:t> </a:t>
            </a:r>
            <a:r>
              <a:rPr lang="en-US" sz="2800" dirty="0">
                <a:latin typeface="Georgia"/>
                <a:cs typeface="Georgia"/>
              </a:rPr>
              <a:t>by:</a:t>
            </a:r>
            <a:r>
              <a:rPr lang="en-US" sz="2800" spc="-160" dirty="0">
                <a:latin typeface="Georgia"/>
                <a:cs typeface="Georgia"/>
              </a:rPr>
              <a:t> </a:t>
            </a:r>
            <a:r>
              <a:rPr lang="en-US" sz="2800" spc="55" dirty="0">
                <a:latin typeface="Georgia"/>
                <a:cs typeface="Georgia"/>
              </a:rPr>
              <a:t>Abishai Tom</a:t>
            </a:r>
            <a:r>
              <a:rPr lang="en-US" sz="2800" spc="-160" dirty="0">
                <a:latin typeface="Georgia"/>
                <a:cs typeface="Georgia"/>
              </a:rPr>
              <a:t> </a:t>
            </a:r>
            <a:r>
              <a:rPr lang="en-US" sz="2800" spc="204" dirty="0">
                <a:latin typeface="Georgia"/>
                <a:cs typeface="Georgia"/>
              </a:rPr>
              <a:t>(2448005)</a:t>
            </a:r>
          </a:p>
          <a:p>
            <a:pPr marL="12065" marR="5080">
              <a:lnSpc>
                <a:spcPts val="4500"/>
              </a:lnSpc>
              <a:spcBef>
                <a:spcPts val="300"/>
              </a:spcBef>
            </a:pPr>
            <a:r>
              <a:rPr lang="en-US" sz="2800" spc="204" dirty="0">
                <a:latin typeface="Georgia"/>
                <a:cs typeface="Georgia"/>
              </a:rPr>
              <a:t>Alphin Roy(2448011)</a:t>
            </a:r>
          </a:p>
          <a:p>
            <a:pPr marL="12065" marR="5080">
              <a:lnSpc>
                <a:spcPts val="4500"/>
              </a:lnSpc>
              <a:spcBef>
                <a:spcPts val="300"/>
              </a:spcBef>
            </a:pPr>
            <a:r>
              <a:rPr lang="en-US" sz="2800" spc="204" dirty="0">
                <a:latin typeface="Georgia"/>
                <a:cs typeface="Georgia"/>
              </a:rPr>
              <a:t> </a:t>
            </a:r>
            <a:r>
              <a:rPr lang="en-US" sz="2800" spc="55" dirty="0">
                <a:latin typeface="Georgia"/>
                <a:cs typeface="Georgia"/>
              </a:rPr>
              <a:t>Presented</a:t>
            </a:r>
            <a:r>
              <a:rPr lang="en-US" sz="2800" spc="-170" dirty="0">
                <a:latin typeface="Georgia"/>
                <a:cs typeface="Georgia"/>
              </a:rPr>
              <a:t> </a:t>
            </a:r>
            <a:r>
              <a:rPr lang="en-US" sz="2800" dirty="0">
                <a:latin typeface="Georgia"/>
                <a:cs typeface="Georgia"/>
              </a:rPr>
              <a:t>to:</a:t>
            </a:r>
            <a:r>
              <a:rPr lang="en-US" sz="2800" spc="-165" dirty="0">
                <a:latin typeface="Georgia"/>
                <a:cs typeface="Georgia"/>
              </a:rPr>
              <a:t> </a:t>
            </a:r>
            <a:r>
              <a:rPr lang="en-US" sz="2800" spc="-80" dirty="0">
                <a:latin typeface="Georgia"/>
                <a:cs typeface="Georgia"/>
              </a:rPr>
              <a:t>Dr.</a:t>
            </a:r>
            <a:r>
              <a:rPr lang="en-US" sz="2800" spc="-165" dirty="0">
                <a:latin typeface="Georgia"/>
                <a:cs typeface="Georgia"/>
              </a:rPr>
              <a:t>  </a:t>
            </a:r>
            <a:r>
              <a:rPr lang="en-US" sz="2800" spc="-25" dirty="0">
                <a:latin typeface="Georgia"/>
                <a:cs typeface="Georgia"/>
              </a:rPr>
              <a:t>Saleema JS</a:t>
            </a:r>
            <a:endParaRPr lang="en-US" sz="2800" dirty="0">
              <a:latin typeface="Georgia"/>
              <a:cs typeface="Georgia"/>
            </a:endParaRPr>
          </a:p>
          <a:p>
            <a:pPr>
              <a:lnSpc>
                <a:spcPts val="4360"/>
              </a:lnSpc>
            </a:pPr>
            <a:endParaRPr lang="en-US" sz="2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C8259-8019-551F-B365-3E36A48CF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30F8-F0A4-11E0-0E3E-DD3AB056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US" dirty="0"/>
              <a:t>Tools &amp; Libraries: Justification of Choices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9D0628-50D8-569D-917C-CFBBBE8B5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0" y="1536830"/>
            <a:ext cx="805656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Scikit-learn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the TF-IDF vectorization.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It's the industry standard for traditional machine learning in Python. Its implementation of TF-IDF is highly optimized and provides a robust baseline for our keyword search engine.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Gensim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NLTK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the Word2Vec baseline 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Gensim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demonstrating POS tagging (NLTK).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are foundational libraries in NLP, perfect for demonstrating the classic techniques required by the syllabus 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2 &amp; 3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providing a solid point of comparison against modern transformer-based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02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49AB7-D191-D824-CDC8-D36A0E2BD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EA3D-4070-5D29-D278-4163468A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US" dirty="0"/>
              <a:t>Tools &amp; Libraries: Justification of Choices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581399-D6E5-CF2A-7869-09660C126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3718" y="1856714"/>
            <a:ext cx="8056561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7156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interactive data visualizations.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 over static libraries like Matplotlib because it generates fully interactive, web-native charts. This is ideal for 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app, allowing for a more engaging and exploratory analysis of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1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32918-CC3B-A4E0-BF14-27710FC7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31FE-1455-BBB2-09AD-65B121DB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IN" dirty="0"/>
              <a:t>Core Technique: Information Retrieval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154229-39E3-A37C-7728-BAF483BA36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0" y="1811300"/>
            <a:ext cx="805656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classic keyword-based method. Fast and effective for matching specific terms.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Word2Vec: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baseline semantic method. Understands word relationships but is less context-aware than modern transformers.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 (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BioBERT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state-of-the-art semantic method. Understands the deep contextual meaning of queries and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Combines the strengths of TF-IDF and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BioBERT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balancing keyword relevance with semantic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22375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52E1-3144-D5BB-2B66-539C0BE71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C4A8-A849-9061-6C8A-85A4EE44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IN" dirty="0"/>
              <a:t>Core Technique: Information Retrieval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2E0D8F-7DFA-C3BF-FCF1-088A6D534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20" y="1272804"/>
            <a:ext cx="3159759" cy="491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3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C05BB-59F9-5C98-B33D-E5209248A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54A8-ADE2-5633-B6D6-5614FC75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fr-FR" dirty="0" err="1"/>
              <a:t>Core</a:t>
            </a:r>
            <a:r>
              <a:rPr lang="fr-FR" dirty="0"/>
              <a:t> Technique: </a:t>
            </a:r>
            <a:r>
              <a:rPr lang="fr-FR" dirty="0" err="1"/>
              <a:t>Answer</a:t>
            </a:r>
            <a:r>
              <a:rPr lang="fr-FR" dirty="0"/>
              <a:t> Extraction (NER)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365D81-DAF6-03B1-2292-9048F6C24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1" y="1773934"/>
            <a:ext cx="805656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BioNER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(Primary):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Utilizes a powerful pre-trained model from Hugging Face (d4data/biomedical-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-all) to identify entities like CHEMICAL, DISEASE, and GENE with high accuracy based on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Regex NER (Fallback):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system based on hand-crafted rules (Regular Expressions). For example, it identifies words ending in "-itis" as diseases. It serves as a reliable baseline and ensures the app works even if the main model can't be loaded.</a:t>
            </a:r>
          </a:p>
        </p:txBody>
      </p:sp>
    </p:spTree>
    <p:extLst>
      <p:ext uri="{BB962C8B-B14F-4D97-AF65-F5344CB8AC3E}">
        <p14:creationId xmlns:p14="http://schemas.microsoft.com/office/powerpoint/2010/main" val="145950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68333-CE2A-FCBE-5713-3FF7C445F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13CF-AB69-88FD-1DED-45FB0720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IN" dirty="0"/>
              <a:t>Quantitative Results: IR Evaluation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F9D0295-7D1F-A19A-6BB5-6520FB6B4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1" y="1435061"/>
            <a:ext cx="805656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evaluate our search methods, we used standard IR metrics: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Precision@k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Recall@k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nDCG@k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"IR Comparison" tab allows us to run a query and see these metrics calculated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shown in the results for the query "Alzheimer's treatment," the Dense and Hybrid methods consistently achieve higher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nDCG@k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scores. This indicates they are better at finding relevant documents and ranking them higher than the purely keyword-based TF-IDF.</a:t>
            </a:r>
          </a:p>
        </p:txBody>
      </p:sp>
    </p:spTree>
    <p:extLst>
      <p:ext uri="{BB962C8B-B14F-4D97-AF65-F5344CB8AC3E}">
        <p14:creationId xmlns:p14="http://schemas.microsoft.com/office/powerpoint/2010/main" val="153339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06C67-FDC3-3ADA-D6E9-235EF98A8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72D4-6477-6797-FFE0-6C12D4C1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IN" dirty="0"/>
              <a:t>Quantitative Results: NER Evaluation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7DCC64-562D-75CE-0C3B-129B980DC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0" y="1435060"/>
            <a:ext cx="805656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evaluated our two NER systems on a small, hand-labeled "gold standard"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measured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and F1-Score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each entity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This proves that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model's performance is highly dependent on the quality and nature of the evaluation data.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results highlight that a simplistic test set can be misleading, and they underscore the importance of building larger, more nuanced evaluation datasets to accurately benchmark the performance of powerful, context-aware NLP models like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BioNER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0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16600-CE73-A9E1-132F-AB768564D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0DDF-2C06-7BA8-F6A1-1EE3BF44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IN" dirty="0"/>
              <a:t>Qualitative Analysis (Live Demo)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4AF615-67C2-37A8-4573-7727CD0D0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0" y="1773615"/>
            <a:ext cx="805656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Let's demonstrate with the question: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"Which genes are associated with breast cancer?“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retrieves relevant abstracts and highlights the query terms (breast cancer) and the extracted answers (GENE entities).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you can see, the system correctly identifies well-known genes like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BRCA1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BRCA2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TP53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the text. This provides a clear, visual confirmation of the end-to-end system's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95751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3A57C-6043-3909-0BF1-028130501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CC04-7B2F-D278-5AE2-C3AA179A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IN" dirty="0"/>
              <a:t>Discussion of Limitations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695D1D-19F0-0EB3-71CA-D33FF3D46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0" y="1435061"/>
            <a:ext cx="805656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Answer Context: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current system identifies an answer if it's in a sentence that also contains a query term. This is a heuristic and can sometimes miss more complex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Heuristic: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relevance metric for the IR evaluation is simple (presence of a keyword). A human-judged dataset would provide more accurate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Extractive Nature: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is purely extractive—it can only pull out words that are physically present in the text. It cannot synthesize or summarize answers.</a:t>
            </a:r>
          </a:p>
        </p:txBody>
      </p:sp>
    </p:spTree>
    <p:extLst>
      <p:ext uri="{BB962C8B-B14F-4D97-AF65-F5344CB8AC3E}">
        <p14:creationId xmlns:p14="http://schemas.microsoft.com/office/powerpoint/2010/main" val="412421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5581E-4ED6-4519-08F1-AE557C3A8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A462-57CC-2F18-20AA-E2748291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E30B4C7-1661-4DC7-C17D-D29D97517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1" y="1604338"/>
            <a:ext cx="805656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successfully designed and built a multi-engine biomedical QA system that effectively moves beyond simple keyword 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analysis quantitatively demonstrated the superiority of modern semantic search models 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BioBERT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over traditional methods (TF-IDF, Word2Vec).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integrates a wide range of NLP techniques from sequence labeling (NER, POS) and vector semantics to information retrieval and QA, creating a powerful and insightful tool.</a:t>
            </a:r>
          </a:p>
        </p:txBody>
      </p:sp>
    </p:spTree>
    <p:extLst>
      <p:ext uri="{BB962C8B-B14F-4D97-AF65-F5344CB8AC3E}">
        <p14:creationId xmlns:p14="http://schemas.microsoft.com/office/powerpoint/2010/main" val="165277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IN" dirty="0"/>
              <a:t>Agenda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31FC1E-60A7-B5A9-E228-D576C45AC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3988" y="1616066"/>
            <a:ext cx="828992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Overload in Scientific Literature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BioMed-QA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It Works Under the Hood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Evaluating System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Directions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B097C-1B6E-2DDA-404E-67290BDA6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9AD1-59A4-14E5-EDDF-48D59555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IN" dirty="0"/>
              <a:t>Future Work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D219E5-2EB8-BD1C-407A-207BB0856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1" y="1604338"/>
            <a:ext cx="805656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 Up: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 the system with a scalable search backend like Elasticsearch to handle millions of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Answer Extraction: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 more advanced reading comprehension models to handle more complex questions and relationships between entities.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Abstractive QA: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Explore generative models (like T5 or GPT) to synthesize and summarize answers in natural language instead of just extracting them.</a:t>
            </a:r>
          </a:p>
        </p:txBody>
      </p:sp>
    </p:spTree>
    <p:extLst>
      <p:ext uri="{BB962C8B-B14F-4D97-AF65-F5344CB8AC3E}">
        <p14:creationId xmlns:p14="http://schemas.microsoft.com/office/powerpoint/2010/main" val="1007947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4E79B-1639-74B9-15DF-845601B1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909" y="2692401"/>
            <a:ext cx="7743825" cy="1320800"/>
          </a:xfrm>
        </p:spPr>
        <p:txBody>
          <a:bodyPr>
            <a:normAutofit/>
          </a:bodyPr>
          <a:lstStyle/>
          <a:p>
            <a:pPr marL="107156" indent="0" algn="ctr">
              <a:buNone/>
            </a:pPr>
            <a:r>
              <a:rPr lang="en-IN" sz="5400" dirty="0">
                <a:latin typeface="Buxton Sketch" panose="030805000005000000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431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B91EB-0528-6971-2A40-7228F71C9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7EC1-7555-08DC-C90A-6EC6CF02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US" dirty="0"/>
              <a:t>The Problem: A Needle in a Haystack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A1ED69-1AD2-848C-9F90-D88CA48D1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5753" y="1500735"/>
            <a:ext cx="837025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world of biomedical research is vast and growing exponentially. PubMed, a major research database, contains over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36 million citations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Researchers, doctors, and students face a significant challenge: finding specific answers to complex questions is like finding a needle in an ever-growing haystack.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keyword search often fails. It can't understand synonyms, context, or the underlying meaning of a query, leading to missed information or irrelevant results.</a:t>
            </a:r>
          </a:p>
        </p:txBody>
      </p:sp>
    </p:spTree>
    <p:extLst>
      <p:ext uri="{BB962C8B-B14F-4D97-AF65-F5344CB8AC3E}">
        <p14:creationId xmlns:p14="http://schemas.microsoft.com/office/powerpoint/2010/main" val="157311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436E3-9175-F644-A6CE-62382406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B0AA-F4CA-B1A9-9DF5-07E457112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US" dirty="0"/>
              <a:t>Our Solution: The BioMed-QA System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50B369-1CFA-889D-BC14-859FBCA4C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033" y="1472858"/>
            <a:ext cx="8127999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build an intelligent system that moves beyond simple document retrieval to provide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answers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natural language questions.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user's question, such as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"What chemicals are used to treat Parkinson's disease?"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concise list of candidate answers (e.g., "Levodopa", "Carbidopa").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source abstracts with the answers and query terms highlighted for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operates on a processed sample of 5,000-10,000 abstracts from the PubMed dataset.</a:t>
            </a:r>
          </a:p>
        </p:txBody>
      </p:sp>
    </p:spTree>
    <p:extLst>
      <p:ext uri="{BB962C8B-B14F-4D97-AF65-F5344CB8AC3E}">
        <p14:creationId xmlns:p14="http://schemas.microsoft.com/office/powerpoint/2010/main" val="192798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083BD-DEA9-F5FF-5947-45C7294A7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D656-413E-17F0-77D9-2526E7CB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IN" dirty="0"/>
              <a:t>Novelty &amp; Domain Relevance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910C00-3674-9E78-DD03-FDD92EC7E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0" y="1642022"/>
            <a:ext cx="805656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Beyond Search: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key novelty is the two-stage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Retrieve-then-Extract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process. We don't just give you a list of documents; we read them for you and pull out the answers.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Intelligence: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Instead of using generic NLP models, we leverage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BioBERT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language model specifically pre-trained on biomedical text. This provides a deep, contextual understanding of scientific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Framework: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is built as a tool for analysis, allowing for a direct, quantitative comparison of multiple Information Retrieval and NER techniques.</a:t>
            </a:r>
          </a:p>
        </p:txBody>
      </p:sp>
    </p:spTree>
    <p:extLst>
      <p:ext uri="{BB962C8B-B14F-4D97-AF65-F5344CB8AC3E}">
        <p14:creationId xmlns:p14="http://schemas.microsoft.com/office/powerpoint/2010/main" val="202504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CDDF0-43EB-8E4A-0F8C-0227A21C6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5033-A88B-A04C-0C38-F5764CE8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IN" dirty="0"/>
              <a:t>System Architecture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6644E63-2F40-9F85-5CFE-73319B040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0" y="3504070"/>
            <a:ext cx="80565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91B051-9E2F-8C7E-5C2C-C4A080B2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22"/>
            <a:ext cx="9144000" cy="407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9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A4E31-1B60-05AD-801C-B7C0D35A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99A2-8418-BF5A-70F8-254525A7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IN" dirty="0"/>
              <a:t>About the Dataset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02B75D-7501-6707-8496-44143531E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0" y="1642022"/>
            <a:ext cx="805656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utilizes the "PubMed Multi Label Text Classification Dataset" available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data originates from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PubMed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repository, a premier database for biomedical literature.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 &amp; Size: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contains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55,655 research article abstracts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For our project, we work with a processed sample to ensure computational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Annotation: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key feature of this dataset is its quality. Each article was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manually annotated by biomedical experts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10-15 relevant Medical Subject Headings 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labels). This expert curation provides a strong, reliable foundation.</a:t>
            </a:r>
          </a:p>
        </p:txBody>
      </p:sp>
    </p:spTree>
    <p:extLst>
      <p:ext uri="{BB962C8B-B14F-4D97-AF65-F5344CB8AC3E}">
        <p14:creationId xmlns:p14="http://schemas.microsoft.com/office/powerpoint/2010/main" val="268310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AE539-0101-9E85-96AE-A26F2C0BF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D4F3-09BD-ED0F-4C61-B11E8A02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IN" dirty="0"/>
              <a:t>Data Preprocessing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DC456C-6AF0-4EFD-380F-974B92BC1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0" y="1303469"/>
            <a:ext cx="805656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 &amp; Cleaning: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Loaded the data, handled different column names (title vs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articleTitle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and removed abstracts that were empty.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Created a representative sample of abstracts to ensure the project was computationally feasible.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 Generation: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is the most critical step. We used 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BioBERT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to convert the text of each of the abstracts of our choice into a numerical vector (an embedding). These embeddings capture the semantic meaning of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cleaned data and the computed embeddings were saved to disk (.csv and .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pkl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files). This one-time process makes the main application fast and responsive.</a:t>
            </a:r>
          </a:p>
        </p:txBody>
      </p:sp>
    </p:spTree>
    <p:extLst>
      <p:ext uri="{BB962C8B-B14F-4D97-AF65-F5344CB8AC3E}">
        <p14:creationId xmlns:p14="http://schemas.microsoft.com/office/powerpoint/2010/main" val="188493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7E62F-5194-DEA7-9FDE-C944968B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117D-A2B3-B04E-8A89-6BC22FEB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471340"/>
            <a:ext cx="7743825" cy="801464"/>
          </a:xfrm>
        </p:spPr>
        <p:txBody>
          <a:bodyPr/>
          <a:lstStyle/>
          <a:p>
            <a:pPr algn="ctr"/>
            <a:r>
              <a:rPr lang="en-US" dirty="0"/>
              <a:t>Tools &amp; Libraries: Justification of Choices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476D752-74E6-8CFD-BC6F-12A606572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1" y="1367871"/>
            <a:ext cx="805656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Building the interactive web application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Chosen for its simplicity and speed in creating data-centric apps directly from Python. It allows for rapid prototyping and creating an effective live demo without requiring web development expertise.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2.Hugging Face Transformers / Sentence-Transformers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Loading state-of-the-art NLP models for embeddings 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BioBERT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direct access to SOTA pre-trained models. We specifically chose this to leverage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BioBERT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model fine-tuned on biomedical text, which offers superior domain-specific understanding compared to generic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CU_Presentaion_Template[1] (1) (1)</Template>
  <TotalTime>2462</TotalTime>
  <Words>1515</Words>
  <Application>Microsoft Office PowerPoint</Application>
  <PresentationFormat>On-screen Show (4:3)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Archivo Narrow</vt:lpstr>
      <vt:lpstr>Archivo Narrow Medium</vt:lpstr>
      <vt:lpstr>Arial</vt:lpstr>
      <vt:lpstr>Buxton Sketch</vt:lpstr>
      <vt:lpstr>Georgia</vt:lpstr>
      <vt:lpstr>IBM Plex Sans Condensed</vt:lpstr>
      <vt:lpstr>Times New Roman</vt:lpstr>
      <vt:lpstr>Yellowtail</vt:lpstr>
      <vt:lpstr>Simple Light</vt:lpstr>
      <vt:lpstr>BioMed-QA: An Intelligent Search and Question-Answering System for Medical Research</vt:lpstr>
      <vt:lpstr>Agenda</vt:lpstr>
      <vt:lpstr>The Problem: A Needle in a Haystack</vt:lpstr>
      <vt:lpstr>Our Solution: The BioMed-QA System</vt:lpstr>
      <vt:lpstr>Novelty &amp; Domain Relevance</vt:lpstr>
      <vt:lpstr>System Architecture</vt:lpstr>
      <vt:lpstr>About the Dataset</vt:lpstr>
      <vt:lpstr>Data Preprocessing</vt:lpstr>
      <vt:lpstr>Tools &amp; Libraries: Justification of Choices</vt:lpstr>
      <vt:lpstr>Tools &amp; Libraries: Justification of Choices</vt:lpstr>
      <vt:lpstr>Tools &amp; Libraries: Justification of Choices</vt:lpstr>
      <vt:lpstr>Core Technique: Information Retrieval</vt:lpstr>
      <vt:lpstr>Core Technique: Information Retrieval</vt:lpstr>
      <vt:lpstr>Core Technique: Answer Extraction (NER)</vt:lpstr>
      <vt:lpstr>Quantitative Results: IR Evaluation</vt:lpstr>
      <vt:lpstr>Quantitative Results: NER Evaluation</vt:lpstr>
      <vt:lpstr>Qualitative Analysis (Live Demo)</vt:lpstr>
      <vt:lpstr>Discussion of Limitations</vt:lpstr>
      <vt:lpstr>Conclusion</vt:lpstr>
      <vt:lpstr>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Alphin Roy</dc:creator>
  <cp:keywords/>
  <dc:description>generated using python-pptx</dc:description>
  <cp:lastModifiedBy>Abishai Tom</cp:lastModifiedBy>
  <cp:revision>6</cp:revision>
  <dcterms:created xsi:type="dcterms:W3CDTF">2013-01-27T09:14:16Z</dcterms:created>
  <dcterms:modified xsi:type="dcterms:W3CDTF">2025-08-26T16:44:37Z</dcterms:modified>
  <cp:category/>
</cp:coreProperties>
</file>