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5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6" autoAdjust="0"/>
    <p:restoredTop sz="94660"/>
  </p:normalViewPr>
  <p:slideViewPr>
    <p:cSldViewPr snapToGrid="0">
      <p:cViewPr varScale="1">
        <p:scale>
          <a:sx n="91" d="100"/>
          <a:sy n="91" d="100"/>
        </p:scale>
        <p:origin x="-48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78D1D2A-27FF-4A69-8E0F-D1F26CABAF5B}" type="datetimeFigureOut">
              <a:rPr lang="en-IN" smtClean="0"/>
              <a:pPr/>
              <a:t>12-10-2022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DA2B362-D0CA-4077-BA36-531AEE50A84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8D1D2A-27FF-4A69-8E0F-D1F26CABAF5B}" type="datetimeFigureOut">
              <a:rPr lang="en-IN" smtClean="0"/>
              <a:pPr/>
              <a:t>12-10-2022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DA2B362-D0CA-4077-BA36-531AEE50A84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8D1D2A-27FF-4A69-8E0F-D1F26CABAF5B}" type="datetimeFigureOut">
              <a:rPr lang="en-IN" smtClean="0"/>
              <a:pPr/>
              <a:t>12-10-2022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DA2B362-D0CA-4077-BA36-531AEE50A84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8D1D2A-27FF-4A69-8E0F-D1F26CABAF5B}" type="datetimeFigureOut">
              <a:rPr lang="en-IN" smtClean="0"/>
              <a:pPr/>
              <a:t>12-10-2022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DA2B362-D0CA-4077-BA36-531AEE50A84A}"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78D1D2A-27FF-4A69-8E0F-D1F26CABAF5B}" type="datetimeFigureOut">
              <a:rPr lang="en-IN" smtClean="0"/>
              <a:pPr/>
              <a:t>12-10-2022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DA2B362-D0CA-4077-BA36-531AEE50A84A}" type="slidenum">
              <a:rPr lang="en-IN" smtClean="0"/>
              <a:pPr/>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8D1D2A-27FF-4A69-8E0F-D1F26CABAF5B}" type="datetimeFigureOut">
              <a:rPr lang="en-IN" smtClean="0"/>
              <a:pPr/>
              <a:t>12-10-2022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DA2B362-D0CA-4077-BA36-531AEE50A84A}"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78D1D2A-27FF-4A69-8E0F-D1F26CABAF5B}" type="datetimeFigureOut">
              <a:rPr lang="en-IN" smtClean="0"/>
              <a:pPr/>
              <a:t>12-10-2022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DA2B362-D0CA-4077-BA36-531AEE50A84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78D1D2A-27FF-4A69-8E0F-D1F26CABAF5B}" type="datetimeFigureOut">
              <a:rPr lang="en-IN" smtClean="0"/>
              <a:pPr/>
              <a:t>12-10-2022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DA2B362-D0CA-4077-BA36-531AEE50A84A}"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78D1D2A-27FF-4A69-8E0F-D1F26CABAF5B}" type="datetimeFigureOut">
              <a:rPr lang="en-IN" smtClean="0"/>
              <a:pPr/>
              <a:t>12-10-2022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DA2B362-D0CA-4077-BA36-531AEE50A84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878D1D2A-27FF-4A69-8E0F-D1F26CABAF5B}" type="datetimeFigureOut">
              <a:rPr lang="en-IN" smtClean="0"/>
              <a:pPr/>
              <a:t>12-10-2022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DA2B362-D0CA-4077-BA36-531AEE50A84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78D1D2A-27FF-4A69-8E0F-D1F26CABAF5B}" type="datetimeFigureOut">
              <a:rPr lang="en-IN" smtClean="0"/>
              <a:pPr/>
              <a:t>12-10-2022</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DA2B362-D0CA-4077-BA36-531AEE50A84A}" type="slidenum">
              <a:rPr lang="en-IN" smtClean="0"/>
              <a:pPr/>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878D1D2A-27FF-4A69-8E0F-D1F26CABAF5B}" type="datetimeFigureOut">
              <a:rPr lang="en-IN" smtClean="0"/>
              <a:pPr/>
              <a:t>12-10-2022</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0DA2B362-D0CA-4077-BA36-531AEE50A84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3FBDFBB-9C28-BA49-0D38-1C52F594C913}"/>
              </a:ext>
            </a:extLst>
          </p:cNvPr>
          <p:cNvSpPr>
            <a:spLocks noGrp="1"/>
          </p:cNvSpPr>
          <p:nvPr>
            <p:ph idx="1"/>
          </p:nvPr>
        </p:nvSpPr>
        <p:spPr/>
        <p:txBody>
          <a:bodyPr>
            <a:normAutofit/>
          </a:bodyPr>
          <a:lstStyle/>
          <a:p>
            <a:pPr marL="0" indent="0">
              <a:buNone/>
            </a:pPr>
            <a:r>
              <a:rPr lang="en-IN" sz="2000" u="sng" dirty="0">
                <a:latin typeface="Times New Roman" panose="02020603050405020304" pitchFamily="18" charset="0"/>
                <a:cs typeface="Times New Roman" panose="02020603050405020304" pitchFamily="18" charset="0"/>
              </a:rPr>
              <a:t>TEAM MEMBERS:</a:t>
            </a:r>
          </a:p>
          <a:p>
            <a:r>
              <a:rPr lang="en-IN" sz="2000" dirty="0" err="1" smtClean="0">
                <a:latin typeface="Times New Roman" panose="02020603050405020304" pitchFamily="18" charset="0"/>
                <a:cs typeface="Times New Roman" panose="02020603050405020304" pitchFamily="18" charset="0"/>
              </a:rPr>
              <a:t>Gunal</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	   </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422419205014)</a:t>
            </a:r>
            <a:endParaRPr lang="en-IN" sz="2000" dirty="0">
              <a:latin typeface="Times New Roman" panose="02020603050405020304" pitchFamily="18" charset="0"/>
              <a:cs typeface="Times New Roman" panose="02020603050405020304" pitchFamily="18" charset="0"/>
            </a:endParaRPr>
          </a:p>
          <a:p>
            <a:r>
              <a:rPr lang="en-IN" sz="2000" dirty="0" err="1" smtClean="0">
                <a:latin typeface="Times New Roman" panose="02020603050405020304" pitchFamily="18" charset="0"/>
                <a:cs typeface="Times New Roman" panose="02020603050405020304" pitchFamily="18" charset="0"/>
              </a:rPr>
              <a:t>Abarna</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         </a:t>
            </a:r>
            <a:r>
              <a:rPr lang="en-IN" sz="2000" dirty="0" smtClean="0">
                <a:latin typeface="Times New Roman" panose="02020603050405020304" pitchFamily="18" charset="0"/>
                <a:cs typeface="Times New Roman" panose="02020603050405020304" pitchFamily="18" charset="0"/>
              </a:rPr>
              <a:t>             (422419205001)</a:t>
            </a:r>
            <a:endParaRPr lang="en-IN" sz="2000" dirty="0">
              <a:latin typeface="Times New Roman" panose="02020603050405020304" pitchFamily="18" charset="0"/>
              <a:cs typeface="Times New Roman" panose="02020603050405020304" pitchFamily="18" charset="0"/>
            </a:endParaRPr>
          </a:p>
          <a:p>
            <a:r>
              <a:rPr lang="en-IN" sz="2000" dirty="0" err="1" smtClean="0">
                <a:latin typeface="Times New Roman" panose="02020603050405020304" pitchFamily="18" charset="0"/>
                <a:cs typeface="Times New Roman" panose="02020603050405020304" pitchFamily="18" charset="0"/>
              </a:rPr>
              <a:t>vasu</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balaji</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a:t>
            </a:r>
            <a:r>
              <a:rPr lang="en-IN" sz="2000" dirty="0" smtClean="0">
                <a:latin typeface="Times New Roman" panose="02020603050405020304" pitchFamily="18" charset="0"/>
                <a:cs typeface="Times New Roman" panose="02020603050405020304" pitchFamily="18" charset="0"/>
              </a:rPr>
              <a:t>               (422419205042)</a:t>
            </a:r>
            <a:endParaRPr lang="en-IN" sz="2000" dirty="0">
              <a:latin typeface="Times New Roman" panose="02020603050405020304" pitchFamily="18" charset="0"/>
              <a:cs typeface="Times New Roman" panose="02020603050405020304" pitchFamily="18" charset="0"/>
            </a:endParaRPr>
          </a:p>
          <a:p>
            <a:r>
              <a:rPr lang="en-IN" sz="2000" dirty="0" err="1" smtClean="0">
                <a:latin typeface="Times New Roman" panose="02020603050405020304" pitchFamily="18" charset="0"/>
                <a:cs typeface="Times New Roman" panose="02020603050405020304" pitchFamily="18" charset="0"/>
              </a:rPr>
              <a:t>Selvaraj</a:t>
            </a:r>
            <a:r>
              <a:rPr lang="en-IN" sz="2000" dirty="0" smtClean="0">
                <a:latin typeface="Times New Roman" panose="02020603050405020304" pitchFamily="18" charset="0"/>
                <a:cs typeface="Times New Roman" panose="02020603050405020304" pitchFamily="18" charset="0"/>
              </a:rPr>
              <a:t> A                    (422419205034)</a:t>
            </a:r>
            <a:endParaRPr lang="en-IN" sz="2000" dirty="0">
              <a:latin typeface="Times New Roman" panose="02020603050405020304" pitchFamily="18" charset="0"/>
              <a:cs typeface="Times New Roman" panose="02020603050405020304" pitchFamily="18" charset="0"/>
            </a:endParaRPr>
          </a:p>
          <a:p>
            <a:pPr marL="0" indent="0">
              <a:buNone/>
            </a:pPr>
            <a:r>
              <a:rPr lang="en-IN" sz="2000" u="sng" dirty="0">
                <a:latin typeface="Times New Roman" panose="02020603050405020304" pitchFamily="18" charset="0"/>
                <a:cs typeface="Times New Roman" panose="02020603050405020304" pitchFamily="18" charset="0"/>
              </a:rPr>
              <a:t>PROBLEM STATEMENT:</a:t>
            </a:r>
          </a:p>
          <a:p>
            <a:pPr algn="just"/>
            <a:r>
              <a:rPr lang="en-IN" sz="20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 xmlns:a16="http://schemas.microsoft.com/office/drawing/2014/main" id="{16B89B13-8A31-F434-2872-52CF57A50BE5}"/>
              </a:ext>
            </a:extLst>
          </p:cNvPr>
          <p:cNvSpPr>
            <a:spLocks noGrp="1"/>
          </p:cNvSpPr>
          <p:nvPr>
            <p:ph type="title"/>
          </p:nvPr>
        </p:nvSpPr>
        <p:spPr/>
        <p:txBody>
          <a:bodyPr>
            <a:normAutofit fontScale="90000"/>
          </a:bodyPr>
          <a:lstStyle/>
          <a:p>
            <a:pPr algn="ctr"/>
            <a:r>
              <a:rPr lang="en-IN" sz="2400" dirty="0">
                <a:latin typeface="Times New Roman" panose="02020603050405020304" pitchFamily="18" charset="0"/>
                <a:cs typeface="Times New Roman" panose="02020603050405020304" pitchFamily="18" charset="0"/>
              </a:rPr>
              <a:t>IDEATION PHASE – BRAINSTORMING SESSION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INVENTORY MANAGEMENT SYSTEM FOR RETAILERS</a:t>
            </a:r>
          </a:p>
        </p:txBody>
      </p:sp>
    </p:spTree>
    <p:extLst>
      <p:ext uri="{BB962C8B-B14F-4D97-AF65-F5344CB8AC3E}">
        <p14:creationId xmlns="" xmlns:p14="http://schemas.microsoft.com/office/powerpoint/2010/main" val="404829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 xmlns:a16="http://schemas.microsoft.com/office/drawing/2014/main" id="{FD192499-FD15-F4C8-D2B6-1E20E6063538}"/>
              </a:ext>
            </a:extLst>
          </p:cNvPr>
          <p:cNvGraphicFramePr>
            <a:graphicFrameLocks noGrp="1"/>
          </p:cNvGraphicFramePr>
          <p:nvPr>
            <p:extLst>
              <p:ext uri="{D42A27DB-BD31-4B8C-83A1-F6EECF244321}">
                <p14:modId xmlns="" xmlns:p14="http://schemas.microsoft.com/office/powerpoint/2010/main" val="3695669669"/>
              </p:ext>
            </p:extLst>
          </p:nvPr>
        </p:nvGraphicFramePr>
        <p:xfrm>
          <a:off x="2032000" y="425669"/>
          <a:ext cx="8128000" cy="5906814"/>
        </p:xfrm>
        <a:graphic>
          <a:graphicData uri="http://schemas.openxmlformats.org/drawingml/2006/table">
            <a:tbl>
              <a:tblPr firstRow="1" bandRow="1">
                <a:tableStyleId>{0505E3EF-67EA-436B-97B2-0124C06EBD24}</a:tableStyleId>
              </a:tblPr>
              <a:tblGrid>
                <a:gridCol w="4064000">
                  <a:extLst>
                    <a:ext uri="{9D8B030D-6E8A-4147-A177-3AD203B41FA5}">
                      <a16:colId xmlns="" xmlns:a16="http://schemas.microsoft.com/office/drawing/2014/main" val="4120951825"/>
                    </a:ext>
                  </a:extLst>
                </a:gridCol>
                <a:gridCol w="4064000">
                  <a:extLst>
                    <a:ext uri="{9D8B030D-6E8A-4147-A177-3AD203B41FA5}">
                      <a16:colId xmlns="" xmlns:a16="http://schemas.microsoft.com/office/drawing/2014/main" val="375924745"/>
                    </a:ext>
                  </a:extLst>
                </a:gridCol>
              </a:tblGrid>
              <a:tr h="2953407">
                <a:tc>
                  <a:txBody>
                    <a:bodyPr/>
                    <a:lstStyle/>
                    <a:p>
                      <a:endParaRPr lang="en-IN" b="0" dirty="0">
                        <a:solidFill>
                          <a:srgbClr val="FF0000"/>
                        </a:solidFill>
                      </a:endParaRPr>
                    </a:p>
                    <a:p>
                      <a:pPr algn="ctr"/>
                      <a:r>
                        <a:rPr lang="en-IN" b="1" dirty="0" err="1" smtClean="0">
                          <a:solidFill>
                            <a:schemeClr val="accent5">
                              <a:lumMod val="50000"/>
                            </a:schemeClr>
                          </a:solidFill>
                        </a:rPr>
                        <a:t>Gunal</a:t>
                      </a:r>
                      <a:endParaRPr lang="en-IN" b="1" dirty="0">
                        <a:solidFill>
                          <a:schemeClr val="accent5">
                            <a:lumMod val="50000"/>
                          </a:schemeClr>
                        </a:solidFill>
                      </a:endParaRPr>
                    </a:p>
                    <a:p>
                      <a:pPr algn="ctr"/>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While billing, scanning the bar codes detects the product and manages stock according to the quantity sold.</a:t>
                      </a:r>
                    </a:p>
                    <a:p>
                      <a:pPr algn="l"/>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Demand based advanced stock pre-order. </a:t>
                      </a:r>
                    </a:p>
                  </a:txBody>
                  <a:tcPr>
                    <a:solidFill>
                      <a:schemeClr val="bg1"/>
                    </a:solidFill>
                  </a:tcPr>
                </a:tc>
                <a:tc>
                  <a:txBody>
                    <a:bodyPr/>
                    <a:lstStyle/>
                    <a:p>
                      <a:endParaRPr lang="en-IN" dirty="0">
                        <a:solidFill>
                          <a:srgbClr val="FF0000"/>
                        </a:solidFill>
                      </a:endParaRPr>
                    </a:p>
                    <a:p>
                      <a:pPr algn="ctr"/>
                      <a:r>
                        <a:rPr lang="en-IN" dirty="0" err="1" smtClean="0">
                          <a:solidFill>
                            <a:schemeClr val="bg2">
                              <a:lumMod val="10000"/>
                            </a:schemeClr>
                          </a:solidFill>
                        </a:rPr>
                        <a:t>Abarna</a:t>
                      </a:r>
                      <a:r>
                        <a:rPr lang="en-IN" dirty="0" smtClean="0">
                          <a:solidFill>
                            <a:schemeClr val="bg2">
                              <a:lumMod val="10000"/>
                            </a:schemeClr>
                          </a:solidFill>
                        </a:rPr>
                        <a:t> </a:t>
                      </a:r>
                      <a:endParaRPr lang="en-IN" dirty="0">
                        <a:solidFill>
                          <a:schemeClr val="bg2">
                            <a:lumMod val="10000"/>
                          </a:schemeClr>
                        </a:solidFill>
                      </a:endParaRPr>
                    </a:p>
                    <a:p>
                      <a:pPr algn="ctr"/>
                      <a:endParaRPr lang="en-IN"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Minimum stock alert at the level of 10 pieces of a product.</a:t>
                      </a:r>
                    </a:p>
                    <a:p>
                      <a:pPr algn="l"/>
                      <a:endParaRPr lang="en-IN" b="0"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Demand based stopping of pre ordering (Least sold goods).</a:t>
                      </a:r>
                    </a:p>
                  </a:txBody>
                  <a:tcPr>
                    <a:solidFill>
                      <a:schemeClr val="bg1"/>
                    </a:solidFill>
                  </a:tcPr>
                </a:tc>
                <a:extLst>
                  <a:ext uri="{0D108BD9-81ED-4DB2-BD59-A6C34878D82A}">
                    <a16:rowId xmlns="" xmlns:a16="http://schemas.microsoft.com/office/drawing/2014/main" val="1748406741"/>
                  </a:ext>
                </a:extLst>
              </a:tr>
              <a:tr h="2953407">
                <a:tc>
                  <a:txBody>
                    <a:bodyPr/>
                    <a:lstStyle/>
                    <a:p>
                      <a:pPr algn="ctr"/>
                      <a:r>
                        <a:rPr lang="en-IN" b="1" dirty="0" err="1" smtClean="0">
                          <a:solidFill>
                            <a:srgbClr val="7030A0"/>
                          </a:solidFill>
                        </a:rPr>
                        <a:t>vasu</a:t>
                      </a:r>
                      <a:r>
                        <a:rPr lang="en-IN" b="1" baseline="0" dirty="0" smtClean="0">
                          <a:solidFill>
                            <a:srgbClr val="7030A0"/>
                          </a:solidFill>
                        </a:rPr>
                        <a:t> </a:t>
                      </a:r>
                      <a:r>
                        <a:rPr lang="en-IN" b="1" baseline="0" dirty="0" err="1" smtClean="0">
                          <a:solidFill>
                            <a:srgbClr val="7030A0"/>
                          </a:solidFill>
                        </a:rPr>
                        <a:t>balaji</a:t>
                      </a:r>
                      <a:endParaRPr lang="en-IN" b="1" dirty="0">
                        <a:solidFill>
                          <a:srgbClr val="7030A0"/>
                        </a:solidFill>
                      </a:endParaRPr>
                    </a:p>
                    <a:p>
                      <a:pPr algn="ctr"/>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feedback and Rating of the wholesale agent.</a:t>
                      </a:r>
                    </a:p>
                    <a:p>
                      <a:pPr algn="l"/>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daily reports on the stock and inventory details for better Business analysis.</a:t>
                      </a:r>
                      <a:endParaRPr lang="en-IN" b="1" dirty="0">
                        <a:solidFill>
                          <a:srgbClr val="7030A0"/>
                        </a:solidFill>
                      </a:endParaRPr>
                    </a:p>
                  </a:txBody>
                  <a:tcPr>
                    <a:solidFill>
                      <a:schemeClr val="bg1"/>
                    </a:solidFill>
                  </a:tcPr>
                </a:tc>
                <a:tc>
                  <a:txBody>
                    <a:bodyPr/>
                    <a:lstStyle/>
                    <a:p>
                      <a:pPr algn="ctr"/>
                      <a:r>
                        <a:rPr lang="en-IN" b="1" dirty="0" err="1" smtClean="0">
                          <a:solidFill>
                            <a:schemeClr val="accent6"/>
                          </a:solidFill>
                        </a:rPr>
                        <a:t>Selvaraj</a:t>
                      </a:r>
                      <a:endParaRPr lang="en-IN" b="1" dirty="0">
                        <a:solidFill>
                          <a:schemeClr val="accent6"/>
                        </a:solidFill>
                      </a:endParaRPr>
                    </a:p>
                    <a:p>
                      <a:pPr algn="ctr"/>
                      <a:endParaRPr lang="en-IN" b="1" dirty="0">
                        <a:solidFill>
                          <a:schemeClr val="accent6"/>
                        </a:solidFill>
                      </a:endParaRPr>
                    </a:p>
                    <a:p>
                      <a:pPr marL="285750" indent="-285750" algn="l">
                        <a:buFont typeface="Arial" panose="020B0604020202020204" pitchFamily="34" charset="0"/>
                        <a:buChar char="•"/>
                      </a:pPr>
                      <a:r>
                        <a:rPr lang="en-IN" b="0" dirty="0">
                          <a:solidFill>
                            <a:schemeClr val="accent6"/>
                          </a:solidFill>
                        </a:rPr>
                        <a:t>Providing Key Performance Indicator for analysing stock.</a:t>
                      </a:r>
                    </a:p>
                    <a:p>
                      <a:pPr algn="l"/>
                      <a:endParaRPr lang="en-IN" b="0" dirty="0">
                        <a:solidFill>
                          <a:schemeClr val="accent6"/>
                        </a:solidFill>
                      </a:endParaRPr>
                    </a:p>
                    <a:p>
                      <a:pPr marL="285750" indent="-285750" algn="l">
                        <a:buFont typeface="Arial" panose="020B0604020202020204" pitchFamily="34" charset="0"/>
                        <a:buChar char="•"/>
                      </a:pPr>
                      <a:r>
                        <a:rPr lang="en-IN" b="0" dirty="0">
                          <a:solidFill>
                            <a:schemeClr val="accent6"/>
                          </a:solidFill>
                        </a:rPr>
                        <a:t>Out of stock E-mail alert.</a:t>
                      </a:r>
                    </a:p>
                    <a:p>
                      <a:pPr algn="l"/>
                      <a:r>
                        <a:rPr lang="en-IN" b="1" dirty="0">
                          <a:solidFill>
                            <a:srgbClr val="FF0000"/>
                          </a:solidFill>
                        </a:rPr>
                        <a:t> </a:t>
                      </a:r>
                    </a:p>
                  </a:txBody>
                  <a:tcPr>
                    <a:solidFill>
                      <a:schemeClr val="bg1"/>
                    </a:solidFill>
                  </a:tcPr>
                </a:tc>
                <a:extLst>
                  <a:ext uri="{0D108BD9-81ED-4DB2-BD59-A6C34878D82A}">
                    <a16:rowId xmlns="" xmlns:a16="http://schemas.microsoft.com/office/drawing/2014/main" val="1800961360"/>
                  </a:ext>
                </a:extLst>
              </a:tr>
            </a:tbl>
          </a:graphicData>
        </a:graphic>
      </p:graphicFrame>
      <p:sp>
        <p:nvSpPr>
          <p:cNvPr id="11" name="Oval 10">
            <a:extLst>
              <a:ext uri="{FF2B5EF4-FFF2-40B4-BE49-F238E27FC236}">
                <a16:creationId xmlns="" xmlns:a16="http://schemas.microsoft.com/office/drawing/2014/main" id="{CB8D8C2D-4F6C-B86B-414C-C122F95BA78B}"/>
              </a:ext>
            </a:extLst>
          </p:cNvPr>
          <p:cNvSpPr/>
          <p:nvPr/>
        </p:nvSpPr>
        <p:spPr>
          <a:xfrm>
            <a:off x="4908934" y="2840421"/>
            <a:ext cx="2374131" cy="1077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Brainstorming</a:t>
            </a:r>
          </a:p>
        </p:txBody>
      </p:sp>
    </p:spTree>
    <p:extLst>
      <p:ext uri="{BB962C8B-B14F-4D97-AF65-F5344CB8AC3E}">
        <p14:creationId xmlns="" xmlns:p14="http://schemas.microsoft.com/office/powerpoint/2010/main" val="3064239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TotalTime>
  <Words>103</Words>
  <Application>Microsoft Office PowerPoint</Application>
  <PresentationFormat>Custom</PresentationFormat>
  <Paragraphs>32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Concourse</vt:lpstr>
      <vt:lpstr>IDEATION PHASE – BRAINSTORMING SESSION  INVENTORY MANAGEMENT SYSTEM FOR RETAILERS</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Ram</dc:creator>
  <cp:lastModifiedBy>UCETIT</cp:lastModifiedBy>
  <cp:revision>7</cp:revision>
  <dcterms:created xsi:type="dcterms:W3CDTF">2022-09-23T05:56:13Z</dcterms:created>
  <dcterms:modified xsi:type="dcterms:W3CDTF">2022-10-12T05:18:20Z</dcterms:modified>
</cp:coreProperties>
</file>