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8" r:id="rId1"/>
  </p:sldMasterIdLst>
  <p:notesMasterIdLst>
    <p:notesMasterId r:id="rId13"/>
  </p:notesMasterIdLst>
  <p:sldIdLst>
    <p:sldId id="266" r:id="rId2"/>
    <p:sldId id="256" r:id="rId3"/>
    <p:sldId id="267" r:id="rId4"/>
    <p:sldId id="257" r:id="rId5"/>
    <p:sldId id="258" r:id="rId6"/>
    <p:sldId id="259" r:id="rId7"/>
    <p:sldId id="260" r:id="rId8"/>
    <p:sldId id="261" r:id="rId9"/>
    <p:sldId id="262" r:id="rId10"/>
    <p:sldId id="263" r:id="rId11"/>
    <p:sldId id="264" r:id="rId12"/>
  </p:sldIdLst>
  <p:sldSz cx="14630400" cy="8229600"/>
  <p:notesSz cx="8229600" cy="14630400"/>
  <p:embeddedFontLst>
    <p:embeddedFont>
      <p:font typeface="Bookman Old Style" panose="02050604050505020204" pitchFamily="18" charset="0"/>
      <p:regular r:id="rId14"/>
      <p:bold r:id="rId15"/>
      <p:italic r:id="rId16"/>
      <p:boldItalic r:id="rId17"/>
    </p:embeddedFont>
    <p:embeddedFont>
      <p:font typeface="Roboto" panose="02000000000000000000" pitchFamily="2" charset="0"/>
      <p:regular r:id="rId18"/>
      <p:bold r:id="rId19"/>
    </p:embeddedFont>
    <p:embeddedFont>
      <p:font typeface="Roboto Slab" panose="02000000000000000000" pitchFamily="2" charset="0"/>
      <p:regular r:id="rId20"/>
    </p:embeddedFont>
    <p:embeddedFont>
      <p:font typeface="Roboto Slab Light" panose="02000000000000000000" pitchFamily="2" charset="0"/>
      <p:regular r:id="rId21"/>
    </p:embeddedFont>
    <p:embeddedFont>
      <p:font typeface="Rockwell" panose="02000000000000000000"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5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1.fntdata"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font" Target="fonts/font10.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font" Target="fonts/font9.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29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983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67" y="5147247"/>
            <a:ext cx="12441077" cy="983226"/>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6567" y="745586"/>
            <a:ext cx="12441077" cy="40556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39198" cy="818966"/>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792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1521"/>
            <a:ext cx="12424514" cy="4109831"/>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5" y="5045784"/>
            <a:ext cx="12424513" cy="1910623"/>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0940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512174"/>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045785"/>
            <a:ext cx="12424514" cy="1903656"/>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1003934" y="8822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789547" y="3566512"/>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8436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68" y="2552331"/>
            <a:ext cx="12426392"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580667"/>
            <a:ext cx="12424516"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164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3" y="731520"/>
            <a:ext cx="12424514"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3" y="2505983"/>
            <a:ext cx="3958747" cy="987966"/>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3" y="3493949"/>
            <a:ext cx="3958747"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3853" y="2505984"/>
            <a:ext cx="3958270"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33854" y="3493949"/>
            <a:ext cx="3959785"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8" y="2505984"/>
            <a:ext cx="3949453"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71616" y="3493949"/>
            <a:ext cx="3949453"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238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96554" y="731520"/>
            <a:ext cx="12424514"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5" y="5035079"/>
            <a:ext cx="3958746"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10424" y="2758784"/>
            <a:ext cx="352806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5" y="5726593"/>
            <a:ext cx="3958746"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242" y="5035079"/>
            <a:ext cx="39587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82796" y="2758784"/>
            <a:ext cx="351663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26592"/>
            <a:ext cx="3960403"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8108" y="5035079"/>
            <a:ext cx="39478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783364" y="2758784"/>
            <a:ext cx="3518536"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957" y="5726594"/>
            <a:ext cx="3953110" cy="122284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91225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569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31520"/>
            <a:ext cx="3051188"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3" y="731520"/>
            <a:ext cx="9190446"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41531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557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1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95369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325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984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183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94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427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272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2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5093" y="788672"/>
            <a:ext cx="11680214" cy="3423284"/>
          </a:xfrm>
        </p:spPr>
        <p:txBody>
          <a:bodyPr anchor="b">
            <a:normAutofit/>
          </a:bodyPr>
          <a:lstStyle>
            <a:lvl1pPr>
              <a:defRPr sz="4080"/>
            </a:lvl1pPr>
          </a:lstStyle>
          <a:p>
            <a:r>
              <a:rPr lang="en-US"/>
              <a:t>Click to edit Master title style</a:t>
            </a:r>
            <a:endParaRPr lang="en-US" dirty="0"/>
          </a:p>
        </p:txBody>
      </p:sp>
      <p:sp>
        <p:nvSpPr>
          <p:cNvPr id="3" name="Text Placeholder 2"/>
          <p:cNvSpPr>
            <a:spLocks noGrp="1"/>
          </p:cNvSpPr>
          <p:nvPr>
            <p:ph type="body" idx="1"/>
          </p:nvPr>
        </p:nvSpPr>
        <p:spPr>
          <a:xfrm>
            <a:off x="1475093" y="4322446"/>
            <a:ext cx="11680214" cy="1800224"/>
          </a:xfrm>
        </p:spPr>
        <p:txBody>
          <a:bodyPr/>
          <a:lstStyle>
            <a:lvl1pPr marL="0" indent="0" algn="ctr">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869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1"/>
            <a:ext cx="12424513" cy="15915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554" y="2505984"/>
            <a:ext cx="612720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8084" y="2505984"/>
            <a:ext cx="611298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650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12424513"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165" y="2505984"/>
            <a:ext cx="5855039"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96554" y="3494678"/>
            <a:ext cx="6128650"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2404" y="2505984"/>
            <a:ext cx="5838665"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1" y="3494678"/>
            <a:ext cx="6114428"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8189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978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3115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4" y="731520"/>
            <a:ext cx="4718684" cy="2834640"/>
          </a:xfrm>
        </p:spPr>
        <p:txBody>
          <a:bodyPr anchor="b">
            <a:normAutofit/>
          </a:bodyPr>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093677" y="731520"/>
            <a:ext cx="7427390" cy="62179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0674" y="3566161"/>
            <a:ext cx="4718684" cy="3383279"/>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950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3" y="731520"/>
            <a:ext cx="7115728" cy="2834640"/>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5" y="910657"/>
            <a:ext cx="3906427" cy="58596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566160"/>
            <a:ext cx="7121940" cy="3383280"/>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505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5" y="731521"/>
            <a:ext cx="12424513" cy="15915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515277"/>
            <a:ext cx="12424514" cy="443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smtClean="0"/>
              <a:pPr/>
              <a:t>9/19/2025</a:t>
            </a:fld>
            <a:endParaRPr lang="en-US" dirty="0"/>
          </a:p>
        </p:txBody>
      </p:sp>
      <p:sp>
        <p:nvSpPr>
          <p:cNvPr id="5" name="Footer Placeholder 4"/>
          <p:cNvSpPr>
            <a:spLocks noGrp="1"/>
          </p:cNvSpPr>
          <p:nvPr>
            <p:ph type="ftr" sz="quarter" idx="3"/>
          </p:nvPr>
        </p:nvSpPr>
        <p:spPr>
          <a:xfrm>
            <a:off x="1096553" y="7059931"/>
            <a:ext cx="8007438"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5140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Lst>
  <p:hf sldNum="0" hdr="0" ftr="0" dt="0"/>
  <p:txStyles>
    <p:titleStyle>
      <a:lvl1pPr algn="ctr" defTabSz="1097280" rtl="0" eaLnBrk="1" latinLnBrk="0" hangingPunct="1">
        <a:lnSpc>
          <a:spcPct val="90000"/>
        </a:lnSpc>
        <a:spcBef>
          <a:spcPct val="0"/>
        </a:spcBef>
        <a:buNone/>
        <a:defRPr sz="40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822960" indent="-274320" algn="l" defTabSz="1097280" rtl="0" eaLnBrk="1" latinLnBrk="0" hangingPunct="1">
        <a:lnSpc>
          <a:spcPct val="120000"/>
        </a:lnSpc>
        <a:spcBef>
          <a:spcPts val="600"/>
        </a:spcBef>
        <a:buFont typeface="Arial" panose="020B0604020202020204" pitchFamily="34" charset="0"/>
        <a:buChar char="•"/>
        <a:defRPr sz="21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371600" indent="-274320" algn="l" defTabSz="1097280" rtl="0" eaLnBrk="1" latinLnBrk="0" hangingPunct="1">
        <a:lnSpc>
          <a:spcPct val="120000"/>
        </a:lnSpc>
        <a:spcBef>
          <a:spcPts val="600"/>
        </a:spcBef>
        <a:buFont typeface="Arial" panose="020B0604020202020204" pitchFamily="34" charset="0"/>
        <a:buChar char="•"/>
        <a:defRPr sz="1920" kern="1200">
          <a:solidFill>
            <a:schemeClr val="tx1"/>
          </a:solidFill>
          <a:effectLst>
            <a:outerShdw blurRad="50800" dist="38100" dir="2700000" algn="tl" rotWithShape="0">
              <a:srgbClr val="000000">
                <a:alpha val="48000"/>
              </a:srgbClr>
            </a:outerShdw>
          </a:effectLst>
          <a:latin typeface="+mn-lt"/>
          <a:ea typeface="+mn-ea"/>
          <a:cs typeface="+mn-cs"/>
        </a:defRPr>
      </a:lvl3pPr>
      <a:lvl4pPr marL="1920240" indent="-274320" algn="l" defTabSz="1097280" rtl="0" eaLnBrk="1" latinLnBrk="0" hangingPunct="1">
        <a:lnSpc>
          <a:spcPct val="120000"/>
        </a:lnSpc>
        <a:spcBef>
          <a:spcPts val="600"/>
        </a:spcBef>
        <a:buFont typeface="Arial" panose="020B0604020202020204" pitchFamily="34" charset="0"/>
        <a:buChar char="•"/>
        <a:defRPr sz="1680" kern="1200">
          <a:solidFill>
            <a:schemeClr val="tx1"/>
          </a:solidFill>
          <a:effectLst>
            <a:outerShdw blurRad="50800" dist="38100" dir="2700000" algn="tl" rotWithShape="0">
              <a:srgbClr val="000000">
                <a:alpha val="48000"/>
              </a:srgbClr>
            </a:outerShdw>
          </a:effectLst>
          <a:latin typeface="+mn-lt"/>
          <a:ea typeface="+mn-ea"/>
          <a:cs typeface="+mn-cs"/>
        </a:defRPr>
      </a:lvl4pPr>
      <a:lvl5pPr marL="246888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5pPr>
      <a:lvl6pPr marL="301752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6pPr>
      <a:lvl7pPr marL="356616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7pPr>
      <a:lvl8pPr marL="411480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8pPr>
      <a:lvl9pPr marL="466344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8" Type="http://schemas.openxmlformats.org/officeDocument/2006/relationships/image" Target="../media/image21.jpeg" /><Relationship Id="rId3" Type="http://schemas.openxmlformats.org/officeDocument/2006/relationships/image" Target="../media/image2.jpeg" /><Relationship Id="rId7" Type="http://schemas.openxmlformats.org/officeDocument/2006/relationships/image" Target="../media/image20.jpeg" /><Relationship Id="rId2" Type="http://schemas.openxmlformats.org/officeDocument/2006/relationships/notesSlide" Target="../notesSlides/notesSlide8.xml" /><Relationship Id="rId1" Type="http://schemas.openxmlformats.org/officeDocument/2006/relationships/slideLayout" Target="../slideLayouts/slideLayout25.xml" /><Relationship Id="rId6" Type="http://schemas.openxmlformats.org/officeDocument/2006/relationships/image" Target="../media/image19.jpeg" /><Relationship Id="rId5" Type="http://schemas.openxmlformats.org/officeDocument/2006/relationships/image" Target="../media/image18.jpeg" /><Relationship Id="rId4" Type="http://schemas.openxmlformats.org/officeDocument/2006/relationships/image" Target="../media/image17.jpeg"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9.xml" /><Relationship Id="rId1" Type="http://schemas.openxmlformats.org/officeDocument/2006/relationships/slideLayout" Target="../slideLayouts/slideLayout26.xml" /><Relationship Id="rId4" Type="http://schemas.openxmlformats.org/officeDocument/2006/relationships/hyperlink" Target="https://github.com/Abishek-0407/Myserver.git"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2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6.xml" /><Relationship Id="rId1" Type="http://schemas.openxmlformats.org/officeDocument/2006/relationships/slideLayout" Target="../slideLayouts/slideLayout2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8" Type="http://schemas.openxmlformats.org/officeDocument/2006/relationships/image" Target="../media/image11.png" /><Relationship Id="rId13" Type="http://schemas.openxmlformats.org/officeDocument/2006/relationships/image" Target="../media/image16.png" /><Relationship Id="rId3" Type="http://schemas.openxmlformats.org/officeDocument/2006/relationships/image" Target="../media/image2.jpeg" /><Relationship Id="rId7" Type="http://schemas.openxmlformats.org/officeDocument/2006/relationships/image" Target="../media/image10.png" /><Relationship Id="rId12" Type="http://schemas.openxmlformats.org/officeDocument/2006/relationships/image" Target="../media/image15.png" /><Relationship Id="rId2" Type="http://schemas.openxmlformats.org/officeDocument/2006/relationships/notesSlide" Target="../notesSlides/notesSlide7.xml" /><Relationship Id="rId1" Type="http://schemas.openxmlformats.org/officeDocument/2006/relationships/slideLayout" Target="../slideLayouts/slideLayout24.xml" /><Relationship Id="rId6" Type="http://schemas.openxmlformats.org/officeDocument/2006/relationships/image" Target="../media/image9.png" /><Relationship Id="rId11" Type="http://schemas.openxmlformats.org/officeDocument/2006/relationships/image" Target="../media/image14.png" /><Relationship Id="rId5" Type="http://schemas.openxmlformats.org/officeDocument/2006/relationships/image" Target="../media/image8.png" /><Relationship Id="rId10" Type="http://schemas.openxmlformats.org/officeDocument/2006/relationships/image" Target="../media/image13.png" /><Relationship Id="rId4" Type="http://schemas.openxmlformats.org/officeDocument/2006/relationships/image" Target="../media/image7.png" /><Relationship Id="rId9"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E7CDB9-245C-96F7-CDA2-1459ADF03940}"/>
              </a:ext>
            </a:extLst>
          </p:cNvPr>
          <p:cNvPicPr>
            <a:picLocks noChangeAspect="1"/>
          </p:cNvPicPr>
          <p:nvPr/>
        </p:nvPicPr>
        <p:blipFill>
          <a:blip r:embed="rId2"/>
          <a:stretch>
            <a:fillRect/>
          </a:stretch>
        </p:blipFill>
        <p:spPr>
          <a:xfrm>
            <a:off x="0" y="-49685"/>
            <a:ext cx="14630400" cy="8279285"/>
          </a:xfrm>
          <a:prstGeom prst="rect">
            <a:avLst/>
          </a:prstGeom>
        </p:spPr>
      </p:pic>
      <p:sp>
        <p:nvSpPr>
          <p:cNvPr id="2" name="Title 1">
            <a:extLst>
              <a:ext uri="{FF2B5EF4-FFF2-40B4-BE49-F238E27FC236}">
                <a16:creationId xmlns:a16="http://schemas.microsoft.com/office/drawing/2014/main" id="{108A2ED2-6E56-4402-8E73-FD95B2925283}"/>
              </a:ext>
            </a:extLst>
          </p:cNvPr>
          <p:cNvSpPr>
            <a:spLocks noGrp="1"/>
          </p:cNvSpPr>
          <p:nvPr>
            <p:ph type="title"/>
          </p:nvPr>
        </p:nvSpPr>
        <p:spPr/>
        <p:txBody>
          <a:bodyPr/>
          <a:lstStyle/>
          <a:p>
            <a:r>
              <a:rPr lang="en-GB" dirty="0">
                <a:solidFill>
                  <a:schemeClr val="tx2"/>
                </a:solidFill>
              </a:rPr>
              <a:t>Digital portfolio</a:t>
            </a:r>
            <a:endParaRPr lang="en-IN" dirty="0">
              <a:solidFill>
                <a:schemeClr val="tx2"/>
              </a:solidFill>
            </a:endParaRPr>
          </a:p>
        </p:txBody>
      </p:sp>
      <p:sp>
        <p:nvSpPr>
          <p:cNvPr id="3" name="Content Placeholder 2">
            <a:extLst>
              <a:ext uri="{FF2B5EF4-FFF2-40B4-BE49-F238E27FC236}">
                <a16:creationId xmlns:a16="http://schemas.microsoft.com/office/drawing/2014/main" id="{8D73A5A3-4C91-F5E2-ACED-9636DEFAEB83}"/>
              </a:ext>
            </a:extLst>
          </p:cNvPr>
          <p:cNvSpPr>
            <a:spLocks noGrp="1"/>
          </p:cNvSpPr>
          <p:nvPr>
            <p:ph idx="1"/>
          </p:nvPr>
        </p:nvSpPr>
        <p:spPr/>
        <p:txBody>
          <a:bodyPr/>
          <a:lstStyle/>
          <a:p>
            <a:r>
              <a:rPr lang="en-US" sz="2400" dirty="0">
                <a:solidFill>
                  <a:schemeClr val="tx2"/>
                </a:solidFill>
                <a:latin typeface="Roboto Slab" pitchFamily="2" charset="0"/>
                <a:ea typeface="Roboto Slab" pitchFamily="2" charset="0"/>
                <a:cs typeface="Roboto Slab" pitchFamily="2" charset="0"/>
              </a:rPr>
              <a:t>STUDENT NAME:  </a:t>
            </a:r>
            <a:r>
              <a:rPr lang="en-US" sz="2400" b="1" dirty="0" err="1">
                <a:solidFill>
                  <a:schemeClr val="tx2"/>
                </a:solidFill>
                <a:latin typeface="Roboto Slab" pitchFamily="2" charset="0"/>
                <a:ea typeface="Roboto Slab" pitchFamily="2" charset="0"/>
                <a:cs typeface="Roboto Slab" pitchFamily="2" charset="0"/>
              </a:rPr>
              <a:t>Abishek</a:t>
            </a:r>
            <a:r>
              <a:rPr lang="en-US" sz="2400" b="1" dirty="0">
                <a:solidFill>
                  <a:schemeClr val="tx2"/>
                </a:solidFill>
                <a:latin typeface="Roboto Slab" pitchFamily="2" charset="0"/>
                <a:ea typeface="Roboto Slab" pitchFamily="2" charset="0"/>
                <a:cs typeface="Roboto Slab" pitchFamily="2" charset="0"/>
              </a:rPr>
              <a:t> M</a:t>
            </a:r>
          </a:p>
          <a:p>
            <a:r>
              <a:rPr lang="en-US" sz="2400" dirty="0">
                <a:solidFill>
                  <a:schemeClr val="tx2"/>
                </a:solidFill>
                <a:latin typeface="Roboto Slab" pitchFamily="2" charset="0"/>
                <a:ea typeface="Roboto Slab" pitchFamily="2" charset="0"/>
                <a:cs typeface="Roboto Slab" pitchFamily="2" charset="0"/>
              </a:rPr>
              <a:t>REGISTER NO : 212402321</a:t>
            </a:r>
          </a:p>
          <a:p>
            <a:r>
              <a:rPr lang="en-US" sz="2400" dirty="0">
                <a:solidFill>
                  <a:schemeClr val="tx2"/>
                </a:solidFill>
                <a:latin typeface="Roboto Slab" pitchFamily="2" charset="0"/>
                <a:ea typeface="Roboto Slab" pitchFamily="2" charset="0"/>
                <a:cs typeface="Roboto Slab" pitchFamily="2" charset="0"/>
              </a:rPr>
              <a:t>NM ID:  16462936FC48391A36E4A7CEA3A5AC72</a:t>
            </a:r>
          </a:p>
          <a:p>
            <a:r>
              <a:rPr lang="en-US" sz="2400" dirty="0">
                <a:solidFill>
                  <a:schemeClr val="tx2"/>
                </a:solidFill>
                <a:latin typeface="Roboto Slab" pitchFamily="2" charset="0"/>
                <a:ea typeface="Roboto Slab" pitchFamily="2" charset="0"/>
                <a:cs typeface="Roboto Slab" pitchFamily="2" charset="0"/>
              </a:rPr>
              <a:t>DEPARTMENT:   BCA</a:t>
            </a:r>
          </a:p>
          <a:p>
            <a:r>
              <a:rPr lang="en-US" sz="2400" dirty="0">
                <a:solidFill>
                  <a:schemeClr val="tx2"/>
                </a:solidFill>
                <a:latin typeface="Roboto Slab" pitchFamily="2" charset="0"/>
                <a:ea typeface="Roboto Slab" pitchFamily="2" charset="0"/>
                <a:cs typeface="Roboto Slab" pitchFamily="2" charset="0"/>
              </a:rPr>
              <a:t>COLLEGE:   AGURCHAND  MANMULL  JAIN COLLEGE</a:t>
            </a:r>
            <a:endParaRPr lang="en-IN" dirty="0">
              <a:solidFill>
                <a:schemeClr val="tx2"/>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8916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25618-7114-8616-9A62-426D8D0DC455}"/>
              </a:ext>
            </a:extLst>
          </p:cNvPr>
          <p:cNvPicPr>
            <a:picLocks noChangeAspect="1"/>
          </p:cNvPicPr>
          <p:nvPr/>
        </p:nvPicPr>
        <p:blipFill>
          <a:blip r:embed="rId3"/>
          <a:stretch>
            <a:fillRect/>
          </a:stretch>
        </p:blipFill>
        <p:spPr>
          <a:xfrm>
            <a:off x="-82698" y="0"/>
            <a:ext cx="14713098" cy="8097819"/>
          </a:xfrm>
          <a:prstGeom prst="rect">
            <a:avLst/>
          </a:prstGeom>
        </p:spPr>
      </p:pic>
      <p:sp>
        <p:nvSpPr>
          <p:cNvPr id="2" name="Text 0"/>
          <p:cNvSpPr/>
          <p:nvPr/>
        </p:nvSpPr>
        <p:spPr>
          <a:xfrm>
            <a:off x="4045922" y="131781"/>
            <a:ext cx="6538555"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Results and Screenshots</a:t>
            </a:r>
            <a:endParaRPr lang="en-US" sz="4450" dirty="0"/>
          </a:p>
        </p:txBody>
      </p:sp>
      <p:pic>
        <p:nvPicPr>
          <p:cNvPr id="13" name="Picture 12">
            <a:extLst>
              <a:ext uri="{FF2B5EF4-FFF2-40B4-BE49-F238E27FC236}">
                <a16:creationId xmlns:a16="http://schemas.microsoft.com/office/drawing/2014/main" id="{8EF93E5E-5EC0-9732-1291-21E65DCB96AA}"/>
              </a:ext>
            </a:extLst>
          </p:cNvPr>
          <p:cNvPicPr>
            <a:picLocks noChangeAspect="1"/>
          </p:cNvPicPr>
          <p:nvPr/>
        </p:nvPicPr>
        <p:blipFill>
          <a:blip r:embed="rId4"/>
          <a:stretch>
            <a:fillRect/>
          </a:stretch>
        </p:blipFill>
        <p:spPr>
          <a:xfrm>
            <a:off x="259212" y="1464013"/>
            <a:ext cx="4343961" cy="2429967"/>
          </a:xfrm>
          <a:prstGeom prst="rect">
            <a:avLst/>
          </a:prstGeom>
          <a:ln>
            <a:solidFill>
              <a:schemeClr val="tx1"/>
            </a:solidFill>
          </a:ln>
        </p:spPr>
      </p:pic>
      <p:pic>
        <p:nvPicPr>
          <p:cNvPr id="15" name="Picture 14">
            <a:extLst>
              <a:ext uri="{FF2B5EF4-FFF2-40B4-BE49-F238E27FC236}">
                <a16:creationId xmlns:a16="http://schemas.microsoft.com/office/drawing/2014/main" id="{A9B049C4-1FCC-4A0A-1A76-725F46CB8FFC}"/>
              </a:ext>
            </a:extLst>
          </p:cNvPr>
          <p:cNvPicPr>
            <a:picLocks noChangeAspect="1"/>
          </p:cNvPicPr>
          <p:nvPr/>
        </p:nvPicPr>
        <p:blipFill>
          <a:blip r:embed="rId5"/>
          <a:stretch>
            <a:fillRect/>
          </a:stretch>
        </p:blipFill>
        <p:spPr>
          <a:xfrm>
            <a:off x="7423986" y="4784379"/>
            <a:ext cx="4861328" cy="2429967"/>
          </a:xfrm>
          <a:prstGeom prst="rect">
            <a:avLst/>
          </a:prstGeom>
          <a:ln>
            <a:solidFill>
              <a:schemeClr val="tx1"/>
            </a:solidFill>
          </a:ln>
        </p:spPr>
      </p:pic>
      <p:pic>
        <p:nvPicPr>
          <p:cNvPr id="17" name="Picture 16">
            <a:extLst>
              <a:ext uri="{FF2B5EF4-FFF2-40B4-BE49-F238E27FC236}">
                <a16:creationId xmlns:a16="http://schemas.microsoft.com/office/drawing/2014/main" id="{662765D7-0F26-B659-E8E0-5167531A9488}"/>
              </a:ext>
            </a:extLst>
          </p:cNvPr>
          <p:cNvPicPr>
            <a:picLocks noChangeAspect="1"/>
          </p:cNvPicPr>
          <p:nvPr/>
        </p:nvPicPr>
        <p:blipFill>
          <a:blip r:embed="rId6"/>
          <a:stretch>
            <a:fillRect/>
          </a:stretch>
        </p:blipFill>
        <p:spPr>
          <a:xfrm>
            <a:off x="1586039" y="4784379"/>
            <a:ext cx="4610180" cy="2429967"/>
          </a:xfrm>
          <a:prstGeom prst="rect">
            <a:avLst/>
          </a:prstGeom>
          <a:ln>
            <a:solidFill>
              <a:schemeClr val="tx1"/>
            </a:solidFill>
          </a:ln>
        </p:spPr>
      </p:pic>
      <p:pic>
        <p:nvPicPr>
          <p:cNvPr id="19" name="Picture 18">
            <a:extLst>
              <a:ext uri="{FF2B5EF4-FFF2-40B4-BE49-F238E27FC236}">
                <a16:creationId xmlns:a16="http://schemas.microsoft.com/office/drawing/2014/main" id="{87AC2F02-A7F9-A563-6C92-2507905020D4}"/>
              </a:ext>
            </a:extLst>
          </p:cNvPr>
          <p:cNvPicPr>
            <a:picLocks noChangeAspect="1"/>
          </p:cNvPicPr>
          <p:nvPr/>
        </p:nvPicPr>
        <p:blipFill>
          <a:blip r:embed="rId7"/>
          <a:stretch>
            <a:fillRect/>
          </a:stretch>
        </p:blipFill>
        <p:spPr>
          <a:xfrm>
            <a:off x="4780945" y="1464013"/>
            <a:ext cx="4829519" cy="2414760"/>
          </a:xfrm>
          <a:prstGeom prst="rect">
            <a:avLst/>
          </a:prstGeom>
          <a:ln>
            <a:solidFill>
              <a:schemeClr val="tx1"/>
            </a:solidFill>
          </a:ln>
        </p:spPr>
      </p:pic>
      <p:pic>
        <p:nvPicPr>
          <p:cNvPr id="21" name="Picture 20">
            <a:extLst>
              <a:ext uri="{FF2B5EF4-FFF2-40B4-BE49-F238E27FC236}">
                <a16:creationId xmlns:a16="http://schemas.microsoft.com/office/drawing/2014/main" id="{0EF77D2A-88C3-75A1-3882-63A7326F1EC0}"/>
              </a:ext>
            </a:extLst>
          </p:cNvPr>
          <p:cNvPicPr>
            <a:picLocks noChangeAspect="1"/>
          </p:cNvPicPr>
          <p:nvPr/>
        </p:nvPicPr>
        <p:blipFill>
          <a:blip r:embed="rId8"/>
          <a:stretch>
            <a:fillRect/>
          </a:stretch>
        </p:blipFill>
        <p:spPr>
          <a:xfrm>
            <a:off x="9854650" y="1464013"/>
            <a:ext cx="4516538" cy="241476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C45003-C61E-5D51-45F9-C8814FDD6789}"/>
              </a:ext>
            </a:extLst>
          </p:cNvPr>
          <p:cNvPicPr>
            <a:picLocks noChangeAspect="1"/>
          </p:cNvPicPr>
          <p:nvPr/>
        </p:nvPicPr>
        <p:blipFill>
          <a:blip r:embed="rId3"/>
          <a:stretch>
            <a:fillRect/>
          </a:stretch>
        </p:blipFill>
        <p:spPr>
          <a:xfrm>
            <a:off x="0" y="6261"/>
            <a:ext cx="14630400" cy="8223339"/>
          </a:xfrm>
          <a:prstGeom prst="rect">
            <a:avLst/>
          </a:prstGeom>
        </p:spPr>
      </p:pic>
      <p:sp>
        <p:nvSpPr>
          <p:cNvPr id="2" name="Text 0"/>
          <p:cNvSpPr/>
          <p:nvPr/>
        </p:nvSpPr>
        <p:spPr>
          <a:xfrm>
            <a:off x="897699" y="189654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Conclusion</a:t>
            </a:r>
            <a:endParaRPr lang="en-US" sz="4450" dirty="0"/>
          </a:p>
        </p:txBody>
      </p:sp>
      <p:sp>
        <p:nvSpPr>
          <p:cNvPr id="3" name="Text 1"/>
          <p:cNvSpPr/>
          <p:nvPr/>
        </p:nvSpPr>
        <p:spPr>
          <a:xfrm>
            <a:off x="793790" y="305330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project “Interactive Digital Portfolio using Front-End Development” demonstrates how HTML, CSS, and JavaScript can be combined to build a professional, modern, and interactive portfolio. It helps individuals stand out in today’s digital world by offering recruiters and employers a clear, engaging, and well-structured representation of their capabilities.</a:t>
            </a:r>
            <a:endParaRPr lang="en-US" sz="1750" dirty="0"/>
          </a:p>
        </p:txBody>
      </p:sp>
      <p:sp>
        <p:nvSpPr>
          <p:cNvPr id="4" name="Text 2"/>
          <p:cNvSpPr/>
          <p:nvPr/>
        </p:nvSpPr>
        <p:spPr>
          <a:xfrm>
            <a:off x="793789" y="427922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approach is more impactful than traditional resumes, providing a stronger chance of career opportunities and professional growth.</a:t>
            </a:r>
            <a:endParaRPr lang="en-US" sz="1750" dirty="0"/>
          </a:p>
        </p:txBody>
      </p:sp>
      <p:sp>
        <p:nvSpPr>
          <p:cNvPr id="6" name="TextBox 5">
            <a:extLst>
              <a:ext uri="{FF2B5EF4-FFF2-40B4-BE49-F238E27FC236}">
                <a16:creationId xmlns:a16="http://schemas.microsoft.com/office/drawing/2014/main" id="{87B26195-959A-5048-2A8B-CB5612F3791E}"/>
              </a:ext>
            </a:extLst>
          </p:cNvPr>
          <p:cNvSpPr txBox="1"/>
          <p:nvPr/>
        </p:nvSpPr>
        <p:spPr>
          <a:xfrm>
            <a:off x="793790" y="5306069"/>
            <a:ext cx="7315200" cy="706027"/>
          </a:xfrm>
          <a:prstGeom prst="rect">
            <a:avLst/>
          </a:prstGeom>
          <a:noFill/>
        </p:spPr>
        <p:txBody>
          <a:bodyPr wrap="square">
            <a:spAutoFit/>
          </a:bodyPr>
          <a:lstStyle/>
          <a:p>
            <a:pPr marL="0" indent="0" algn="l">
              <a:lnSpc>
                <a:spcPts val="5550"/>
              </a:lnSpc>
              <a:buNone/>
            </a:pPr>
            <a:r>
              <a:rPr lang="en-US" sz="2400" dirty="0">
                <a:solidFill>
                  <a:srgbClr val="76B9FF"/>
                </a:solidFill>
                <a:latin typeface="Roboto Slab" pitchFamily="34" charset="0"/>
                <a:ea typeface="Roboto Slab" pitchFamily="34" charset="-122"/>
                <a:cs typeface="Roboto Slab" pitchFamily="34" charset="-120"/>
              </a:rPr>
              <a:t>GitHub Link</a:t>
            </a:r>
            <a:endParaRPr lang="en-US" sz="2400" dirty="0"/>
          </a:p>
        </p:txBody>
      </p:sp>
      <p:sp>
        <p:nvSpPr>
          <p:cNvPr id="8" name="TextBox 7">
            <a:extLst>
              <a:ext uri="{FF2B5EF4-FFF2-40B4-BE49-F238E27FC236}">
                <a16:creationId xmlns:a16="http://schemas.microsoft.com/office/drawing/2014/main" id="{D5806BEF-4D98-470C-06B7-85E910FD5A78}"/>
              </a:ext>
            </a:extLst>
          </p:cNvPr>
          <p:cNvSpPr txBox="1"/>
          <p:nvPr/>
        </p:nvSpPr>
        <p:spPr>
          <a:xfrm>
            <a:off x="793790" y="5996967"/>
            <a:ext cx="7315200" cy="428194"/>
          </a:xfrm>
          <a:prstGeom prst="rect">
            <a:avLst/>
          </a:prstGeom>
          <a:noFill/>
        </p:spPr>
        <p:txBody>
          <a:bodyPr wrap="square">
            <a:spAutoFit/>
          </a:bodyPr>
          <a:lstStyle/>
          <a:p>
            <a:pPr marL="0" indent="0" algn="l">
              <a:lnSpc>
                <a:spcPts val="2850"/>
              </a:lnSpc>
              <a:buNone/>
            </a:pPr>
            <a:r>
              <a:rPr lang="en-US" sz="1800" dirty="0">
                <a:solidFill>
                  <a:srgbClr val="D6E5EF"/>
                </a:solidFill>
                <a:latin typeface="Roboto" pitchFamily="34" charset="0"/>
                <a:ea typeface="Roboto" pitchFamily="34" charset="-122"/>
                <a:cs typeface="Roboto" pitchFamily="34" charset="-120"/>
                <a:hlinkClick r:id="rId4" tooltip="https://github.com/Abishek-0407/Myserver.git"/>
              </a:rPr>
              <a:t>https://github.com/Abishek-0407/Myserver.git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450969-5C7D-D109-BEED-CF293C6F7976}"/>
              </a:ext>
            </a:extLst>
          </p:cNvPr>
          <p:cNvPicPr>
            <a:picLocks noChangeAspect="1"/>
          </p:cNvPicPr>
          <p:nvPr/>
        </p:nvPicPr>
        <p:blipFill>
          <a:blip r:embed="rId3"/>
          <a:stretch>
            <a:fillRect/>
          </a:stretch>
        </p:blipFill>
        <p:spPr>
          <a:xfrm>
            <a:off x="0" y="0"/>
            <a:ext cx="14630400" cy="8341002"/>
          </a:xfrm>
          <a:prstGeom prst="rect">
            <a:avLst/>
          </a:prstGeom>
        </p:spPr>
      </p:pic>
      <p:sp>
        <p:nvSpPr>
          <p:cNvPr id="3" name="Text 0"/>
          <p:cNvSpPr/>
          <p:nvPr/>
        </p:nvSpPr>
        <p:spPr>
          <a:xfrm>
            <a:off x="1264536" y="3885099"/>
            <a:ext cx="12101328" cy="2223215"/>
          </a:xfrm>
          <a:prstGeom prst="rect">
            <a:avLst/>
          </a:prstGeom>
          <a:noFill/>
          <a:ln/>
        </p:spPr>
        <p:txBody>
          <a:bodyPr wrap="square" lIns="0" tIns="0" rIns="0" bIns="0" rtlCol="0" anchor="t"/>
          <a:lstStyle/>
          <a:p>
            <a:pPr marL="0" indent="0" algn="ctr">
              <a:lnSpc>
                <a:spcPts val="5550"/>
              </a:lnSpc>
              <a:buNone/>
            </a:pPr>
            <a:r>
              <a:rPr lang="en-US" sz="4450" dirty="0">
                <a:solidFill>
                  <a:srgbClr val="76B9FF"/>
                </a:solidFill>
                <a:latin typeface="Roboto Slab" pitchFamily="34" charset="0"/>
                <a:ea typeface="Roboto Slab" pitchFamily="34" charset="-122"/>
                <a:cs typeface="Roboto Slab" pitchFamily="34" charset="-120"/>
              </a:rPr>
              <a:t>Interactive Digital Portfolio using Front-End Development</a:t>
            </a:r>
            <a:endParaRPr lang="en-US" sz="4450" dirty="0"/>
          </a:p>
        </p:txBody>
      </p:sp>
      <p:sp>
        <p:nvSpPr>
          <p:cNvPr id="4" name="TextBox 3">
            <a:extLst>
              <a:ext uri="{FF2B5EF4-FFF2-40B4-BE49-F238E27FC236}">
                <a16:creationId xmlns:a16="http://schemas.microsoft.com/office/drawing/2014/main" id="{6834CE0F-C437-E37E-C872-C1A2D70467D5}"/>
              </a:ext>
            </a:extLst>
          </p:cNvPr>
          <p:cNvSpPr txBox="1"/>
          <p:nvPr/>
        </p:nvSpPr>
        <p:spPr>
          <a:xfrm>
            <a:off x="3740727" y="997527"/>
            <a:ext cx="7148946" cy="1107996"/>
          </a:xfrm>
          <a:prstGeom prst="rect">
            <a:avLst/>
          </a:prstGeom>
          <a:noFill/>
        </p:spPr>
        <p:txBody>
          <a:bodyPr wrap="square" rtlCol="0">
            <a:spAutoFit/>
          </a:bodyPr>
          <a:lstStyle/>
          <a:p>
            <a:r>
              <a:rPr lang="en-GB" sz="6600" dirty="0">
                <a:solidFill>
                  <a:schemeClr val="tx2"/>
                </a:solidFill>
                <a:latin typeface="Roboto Slab" pitchFamily="2" charset="0"/>
                <a:ea typeface="Roboto Slab" pitchFamily="2" charset="0"/>
                <a:cs typeface="Roboto Slab" pitchFamily="2" charset="0"/>
              </a:rPr>
              <a:t>PROJECT TITLE</a:t>
            </a:r>
            <a:endParaRPr lang="en-IN" sz="6600" dirty="0">
              <a:solidFill>
                <a:schemeClr val="tx2"/>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768CA-DD83-23ED-0852-7FF86C8AD820}"/>
              </a:ext>
            </a:extLst>
          </p:cNvPr>
          <p:cNvPicPr>
            <a:picLocks noChangeAspect="1"/>
          </p:cNvPicPr>
          <p:nvPr/>
        </p:nvPicPr>
        <p:blipFill>
          <a:blip r:embed="rId2"/>
          <a:stretch>
            <a:fillRect/>
          </a:stretch>
        </p:blipFill>
        <p:spPr>
          <a:xfrm>
            <a:off x="0" y="0"/>
            <a:ext cx="14630400" cy="8229600"/>
          </a:xfrm>
          <a:prstGeom prst="rect">
            <a:avLst/>
          </a:prstGeom>
        </p:spPr>
      </p:pic>
      <p:sp>
        <p:nvSpPr>
          <p:cNvPr id="2" name="TextBox 1">
            <a:extLst>
              <a:ext uri="{FF2B5EF4-FFF2-40B4-BE49-F238E27FC236}">
                <a16:creationId xmlns:a16="http://schemas.microsoft.com/office/drawing/2014/main" id="{5F33BBEF-67BD-4A20-E1C2-6C92456CC3B3}"/>
              </a:ext>
            </a:extLst>
          </p:cNvPr>
          <p:cNvSpPr txBox="1"/>
          <p:nvPr/>
        </p:nvSpPr>
        <p:spPr>
          <a:xfrm>
            <a:off x="1104900" y="1352550"/>
            <a:ext cx="2459182" cy="707886"/>
          </a:xfrm>
          <a:prstGeom prst="rect">
            <a:avLst/>
          </a:prstGeom>
          <a:noFill/>
        </p:spPr>
        <p:txBody>
          <a:bodyPr wrap="square" rtlCol="0">
            <a:spAutoFit/>
          </a:bodyPr>
          <a:lstStyle/>
          <a:p>
            <a:r>
              <a:rPr lang="en-IN" sz="4000" spc="25" dirty="0">
                <a:latin typeface="Roboto Slab" pitchFamily="2" charset="0"/>
                <a:ea typeface="Roboto Slab" pitchFamily="2" charset="0"/>
                <a:cs typeface="Roboto Slab" pitchFamily="2" charset="0"/>
              </a:rPr>
              <a:t>A</a:t>
            </a:r>
            <a:r>
              <a:rPr lang="en-IN" sz="4000" spc="-5" dirty="0">
                <a:latin typeface="Roboto Slab" pitchFamily="2" charset="0"/>
                <a:ea typeface="Roboto Slab" pitchFamily="2" charset="0"/>
                <a:cs typeface="Roboto Slab" pitchFamily="2" charset="0"/>
              </a:rPr>
              <a:t>G</a:t>
            </a:r>
            <a:r>
              <a:rPr lang="en-IN" sz="4000" spc="-35" dirty="0">
                <a:latin typeface="Roboto Slab" pitchFamily="2" charset="0"/>
                <a:ea typeface="Roboto Slab" pitchFamily="2" charset="0"/>
                <a:cs typeface="Roboto Slab" pitchFamily="2" charset="0"/>
              </a:rPr>
              <a:t>E</a:t>
            </a:r>
            <a:r>
              <a:rPr lang="en-IN" sz="4000" spc="15" dirty="0">
                <a:latin typeface="Roboto Slab" pitchFamily="2" charset="0"/>
                <a:ea typeface="Roboto Slab" pitchFamily="2" charset="0"/>
                <a:cs typeface="Roboto Slab" pitchFamily="2" charset="0"/>
              </a:rPr>
              <a:t>N</a:t>
            </a:r>
            <a:r>
              <a:rPr lang="en-IN" sz="4000" dirty="0">
                <a:latin typeface="Roboto Slab" pitchFamily="2" charset="0"/>
                <a:ea typeface="Roboto Slab" pitchFamily="2" charset="0"/>
                <a:cs typeface="Roboto Slab" pitchFamily="2" charset="0"/>
              </a:rPr>
              <a:t>DA: </a:t>
            </a:r>
          </a:p>
        </p:txBody>
      </p:sp>
      <p:sp>
        <p:nvSpPr>
          <p:cNvPr id="4" name="TextBox 3">
            <a:extLst>
              <a:ext uri="{FF2B5EF4-FFF2-40B4-BE49-F238E27FC236}">
                <a16:creationId xmlns:a16="http://schemas.microsoft.com/office/drawing/2014/main" id="{95F86CA1-8197-B444-2AA8-D19E41163ABF}"/>
              </a:ext>
            </a:extLst>
          </p:cNvPr>
          <p:cNvSpPr txBox="1"/>
          <p:nvPr/>
        </p:nvSpPr>
        <p:spPr>
          <a:xfrm>
            <a:off x="3210790" y="1900904"/>
            <a:ext cx="6941127" cy="4832092"/>
          </a:xfrm>
          <a:prstGeom prst="rect">
            <a:avLst/>
          </a:prstGeom>
          <a:noFill/>
        </p:spPr>
        <p:txBody>
          <a:bodyPr wrap="square">
            <a:spAutoFit/>
          </a:bodyPr>
          <a:lstStyle/>
          <a:p>
            <a:pPr algn="l"/>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lumMod val="90000"/>
                  </a:schemeClr>
                </a:solidFill>
                <a:latin typeface="Times New Roman" panose="02020603050405020304" pitchFamily="18" charset="0"/>
                <a:cs typeface="Times New Roman" panose="02020603050405020304" pitchFamily="18" charset="0"/>
              </a:rPr>
              <a:t>Tools and Technologies</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lumMod val="90000"/>
                  </a:schemeClr>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Results and </a:t>
            </a:r>
            <a:r>
              <a:rPr lang="en-US" sz="2800" dirty="0">
                <a:solidFill>
                  <a:schemeClr val="tx2">
                    <a:lumMod val="90000"/>
                  </a:schemeClr>
                </a:solidFill>
                <a:latin typeface="Times New Roman" panose="02020603050405020304" pitchFamily="18" charset="0"/>
                <a:cs typeface="Times New Roman" panose="02020603050405020304" pitchFamily="18" charset="0"/>
              </a:rPr>
              <a:t>Screenshots</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lumMod val="90000"/>
                  </a:schemeClr>
                </a:solidFill>
                <a:latin typeface="Times New Roman" panose="02020603050405020304" pitchFamily="18" charset="0"/>
                <a:cs typeface="Times New Roman" panose="02020603050405020304" pitchFamily="18" charset="0"/>
              </a:rPr>
              <a:t>Github</a:t>
            </a:r>
            <a:r>
              <a:rPr lang="en-US" sz="2800" dirty="0">
                <a:solidFill>
                  <a:schemeClr val="tx2">
                    <a:lumMod val="90000"/>
                  </a:schemeClr>
                </a:solidFill>
                <a:latin typeface="Times New Roman" panose="02020603050405020304" pitchFamily="18" charset="0"/>
                <a:cs typeface="Times New Roman" panose="02020603050405020304" pitchFamily="18" charset="0"/>
              </a:rPr>
              <a:t> Link</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endParaRPr lang="en-IN" sz="2800"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6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94B9-9DC6-DCBD-52FA-E814C200AA64}"/>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p:cNvSpPr/>
          <p:nvPr/>
        </p:nvSpPr>
        <p:spPr>
          <a:xfrm>
            <a:off x="793790" y="249876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Problem Statement</a:t>
            </a:r>
            <a:endParaRPr lang="en-US" sz="4450" dirty="0"/>
          </a:p>
        </p:txBody>
      </p:sp>
      <p:sp>
        <p:nvSpPr>
          <p:cNvPr id="3" name="Text 1"/>
          <p:cNvSpPr/>
          <p:nvPr/>
        </p:nvSpPr>
        <p:spPr>
          <a:xfrm>
            <a:off x="793790" y="366117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Traditional resumes and static portfolios often fail to capture attention or showcase an individual’s skills effectively. They lack interactivity, modern design, and user engagement, making it difficult for candidates to stand out in competitive environments.</a:t>
            </a:r>
            <a:endParaRPr lang="en-US" sz="1750" dirty="0"/>
          </a:p>
        </p:txBody>
      </p:sp>
      <p:sp>
        <p:nvSpPr>
          <p:cNvPr id="4" name="Text 2"/>
          <p:cNvSpPr/>
          <p:nvPr/>
        </p:nvSpPr>
        <p:spPr>
          <a:xfrm>
            <a:off x="793790" y="464212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To address this, the project focuses on building an Interactive Digital Portfolio using HTML, CSS, and JavaScript. This portfolio is not just visually appealing but also responsive, interactive, and structured in a way that highlights personal skills, projects, and achievements in a professional manner.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22DFAC-30AD-D635-0F61-F2328DDE2D10}"/>
              </a:ext>
            </a:extLst>
          </p:cNvPr>
          <p:cNvPicPr>
            <a:picLocks noChangeAspect="1"/>
          </p:cNvPicPr>
          <p:nvPr/>
        </p:nvPicPr>
        <p:blipFill>
          <a:blip r:embed="rId3"/>
          <a:stretch>
            <a:fillRect/>
          </a:stretch>
        </p:blipFill>
        <p:spPr>
          <a:xfrm>
            <a:off x="-1" y="0"/>
            <a:ext cx="14630401" cy="8277836"/>
          </a:xfrm>
          <a:prstGeom prst="rect">
            <a:avLst/>
          </a:prstGeom>
        </p:spPr>
      </p:pic>
      <p:sp>
        <p:nvSpPr>
          <p:cNvPr id="2" name="Text 0"/>
          <p:cNvSpPr/>
          <p:nvPr/>
        </p:nvSpPr>
        <p:spPr>
          <a:xfrm>
            <a:off x="793790" y="192893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Overview</a:t>
            </a:r>
            <a:endParaRPr lang="en-US" sz="4450" dirty="0"/>
          </a:p>
        </p:txBody>
      </p:sp>
      <p:sp>
        <p:nvSpPr>
          <p:cNvPr id="3" name="Text 1"/>
          <p:cNvSpPr/>
          <p:nvPr/>
        </p:nvSpPr>
        <p:spPr>
          <a:xfrm>
            <a:off x="793790" y="309133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project involves designing and developing a dynamic, user-friendly portfolio website that includes sections such as About, Skills, Projects, and Contact. Built entirely with front-end technologies, the portfolio ensures smooth navigation, interactive UI components, and modern layouts.</a:t>
            </a:r>
            <a:endParaRPr lang="en-US" sz="1750" dirty="0"/>
          </a:p>
        </p:txBody>
      </p:sp>
      <p:sp>
        <p:nvSpPr>
          <p:cNvPr id="4" name="Text 2"/>
          <p:cNvSpPr/>
          <p:nvPr/>
        </p:nvSpPr>
        <p:spPr>
          <a:xfrm>
            <a:off x="793790" y="443519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main goal is to:</a:t>
            </a:r>
            <a:endParaRPr lang="en-US" sz="1750" dirty="0"/>
          </a:p>
        </p:txBody>
      </p:sp>
      <p:sp>
        <p:nvSpPr>
          <p:cNvPr id="5" name="Text 3"/>
          <p:cNvSpPr/>
          <p:nvPr/>
        </p:nvSpPr>
        <p:spPr>
          <a:xfrm>
            <a:off x="793790" y="505325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latin typeface="Roboto" pitchFamily="34" charset="0"/>
                <a:ea typeface="Roboto" pitchFamily="34" charset="-122"/>
                <a:cs typeface="Roboto" pitchFamily="34" charset="-120"/>
              </a:rPr>
              <a:t>Create a digital identity for students, job seekers, and professionals.</a:t>
            </a:r>
            <a:endParaRPr lang="en-US" sz="1750" dirty="0"/>
          </a:p>
        </p:txBody>
      </p:sp>
      <p:sp>
        <p:nvSpPr>
          <p:cNvPr id="6" name="Text 4"/>
          <p:cNvSpPr/>
          <p:nvPr/>
        </p:nvSpPr>
        <p:spPr>
          <a:xfrm>
            <a:off x="793790" y="54954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latin typeface="Roboto" pitchFamily="34" charset="0"/>
                <a:ea typeface="Roboto" pitchFamily="34" charset="-122"/>
                <a:cs typeface="Roboto" pitchFamily="34" charset="-120"/>
              </a:rPr>
              <a:t>Provide recruiters and employers with an easy way to evaluate skills.</a:t>
            </a:r>
            <a:endParaRPr lang="en-US" sz="1750" dirty="0"/>
          </a:p>
        </p:txBody>
      </p:sp>
      <p:sp>
        <p:nvSpPr>
          <p:cNvPr id="7" name="Text 5"/>
          <p:cNvSpPr/>
          <p:nvPr/>
        </p:nvSpPr>
        <p:spPr>
          <a:xfrm>
            <a:off x="793790" y="59376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Encourage networking and learning among peers and educators.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3AABD98-27C1-BF70-67A8-26523BD1897E}"/>
              </a:ext>
            </a:extLst>
          </p:cNvPr>
          <p:cNvPicPr>
            <a:picLocks noChangeAspect="1"/>
          </p:cNvPicPr>
          <p:nvPr/>
        </p:nvPicPr>
        <p:blipFill>
          <a:blip r:embed="rId3"/>
          <a:stretch>
            <a:fillRect/>
          </a:stretch>
        </p:blipFill>
        <p:spPr>
          <a:xfrm>
            <a:off x="-3200" y="-33333"/>
            <a:ext cx="14633600" cy="8483793"/>
          </a:xfrm>
          <a:prstGeom prst="rect">
            <a:avLst/>
          </a:prstGeom>
        </p:spPr>
      </p:pic>
      <p:pic>
        <p:nvPicPr>
          <p:cNvPr id="27" name="Image 0" descr="preencoded.png">
            <a:extLst>
              <a:ext uri="{FF2B5EF4-FFF2-40B4-BE49-F238E27FC236}">
                <a16:creationId xmlns:a16="http://schemas.microsoft.com/office/drawing/2014/main" id="{ACC5348A-27DA-3C47-FF0C-7752729BBD15}"/>
              </a:ext>
            </a:extLst>
          </p:cNvPr>
          <p:cNvPicPr>
            <a:picLocks noChangeAspect="1"/>
          </p:cNvPicPr>
          <p:nvPr/>
        </p:nvPicPr>
        <p:blipFill>
          <a:blip r:embed="rId4"/>
          <a:stretch>
            <a:fillRect/>
          </a:stretch>
        </p:blipFill>
        <p:spPr>
          <a:xfrm>
            <a:off x="5193983" y="2131695"/>
            <a:ext cx="4196358" cy="427434"/>
          </a:xfrm>
          <a:prstGeom prst="rect">
            <a:avLst/>
          </a:prstGeom>
        </p:spPr>
      </p:pic>
      <p:sp>
        <p:nvSpPr>
          <p:cNvPr id="2" name="Text 0"/>
          <p:cNvSpPr/>
          <p:nvPr/>
        </p:nvSpPr>
        <p:spPr>
          <a:xfrm>
            <a:off x="793790" y="85808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End Users</a:t>
            </a:r>
            <a:endParaRPr lang="en-US" sz="4450" dirty="0"/>
          </a:p>
        </p:txBody>
      </p:sp>
      <p:sp>
        <p:nvSpPr>
          <p:cNvPr id="3" name="Shape 1"/>
          <p:cNvSpPr/>
          <p:nvPr/>
        </p:nvSpPr>
        <p:spPr>
          <a:xfrm>
            <a:off x="793790" y="2360652"/>
            <a:ext cx="4196358" cy="2766298"/>
          </a:xfrm>
          <a:prstGeom prst="roundRect">
            <a:avLst>
              <a:gd name="adj" fmla="val 5289"/>
            </a:avLst>
          </a:prstGeom>
          <a:solidFill>
            <a:srgbClr val="202733"/>
          </a:solidFill>
          <a:ln/>
        </p:spPr>
      </p:sp>
      <p:pic>
        <p:nvPicPr>
          <p:cNvPr id="4" name="Image 0" descr="preencoded.png"/>
          <p:cNvPicPr>
            <a:picLocks noChangeAspect="1"/>
          </p:cNvPicPr>
          <p:nvPr/>
        </p:nvPicPr>
        <p:blipFill>
          <a:blip r:embed="rId4"/>
          <a:stretch>
            <a:fillRect/>
          </a:stretch>
        </p:blipFill>
        <p:spPr>
          <a:xfrm>
            <a:off x="793790" y="2133839"/>
            <a:ext cx="4196358" cy="427434"/>
          </a:xfrm>
          <a:prstGeom prst="rect">
            <a:avLst/>
          </a:prstGeom>
        </p:spPr>
      </p:pic>
      <p:pic>
        <p:nvPicPr>
          <p:cNvPr id="5" name="Image 1" descr="preencoded.png"/>
          <p:cNvPicPr>
            <a:picLocks noChangeAspect="1"/>
          </p:cNvPicPr>
          <p:nvPr/>
        </p:nvPicPr>
        <p:blipFill>
          <a:blip r:embed="rId5"/>
          <a:stretch>
            <a:fillRect/>
          </a:stretch>
        </p:blipFill>
        <p:spPr>
          <a:xfrm>
            <a:off x="2551926" y="1961674"/>
            <a:ext cx="680442" cy="567094"/>
          </a:xfrm>
          <a:prstGeom prst="rect">
            <a:avLst/>
          </a:prstGeom>
        </p:spPr>
      </p:pic>
      <p:sp>
        <p:nvSpPr>
          <p:cNvPr id="6" name="Text 2"/>
          <p:cNvSpPr/>
          <p:nvPr/>
        </p:nvSpPr>
        <p:spPr>
          <a:xfrm>
            <a:off x="2755761" y="2087104"/>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1</a:t>
            </a:r>
            <a:endParaRPr lang="en-US" sz="2100" dirty="0"/>
          </a:p>
        </p:txBody>
      </p:sp>
      <p:sp>
        <p:nvSpPr>
          <p:cNvPr id="7" name="Text 3"/>
          <p:cNvSpPr/>
          <p:nvPr/>
        </p:nvSpPr>
        <p:spPr>
          <a:xfrm>
            <a:off x="1051084" y="2927628"/>
            <a:ext cx="3082528"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Students &amp; Job Seekers</a:t>
            </a:r>
            <a:endParaRPr lang="en-US" sz="2200" dirty="0"/>
          </a:p>
        </p:txBody>
      </p:sp>
      <p:sp>
        <p:nvSpPr>
          <p:cNvPr id="8" name="Text 4"/>
          <p:cNvSpPr/>
          <p:nvPr/>
        </p:nvSpPr>
        <p:spPr>
          <a:xfrm>
            <a:off x="1051084" y="3418046"/>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Present their skills, academic projects, and achievements in a professional manner to impress recruiters.</a:t>
            </a:r>
            <a:endParaRPr lang="en-US" sz="1750" dirty="0"/>
          </a:p>
        </p:txBody>
      </p:sp>
      <p:sp>
        <p:nvSpPr>
          <p:cNvPr id="9" name="Shape 5"/>
          <p:cNvSpPr/>
          <p:nvPr/>
        </p:nvSpPr>
        <p:spPr>
          <a:xfrm>
            <a:off x="5216962" y="2588598"/>
            <a:ext cx="4196358" cy="2766298"/>
          </a:xfrm>
          <a:prstGeom prst="roundRect">
            <a:avLst>
              <a:gd name="adj" fmla="val 5289"/>
            </a:avLst>
          </a:prstGeom>
          <a:solidFill>
            <a:srgbClr val="202733"/>
          </a:solidFill>
          <a:ln/>
        </p:spPr>
      </p:sp>
      <p:pic>
        <p:nvPicPr>
          <p:cNvPr id="11" name="Image 3" descr="preencoded.png"/>
          <p:cNvPicPr>
            <a:picLocks noChangeAspect="1"/>
          </p:cNvPicPr>
          <p:nvPr/>
        </p:nvPicPr>
        <p:blipFill>
          <a:blip r:embed="rId5"/>
          <a:stretch>
            <a:fillRect/>
          </a:stretch>
        </p:blipFill>
        <p:spPr>
          <a:xfrm>
            <a:off x="6974860" y="2020491"/>
            <a:ext cx="680442" cy="680442"/>
          </a:xfrm>
          <a:prstGeom prst="rect">
            <a:avLst/>
          </a:prstGeom>
        </p:spPr>
      </p:pic>
      <p:sp>
        <p:nvSpPr>
          <p:cNvPr id="12" name="Text 6"/>
          <p:cNvSpPr/>
          <p:nvPr/>
        </p:nvSpPr>
        <p:spPr>
          <a:xfrm>
            <a:off x="7176677" y="2091913"/>
            <a:ext cx="272177" cy="370641"/>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2</a:t>
            </a:r>
            <a:endParaRPr lang="en-US" sz="2100" dirty="0"/>
          </a:p>
        </p:txBody>
      </p:sp>
      <p:sp>
        <p:nvSpPr>
          <p:cNvPr id="13" name="Text 7"/>
          <p:cNvSpPr/>
          <p:nvPr/>
        </p:nvSpPr>
        <p:spPr>
          <a:xfrm>
            <a:off x="5474256" y="2927628"/>
            <a:ext cx="311991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Recruiters &amp; Employers</a:t>
            </a:r>
            <a:endParaRPr lang="en-US" sz="2200" dirty="0"/>
          </a:p>
        </p:txBody>
      </p:sp>
      <p:sp>
        <p:nvSpPr>
          <p:cNvPr id="14" name="Text 8"/>
          <p:cNvSpPr/>
          <p:nvPr/>
        </p:nvSpPr>
        <p:spPr>
          <a:xfrm>
            <a:off x="5474256" y="3418046"/>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Quickly review candidate portfolios to assess technical knowledge, creativity, and design sense.</a:t>
            </a:r>
            <a:endParaRPr lang="en-US" sz="1750" dirty="0"/>
          </a:p>
        </p:txBody>
      </p:sp>
      <p:sp>
        <p:nvSpPr>
          <p:cNvPr id="15" name="Shape 9"/>
          <p:cNvSpPr/>
          <p:nvPr/>
        </p:nvSpPr>
        <p:spPr>
          <a:xfrm>
            <a:off x="9640133" y="2360652"/>
            <a:ext cx="4196358" cy="2766298"/>
          </a:xfrm>
          <a:prstGeom prst="roundRect">
            <a:avLst>
              <a:gd name="adj" fmla="val 5289"/>
            </a:avLst>
          </a:prstGeom>
          <a:solidFill>
            <a:srgbClr val="202733"/>
          </a:solidFill>
          <a:ln/>
        </p:spPr>
      </p:sp>
      <p:pic>
        <p:nvPicPr>
          <p:cNvPr id="16" name="Image 4" descr="preencoded.png"/>
          <p:cNvPicPr>
            <a:picLocks noChangeAspect="1"/>
          </p:cNvPicPr>
          <p:nvPr/>
        </p:nvPicPr>
        <p:blipFill>
          <a:blip r:embed="rId4"/>
          <a:stretch>
            <a:fillRect/>
          </a:stretch>
        </p:blipFill>
        <p:spPr>
          <a:xfrm>
            <a:off x="9592158" y="2130393"/>
            <a:ext cx="4196358" cy="474225"/>
          </a:xfrm>
          <a:prstGeom prst="rect">
            <a:avLst/>
          </a:prstGeom>
        </p:spPr>
      </p:pic>
      <p:pic>
        <p:nvPicPr>
          <p:cNvPr id="17" name="Image 5" descr="preencoded.png"/>
          <p:cNvPicPr>
            <a:picLocks noChangeAspect="1"/>
          </p:cNvPicPr>
          <p:nvPr/>
        </p:nvPicPr>
        <p:blipFill>
          <a:blip r:embed="rId5"/>
          <a:stretch>
            <a:fillRect/>
          </a:stretch>
        </p:blipFill>
        <p:spPr>
          <a:xfrm>
            <a:off x="11398032" y="2020491"/>
            <a:ext cx="680442" cy="680442"/>
          </a:xfrm>
          <a:prstGeom prst="rect">
            <a:avLst/>
          </a:prstGeom>
        </p:spPr>
      </p:pic>
      <p:sp>
        <p:nvSpPr>
          <p:cNvPr id="18" name="Text 10"/>
          <p:cNvSpPr/>
          <p:nvPr/>
        </p:nvSpPr>
        <p:spPr>
          <a:xfrm>
            <a:off x="11602462" y="2087104"/>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3</a:t>
            </a:r>
            <a:endParaRPr lang="en-US" sz="2100" dirty="0"/>
          </a:p>
        </p:txBody>
      </p:sp>
      <p:sp>
        <p:nvSpPr>
          <p:cNvPr id="19" name="Text 11"/>
          <p:cNvSpPr/>
          <p:nvPr/>
        </p:nvSpPr>
        <p:spPr>
          <a:xfrm>
            <a:off x="9897427" y="29276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Educators &amp; Peers</a:t>
            </a:r>
            <a:endParaRPr lang="en-US" sz="2200" dirty="0"/>
          </a:p>
        </p:txBody>
      </p:sp>
      <p:sp>
        <p:nvSpPr>
          <p:cNvPr id="20" name="Text 12"/>
          <p:cNvSpPr/>
          <p:nvPr/>
        </p:nvSpPr>
        <p:spPr>
          <a:xfrm>
            <a:off x="9897427" y="3418046"/>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Use the portfolio as a learning resource, reference, or tool for collaboration and networking.</a:t>
            </a:r>
            <a:endParaRPr lang="en-US" sz="1750" dirty="0"/>
          </a:p>
        </p:txBody>
      </p:sp>
      <p:sp>
        <p:nvSpPr>
          <p:cNvPr id="21" name="Shape 13"/>
          <p:cNvSpPr/>
          <p:nvPr/>
        </p:nvSpPr>
        <p:spPr>
          <a:xfrm>
            <a:off x="793790" y="5693926"/>
            <a:ext cx="13042702" cy="1677591"/>
          </a:xfrm>
          <a:prstGeom prst="roundRect">
            <a:avLst>
              <a:gd name="adj" fmla="val 8721"/>
            </a:avLst>
          </a:prstGeom>
          <a:solidFill>
            <a:srgbClr val="202733"/>
          </a:solidFill>
          <a:ln/>
        </p:spPr>
      </p:sp>
      <p:pic>
        <p:nvPicPr>
          <p:cNvPr id="22" name="Image 6" descr="preencoded.png"/>
          <p:cNvPicPr>
            <a:picLocks noChangeAspect="1"/>
          </p:cNvPicPr>
          <p:nvPr/>
        </p:nvPicPr>
        <p:blipFill>
          <a:blip r:embed="rId6"/>
          <a:stretch>
            <a:fillRect/>
          </a:stretch>
        </p:blipFill>
        <p:spPr>
          <a:xfrm>
            <a:off x="793790" y="5534971"/>
            <a:ext cx="13042702" cy="465184"/>
          </a:xfrm>
          <a:prstGeom prst="rect">
            <a:avLst/>
          </a:prstGeom>
        </p:spPr>
      </p:pic>
      <p:pic>
        <p:nvPicPr>
          <p:cNvPr id="23" name="Image 7" descr="preencoded.png"/>
          <p:cNvPicPr>
            <a:picLocks noChangeAspect="1"/>
          </p:cNvPicPr>
          <p:nvPr/>
        </p:nvPicPr>
        <p:blipFill>
          <a:blip r:embed="rId5"/>
          <a:stretch>
            <a:fillRect/>
          </a:stretch>
        </p:blipFill>
        <p:spPr>
          <a:xfrm>
            <a:off x="6974860" y="5353764"/>
            <a:ext cx="680442" cy="680442"/>
          </a:xfrm>
          <a:prstGeom prst="rect">
            <a:avLst/>
          </a:prstGeom>
        </p:spPr>
      </p:pic>
      <p:sp>
        <p:nvSpPr>
          <p:cNvPr id="24" name="Text 14"/>
          <p:cNvSpPr/>
          <p:nvPr/>
        </p:nvSpPr>
        <p:spPr>
          <a:xfrm>
            <a:off x="7178933" y="5523905"/>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4</a:t>
            </a:r>
            <a:endParaRPr lang="en-US" sz="2100" dirty="0"/>
          </a:p>
        </p:txBody>
      </p:sp>
      <p:sp>
        <p:nvSpPr>
          <p:cNvPr id="25" name="Text 15"/>
          <p:cNvSpPr/>
          <p:nvPr/>
        </p:nvSpPr>
        <p:spPr>
          <a:xfrm>
            <a:off x="1051084" y="6260902"/>
            <a:ext cx="368998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Freelancers &amp; Professionals</a:t>
            </a:r>
            <a:endParaRPr lang="en-US" sz="2200" dirty="0"/>
          </a:p>
        </p:txBody>
      </p:sp>
      <p:sp>
        <p:nvSpPr>
          <p:cNvPr id="26" name="Text 16"/>
          <p:cNvSpPr/>
          <p:nvPr/>
        </p:nvSpPr>
        <p:spPr>
          <a:xfrm>
            <a:off x="1051084" y="6751320"/>
            <a:ext cx="12528113"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Present their work to potential clients or collaborators.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DEF9F3-82BA-CCEF-5396-858FA91B8F9A}"/>
              </a:ext>
            </a:extLst>
          </p:cNvPr>
          <p:cNvPicPr>
            <a:picLocks noChangeAspect="1"/>
          </p:cNvPicPr>
          <p:nvPr/>
        </p:nvPicPr>
        <p:blipFill>
          <a:blip r:embed="rId3"/>
          <a:stretch>
            <a:fillRect/>
          </a:stretch>
        </p:blipFill>
        <p:spPr>
          <a:xfrm>
            <a:off x="-1" y="0"/>
            <a:ext cx="14630401" cy="8369276"/>
          </a:xfrm>
          <a:prstGeom prst="rect">
            <a:avLst/>
          </a:prstGeom>
        </p:spPr>
      </p:pic>
      <p:sp>
        <p:nvSpPr>
          <p:cNvPr id="2" name="Text 0"/>
          <p:cNvSpPr/>
          <p:nvPr/>
        </p:nvSpPr>
        <p:spPr>
          <a:xfrm>
            <a:off x="793790" y="1319570"/>
            <a:ext cx="6320671"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Tools and Technologies</a:t>
            </a:r>
            <a:endParaRPr lang="en-US" sz="4450" dirty="0"/>
          </a:p>
        </p:txBody>
      </p:sp>
      <p:sp>
        <p:nvSpPr>
          <p:cNvPr id="3" name="Text 1"/>
          <p:cNvSpPr/>
          <p:nvPr/>
        </p:nvSpPr>
        <p:spPr>
          <a:xfrm>
            <a:off x="793790" y="2595324"/>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76B9FF"/>
                </a:solidFill>
                <a:latin typeface="Roboto Slab" pitchFamily="34" charset="0"/>
                <a:ea typeface="Roboto Slab" pitchFamily="34" charset="-122"/>
                <a:cs typeface="Roboto Slab" pitchFamily="34" charset="-120"/>
              </a:rPr>
              <a:t>Tools:</a:t>
            </a:r>
            <a:endParaRPr lang="en-US" sz="2650" dirty="0"/>
          </a:p>
        </p:txBody>
      </p:sp>
      <p:sp>
        <p:nvSpPr>
          <p:cNvPr id="4" name="Text 2"/>
          <p:cNvSpPr/>
          <p:nvPr/>
        </p:nvSpPr>
        <p:spPr>
          <a:xfrm>
            <a:off x="793790" y="324743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HTML5</a:t>
            </a:r>
            <a:r>
              <a:rPr lang="en-US" sz="1750" dirty="0">
                <a:solidFill>
                  <a:srgbClr val="D6E5EF"/>
                </a:solidFill>
                <a:latin typeface="Roboto" pitchFamily="34" charset="0"/>
                <a:ea typeface="Roboto" pitchFamily="34" charset="-122"/>
                <a:cs typeface="Roboto" pitchFamily="34" charset="-120"/>
              </a:rPr>
              <a:t> – Structures the content of the web pages.</a:t>
            </a:r>
            <a:endParaRPr lang="en-US" sz="1750" dirty="0"/>
          </a:p>
        </p:txBody>
      </p:sp>
      <p:sp>
        <p:nvSpPr>
          <p:cNvPr id="5" name="Text 3"/>
          <p:cNvSpPr/>
          <p:nvPr/>
        </p:nvSpPr>
        <p:spPr>
          <a:xfrm>
            <a:off x="793790" y="36896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CSS3</a:t>
            </a:r>
            <a:r>
              <a:rPr lang="en-US" sz="1750" dirty="0">
                <a:solidFill>
                  <a:srgbClr val="D6E5EF"/>
                </a:solidFill>
                <a:latin typeface="Roboto" pitchFamily="34" charset="0"/>
                <a:ea typeface="Roboto" pitchFamily="34" charset="-122"/>
                <a:cs typeface="Roboto" pitchFamily="34" charset="-120"/>
              </a:rPr>
              <a:t> – Provides styling, design, responsiveness, and visual appeal.</a:t>
            </a:r>
            <a:endParaRPr lang="en-US" sz="1750" dirty="0"/>
          </a:p>
        </p:txBody>
      </p:sp>
      <p:sp>
        <p:nvSpPr>
          <p:cNvPr id="6" name="Text 4"/>
          <p:cNvSpPr/>
          <p:nvPr/>
        </p:nvSpPr>
        <p:spPr>
          <a:xfrm>
            <a:off x="793790" y="44947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JavaScript</a:t>
            </a:r>
            <a:r>
              <a:rPr lang="en-US" sz="1750" dirty="0">
                <a:solidFill>
                  <a:srgbClr val="D6E5EF"/>
                </a:solidFill>
                <a:latin typeface="Roboto" pitchFamily="34" charset="0"/>
                <a:ea typeface="Roboto" pitchFamily="34" charset="-122"/>
                <a:cs typeface="Roboto" pitchFamily="34" charset="-120"/>
              </a:rPr>
              <a:t> – Adds interactivity, smooth transitions, and dynamic elements.</a:t>
            </a:r>
            <a:endParaRPr lang="en-US" sz="1750" dirty="0"/>
          </a:p>
        </p:txBody>
      </p:sp>
      <p:sp>
        <p:nvSpPr>
          <p:cNvPr id="7" name="Text 5"/>
          <p:cNvSpPr/>
          <p:nvPr/>
        </p:nvSpPr>
        <p:spPr>
          <a:xfrm>
            <a:off x="793790" y="529982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Code Editors (VS Code / CodePen)</a:t>
            </a:r>
            <a:r>
              <a:rPr lang="en-US" sz="1750" dirty="0">
                <a:solidFill>
                  <a:srgbClr val="D6E5EF"/>
                </a:solidFill>
                <a:latin typeface="Roboto" pitchFamily="34" charset="0"/>
                <a:ea typeface="Roboto" pitchFamily="34" charset="-122"/>
                <a:cs typeface="Roboto" pitchFamily="34" charset="-120"/>
              </a:rPr>
              <a:t> – Used for writing, debugging, and managing code efficiently.</a:t>
            </a:r>
            <a:endParaRPr lang="en-US" sz="1750" dirty="0"/>
          </a:p>
        </p:txBody>
      </p:sp>
      <p:sp>
        <p:nvSpPr>
          <p:cNvPr id="8" name="Text 6"/>
          <p:cNvSpPr/>
          <p:nvPr/>
        </p:nvSpPr>
        <p:spPr>
          <a:xfrm>
            <a:off x="793790" y="61049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Version Control (Git)</a:t>
            </a:r>
            <a:r>
              <a:rPr lang="en-US" sz="1750" dirty="0">
                <a:solidFill>
                  <a:srgbClr val="D6E5EF"/>
                </a:solidFill>
                <a:latin typeface="Roboto" pitchFamily="34" charset="0"/>
                <a:ea typeface="Roboto" pitchFamily="34" charset="-122"/>
                <a:cs typeface="Roboto" pitchFamily="34" charset="-120"/>
              </a:rPr>
              <a:t> – For managing code versions and hosting the portfolio online.</a:t>
            </a:r>
            <a:endParaRPr lang="en-US" sz="1750" dirty="0"/>
          </a:p>
        </p:txBody>
      </p:sp>
      <p:sp>
        <p:nvSpPr>
          <p:cNvPr id="9" name="Text 7"/>
          <p:cNvSpPr/>
          <p:nvPr/>
        </p:nvSpPr>
        <p:spPr>
          <a:xfrm>
            <a:off x="7599521" y="2595324"/>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76B9FF"/>
                </a:solidFill>
                <a:latin typeface="Roboto Slab" pitchFamily="34" charset="0"/>
                <a:ea typeface="Roboto Slab" pitchFamily="34" charset="-122"/>
                <a:cs typeface="Roboto Slab" pitchFamily="34" charset="-120"/>
              </a:rPr>
              <a:t>Techniques:</a:t>
            </a:r>
            <a:endParaRPr lang="en-US" sz="2650" dirty="0"/>
          </a:p>
        </p:txBody>
      </p:sp>
      <p:sp>
        <p:nvSpPr>
          <p:cNvPr id="10" name="Text 8"/>
          <p:cNvSpPr/>
          <p:nvPr/>
        </p:nvSpPr>
        <p:spPr>
          <a:xfrm>
            <a:off x="7599521" y="32474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Flexbox and Grid Layouts</a:t>
            </a:r>
            <a:r>
              <a:rPr lang="en-US" sz="1750" dirty="0">
                <a:solidFill>
                  <a:srgbClr val="D6E5EF"/>
                </a:solidFill>
                <a:latin typeface="Roboto" pitchFamily="34" charset="0"/>
                <a:ea typeface="Roboto" pitchFamily="34" charset="-122"/>
                <a:cs typeface="Roboto" pitchFamily="34" charset="-120"/>
              </a:rPr>
              <a:t> – To build modern, responsive, and structured page layouts.</a:t>
            </a:r>
            <a:endParaRPr lang="en-US" sz="1750" dirty="0"/>
          </a:p>
        </p:txBody>
      </p:sp>
      <p:sp>
        <p:nvSpPr>
          <p:cNvPr id="11" name="Text 9"/>
          <p:cNvSpPr/>
          <p:nvPr/>
        </p:nvSpPr>
        <p:spPr>
          <a:xfrm>
            <a:off x="7599521" y="40525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Form Handling</a:t>
            </a:r>
            <a:r>
              <a:rPr lang="en-US" sz="1750" dirty="0">
                <a:solidFill>
                  <a:srgbClr val="D6E5EF"/>
                </a:solidFill>
                <a:latin typeface="Roboto" pitchFamily="34" charset="0"/>
                <a:ea typeface="Roboto" pitchFamily="34" charset="-122"/>
                <a:cs typeface="Roboto" pitchFamily="34" charset="-120"/>
              </a:rPr>
              <a:t> – Enables a functional and secure contact section.</a:t>
            </a:r>
            <a:endParaRPr lang="en-US" sz="1750" dirty="0"/>
          </a:p>
        </p:txBody>
      </p:sp>
      <p:sp>
        <p:nvSpPr>
          <p:cNvPr id="12" name="Text 10"/>
          <p:cNvSpPr/>
          <p:nvPr/>
        </p:nvSpPr>
        <p:spPr>
          <a:xfrm>
            <a:off x="7599521" y="485763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Smooth Navigation &amp; Animations</a:t>
            </a:r>
            <a:r>
              <a:rPr lang="en-US" sz="1750" dirty="0">
                <a:solidFill>
                  <a:srgbClr val="D6E5EF"/>
                </a:solidFill>
                <a:latin typeface="Roboto" pitchFamily="34" charset="0"/>
                <a:ea typeface="Roboto" pitchFamily="34" charset="-122"/>
                <a:cs typeface="Roboto" pitchFamily="34" charset="-120"/>
              </a:rPr>
              <a:t> – Enhances user experience and keeps visitors engaged.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C6C05734-4DA1-8CFA-E49B-2B9735C9ABF9}"/>
              </a:ext>
            </a:extLst>
          </p:cNvPr>
          <p:cNvPicPr>
            <a:picLocks noChangeAspect="1"/>
          </p:cNvPicPr>
          <p:nvPr/>
        </p:nvPicPr>
        <p:blipFill>
          <a:blip r:embed="rId3"/>
          <a:stretch>
            <a:fillRect/>
          </a:stretch>
        </p:blipFill>
        <p:spPr>
          <a:xfrm>
            <a:off x="0" y="-79820"/>
            <a:ext cx="14731058" cy="8310269"/>
          </a:xfrm>
          <a:prstGeom prst="rect">
            <a:avLst/>
          </a:prstGeom>
        </p:spPr>
      </p:pic>
      <p:sp>
        <p:nvSpPr>
          <p:cNvPr id="33" name="Shape 1">
            <a:extLst>
              <a:ext uri="{FF2B5EF4-FFF2-40B4-BE49-F238E27FC236}">
                <a16:creationId xmlns:a16="http://schemas.microsoft.com/office/drawing/2014/main" id="{20DCAA1C-17DE-0B14-765C-A55D9FB21783}"/>
              </a:ext>
            </a:extLst>
          </p:cNvPr>
          <p:cNvSpPr/>
          <p:nvPr/>
        </p:nvSpPr>
        <p:spPr>
          <a:xfrm>
            <a:off x="9413439" y="4977420"/>
            <a:ext cx="4423172" cy="2182904"/>
          </a:xfrm>
          <a:prstGeom prst="roundRect">
            <a:avLst>
              <a:gd name="adj" fmla="val 1320"/>
            </a:avLst>
          </a:prstGeom>
          <a:solidFill>
            <a:srgbClr val="3F4652"/>
          </a:solidFill>
          <a:ln/>
        </p:spPr>
      </p:sp>
      <p:sp>
        <p:nvSpPr>
          <p:cNvPr id="32" name="Shape 1">
            <a:extLst>
              <a:ext uri="{FF2B5EF4-FFF2-40B4-BE49-F238E27FC236}">
                <a16:creationId xmlns:a16="http://schemas.microsoft.com/office/drawing/2014/main" id="{1BB21B23-1809-1AD1-FD09-496A8875C8D7}"/>
              </a:ext>
            </a:extLst>
          </p:cNvPr>
          <p:cNvSpPr/>
          <p:nvPr/>
        </p:nvSpPr>
        <p:spPr>
          <a:xfrm>
            <a:off x="5036905" y="4977420"/>
            <a:ext cx="4196358" cy="2182904"/>
          </a:xfrm>
          <a:prstGeom prst="roundRect">
            <a:avLst>
              <a:gd name="adj" fmla="val 1320"/>
            </a:avLst>
          </a:prstGeom>
          <a:solidFill>
            <a:srgbClr val="3F4652"/>
          </a:solidFill>
          <a:ln/>
        </p:spPr>
      </p:sp>
      <p:sp>
        <p:nvSpPr>
          <p:cNvPr id="31" name="Shape 1">
            <a:extLst>
              <a:ext uri="{FF2B5EF4-FFF2-40B4-BE49-F238E27FC236}">
                <a16:creationId xmlns:a16="http://schemas.microsoft.com/office/drawing/2014/main" id="{8A5F57A7-D2A7-06FA-11FA-213A2699909B}"/>
              </a:ext>
            </a:extLst>
          </p:cNvPr>
          <p:cNvSpPr/>
          <p:nvPr/>
        </p:nvSpPr>
        <p:spPr>
          <a:xfrm>
            <a:off x="566976" y="4977420"/>
            <a:ext cx="4423172" cy="2182904"/>
          </a:xfrm>
          <a:prstGeom prst="roundRect">
            <a:avLst>
              <a:gd name="adj" fmla="val 1320"/>
            </a:avLst>
          </a:prstGeom>
          <a:solidFill>
            <a:srgbClr val="3F4652"/>
          </a:solidFill>
          <a:ln/>
        </p:spPr>
      </p:sp>
      <p:sp>
        <p:nvSpPr>
          <p:cNvPr id="30" name="Shape 1">
            <a:extLst>
              <a:ext uri="{FF2B5EF4-FFF2-40B4-BE49-F238E27FC236}">
                <a16:creationId xmlns:a16="http://schemas.microsoft.com/office/drawing/2014/main" id="{7A961FB9-4980-B52C-A7B8-FAE06AF68599}"/>
              </a:ext>
            </a:extLst>
          </p:cNvPr>
          <p:cNvSpPr/>
          <p:nvPr/>
        </p:nvSpPr>
        <p:spPr>
          <a:xfrm>
            <a:off x="9436698" y="2705089"/>
            <a:ext cx="4196358" cy="2182904"/>
          </a:xfrm>
          <a:prstGeom prst="roundRect">
            <a:avLst>
              <a:gd name="adj" fmla="val 1320"/>
            </a:avLst>
          </a:prstGeom>
          <a:solidFill>
            <a:srgbClr val="3F4652"/>
          </a:solidFill>
          <a:ln/>
        </p:spPr>
        <p:txBody>
          <a:bodyPr/>
          <a:lstStyle/>
          <a:p>
            <a:endParaRPr lang="en-IN" dirty="0"/>
          </a:p>
        </p:txBody>
      </p:sp>
      <p:sp>
        <p:nvSpPr>
          <p:cNvPr id="29" name="Shape 1">
            <a:extLst>
              <a:ext uri="{FF2B5EF4-FFF2-40B4-BE49-F238E27FC236}">
                <a16:creationId xmlns:a16="http://schemas.microsoft.com/office/drawing/2014/main" id="{AC53A09C-D348-407E-A922-BF26C2E9DA1E}"/>
              </a:ext>
            </a:extLst>
          </p:cNvPr>
          <p:cNvSpPr/>
          <p:nvPr/>
        </p:nvSpPr>
        <p:spPr>
          <a:xfrm>
            <a:off x="5036905" y="2705089"/>
            <a:ext cx="4196358" cy="2182904"/>
          </a:xfrm>
          <a:prstGeom prst="roundRect">
            <a:avLst>
              <a:gd name="adj" fmla="val 1320"/>
            </a:avLst>
          </a:prstGeom>
          <a:solidFill>
            <a:srgbClr val="3F4652"/>
          </a:solidFill>
          <a:ln/>
        </p:spPr>
      </p:sp>
      <p:sp>
        <p:nvSpPr>
          <p:cNvPr id="28" name="Shape 1">
            <a:extLst>
              <a:ext uri="{FF2B5EF4-FFF2-40B4-BE49-F238E27FC236}">
                <a16:creationId xmlns:a16="http://schemas.microsoft.com/office/drawing/2014/main" id="{CF317C30-33C7-11CA-F0B7-77D8D53A2112}"/>
              </a:ext>
            </a:extLst>
          </p:cNvPr>
          <p:cNvSpPr/>
          <p:nvPr/>
        </p:nvSpPr>
        <p:spPr>
          <a:xfrm>
            <a:off x="590356" y="2679248"/>
            <a:ext cx="4196358" cy="2182904"/>
          </a:xfrm>
          <a:prstGeom prst="roundRect">
            <a:avLst>
              <a:gd name="adj" fmla="val 1320"/>
            </a:avLst>
          </a:prstGeom>
          <a:solidFill>
            <a:srgbClr val="3F4652"/>
          </a:solidFill>
          <a:ln/>
        </p:spPr>
      </p:sp>
      <p:sp>
        <p:nvSpPr>
          <p:cNvPr id="2" name="Text 0"/>
          <p:cNvSpPr/>
          <p:nvPr/>
        </p:nvSpPr>
        <p:spPr>
          <a:xfrm>
            <a:off x="793790" y="1014055"/>
            <a:ext cx="7386757"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Portfolio Design and Layout</a:t>
            </a:r>
            <a:endParaRPr lang="en-US" sz="4450" dirty="0"/>
          </a:p>
        </p:txBody>
      </p:sp>
      <p:sp>
        <p:nvSpPr>
          <p:cNvPr id="3" name="Text 1"/>
          <p:cNvSpPr/>
          <p:nvPr/>
        </p:nvSpPr>
        <p:spPr>
          <a:xfrm>
            <a:off x="793790" y="217646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portfolio consists of five main sections:</a:t>
            </a:r>
            <a:endParaRPr lang="en-US" sz="1750" dirty="0"/>
          </a:p>
        </p:txBody>
      </p:sp>
      <p:sp>
        <p:nvSpPr>
          <p:cNvPr id="4" name="Text 2"/>
          <p:cNvSpPr/>
          <p:nvPr/>
        </p:nvSpPr>
        <p:spPr>
          <a:xfrm>
            <a:off x="793790"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01</a:t>
            </a:r>
            <a:endParaRPr lang="en-US" sz="1750" b="1" dirty="0"/>
          </a:p>
        </p:txBody>
      </p:sp>
      <p:pic>
        <p:nvPicPr>
          <p:cNvPr id="5" name="Image 0" descr="preencoded.png"/>
          <p:cNvPicPr>
            <a:picLocks noChangeAspect="1"/>
          </p:cNvPicPr>
          <p:nvPr/>
        </p:nvPicPr>
        <p:blipFill>
          <a:blip r:embed="rId4"/>
          <a:stretch>
            <a:fillRect/>
          </a:stretch>
        </p:blipFill>
        <p:spPr>
          <a:xfrm>
            <a:off x="793790" y="3149560"/>
            <a:ext cx="4196358" cy="30480"/>
          </a:xfrm>
          <a:prstGeom prst="rect">
            <a:avLst/>
          </a:prstGeom>
        </p:spPr>
      </p:pic>
      <p:sp>
        <p:nvSpPr>
          <p:cNvPr id="6" name="Text 3"/>
          <p:cNvSpPr/>
          <p:nvPr/>
        </p:nvSpPr>
        <p:spPr>
          <a:xfrm>
            <a:off x="793790" y="3323868"/>
            <a:ext cx="3284696"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Header &amp; Navigation Bar</a:t>
            </a:r>
            <a:endParaRPr lang="en-US" sz="2200" dirty="0"/>
          </a:p>
        </p:txBody>
      </p:sp>
      <p:sp>
        <p:nvSpPr>
          <p:cNvPr id="7" name="Text 4"/>
          <p:cNvSpPr/>
          <p:nvPr/>
        </p:nvSpPr>
        <p:spPr>
          <a:xfrm>
            <a:off x="793790"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Quick access to all sections (“Home, About, Skills, Projects, Contact”).</a:t>
            </a:r>
            <a:endParaRPr lang="en-US" sz="1750" dirty="0"/>
          </a:p>
        </p:txBody>
      </p:sp>
      <p:sp>
        <p:nvSpPr>
          <p:cNvPr id="8" name="Text 5"/>
          <p:cNvSpPr/>
          <p:nvPr/>
        </p:nvSpPr>
        <p:spPr>
          <a:xfrm>
            <a:off x="5216962"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02</a:t>
            </a:r>
            <a:endParaRPr lang="en-US" sz="1750" b="1" dirty="0"/>
          </a:p>
        </p:txBody>
      </p:sp>
      <p:pic>
        <p:nvPicPr>
          <p:cNvPr id="9" name="Image 1" descr="preencoded.png"/>
          <p:cNvPicPr>
            <a:picLocks noChangeAspect="1"/>
          </p:cNvPicPr>
          <p:nvPr/>
        </p:nvPicPr>
        <p:blipFill>
          <a:blip r:embed="rId4"/>
          <a:stretch>
            <a:fillRect/>
          </a:stretch>
        </p:blipFill>
        <p:spPr>
          <a:xfrm>
            <a:off x="5216962" y="3149560"/>
            <a:ext cx="4196358" cy="30480"/>
          </a:xfrm>
          <a:prstGeom prst="rect">
            <a:avLst/>
          </a:prstGeom>
        </p:spPr>
      </p:pic>
      <p:sp>
        <p:nvSpPr>
          <p:cNvPr id="10" name="Text 6"/>
          <p:cNvSpPr/>
          <p:nvPr/>
        </p:nvSpPr>
        <p:spPr>
          <a:xfrm>
            <a:off x="5216962" y="3323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Home Section</a:t>
            </a:r>
            <a:endParaRPr lang="en-US" sz="2200" dirty="0"/>
          </a:p>
        </p:txBody>
      </p:sp>
      <p:sp>
        <p:nvSpPr>
          <p:cNvPr id="11" name="Text 7"/>
          <p:cNvSpPr/>
          <p:nvPr/>
        </p:nvSpPr>
        <p:spPr>
          <a:xfrm>
            <a:off x="5216962"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Includes an introduction, name, tagline, and banner.</a:t>
            </a:r>
            <a:endParaRPr lang="en-US" sz="1750" dirty="0"/>
          </a:p>
        </p:txBody>
      </p:sp>
      <p:sp>
        <p:nvSpPr>
          <p:cNvPr id="12" name="Text 8"/>
          <p:cNvSpPr/>
          <p:nvPr/>
        </p:nvSpPr>
        <p:spPr>
          <a:xfrm>
            <a:off x="9640133"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03</a:t>
            </a:r>
            <a:endParaRPr lang="en-US" sz="1750" b="1" dirty="0"/>
          </a:p>
        </p:txBody>
      </p:sp>
      <p:pic>
        <p:nvPicPr>
          <p:cNvPr id="13" name="Image 2" descr="preencoded.png"/>
          <p:cNvPicPr>
            <a:picLocks noChangeAspect="1"/>
          </p:cNvPicPr>
          <p:nvPr/>
        </p:nvPicPr>
        <p:blipFill>
          <a:blip r:embed="rId4"/>
          <a:stretch>
            <a:fillRect/>
          </a:stretch>
        </p:blipFill>
        <p:spPr>
          <a:xfrm>
            <a:off x="9640133" y="3149560"/>
            <a:ext cx="4196358" cy="30480"/>
          </a:xfrm>
          <a:prstGeom prst="rect">
            <a:avLst/>
          </a:prstGeom>
        </p:spPr>
      </p:pic>
      <p:sp>
        <p:nvSpPr>
          <p:cNvPr id="14" name="Text 9"/>
          <p:cNvSpPr/>
          <p:nvPr/>
        </p:nvSpPr>
        <p:spPr>
          <a:xfrm>
            <a:off x="9640133" y="3323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About Section</a:t>
            </a:r>
            <a:endParaRPr lang="en-US" sz="2200" dirty="0"/>
          </a:p>
        </p:txBody>
      </p:sp>
      <p:sp>
        <p:nvSpPr>
          <p:cNvPr id="15" name="Text 10"/>
          <p:cNvSpPr/>
          <p:nvPr/>
        </p:nvSpPr>
        <p:spPr>
          <a:xfrm>
            <a:off x="9640133"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Highlights academic background, technical skills, and strengths.</a:t>
            </a:r>
            <a:endParaRPr lang="en-US" sz="1750" dirty="0"/>
          </a:p>
        </p:txBody>
      </p:sp>
      <p:sp>
        <p:nvSpPr>
          <p:cNvPr id="16" name="Text 11"/>
          <p:cNvSpPr/>
          <p:nvPr/>
        </p:nvSpPr>
        <p:spPr>
          <a:xfrm>
            <a:off x="793790"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04</a:t>
            </a:r>
            <a:endParaRPr lang="en-US" sz="1750" b="1" dirty="0"/>
          </a:p>
        </p:txBody>
      </p:sp>
      <p:pic>
        <p:nvPicPr>
          <p:cNvPr id="17" name="Image 3" descr="preencoded.png"/>
          <p:cNvPicPr>
            <a:picLocks noChangeAspect="1"/>
          </p:cNvPicPr>
          <p:nvPr/>
        </p:nvPicPr>
        <p:blipFill>
          <a:blip r:embed="rId4"/>
          <a:stretch>
            <a:fillRect/>
          </a:stretch>
        </p:blipFill>
        <p:spPr>
          <a:xfrm>
            <a:off x="793790" y="5269349"/>
            <a:ext cx="4196358" cy="30480"/>
          </a:xfrm>
          <a:prstGeom prst="rect">
            <a:avLst/>
          </a:prstGeom>
        </p:spPr>
      </p:pic>
      <p:sp>
        <p:nvSpPr>
          <p:cNvPr id="18" name="Text 12"/>
          <p:cNvSpPr/>
          <p:nvPr/>
        </p:nvSpPr>
        <p:spPr>
          <a:xfrm>
            <a:off x="793790"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Projects Section</a:t>
            </a:r>
            <a:endParaRPr lang="en-US" sz="2200" dirty="0"/>
          </a:p>
        </p:txBody>
      </p:sp>
      <p:sp>
        <p:nvSpPr>
          <p:cNvPr id="19" name="Text 13"/>
          <p:cNvSpPr/>
          <p:nvPr/>
        </p:nvSpPr>
        <p:spPr>
          <a:xfrm>
            <a:off x="793790" y="5956697"/>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Displays sample projects in a grid format with descriptions, technologies used, and outcomes.</a:t>
            </a:r>
            <a:endParaRPr lang="en-US" sz="1750" dirty="0"/>
          </a:p>
        </p:txBody>
      </p:sp>
      <p:sp>
        <p:nvSpPr>
          <p:cNvPr id="20" name="Text 14"/>
          <p:cNvSpPr/>
          <p:nvPr/>
        </p:nvSpPr>
        <p:spPr>
          <a:xfrm>
            <a:off x="5216962"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05</a:t>
            </a:r>
            <a:endParaRPr lang="en-US" sz="1750" b="1" dirty="0"/>
          </a:p>
        </p:txBody>
      </p:sp>
      <p:pic>
        <p:nvPicPr>
          <p:cNvPr id="21" name="Image 4" descr="preencoded.png"/>
          <p:cNvPicPr>
            <a:picLocks noChangeAspect="1"/>
          </p:cNvPicPr>
          <p:nvPr/>
        </p:nvPicPr>
        <p:blipFill>
          <a:blip r:embed="rId4"/>
          <a:stretch>
            <a:fillRect/>
          </a:stretch>
        </p:blipFill>
        <p:spPr>
          <a:xfrm>
            <a:off x="5216962" y="5269349"/>
            <a:ext cx="4196358" cy="30480"/>
          </a:xfrm>
          <a:prstGeom prst="rect">
            <a:avLst/>
          </a:prstGeom>
        </p:spPr>
      </p:pic>
      <p:sp>
        <p:nvSpPr>
          <p:cNvPr id="22" name="Text 15"/>
          <p:cNvSpPr/>
          <p:nvPr/>
        </p:nvSpPr>
        <p:spPr>
          <a:xfrm>
            <a:off x="5216962"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Contact Section</a:t>
            </a:r>
            <a:endParaRPr lang="en-US" sz="2200" dirty="0"/>
          </a:p>
        </p:txBody>
      </p:sp>
      <p:sp>
        <p:nvSpPr>
          <p:cNvPr id="23" name="Text 16"/>
          <p:cNvSpPr/>
          <p:nvPr/>
        </p:nvSpPr>
        <p:spPr>
          <a:xfrm>
            <a:off x="5216962" y="5956697"/>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Provides a functional form and clickable social media links(Linkedin, Discord)</a:t>
            </a:r>
            <a:endParaRPr lang="en-US" sz="1750" dirty="0"/>
          </a:p>
        </p:txBody>
      </p:sp>
      <p:sp>
        <p:nvSpPr>
          <p:cNvPr id="24" name="Text 17"/>
          <p:cNvSpPr/>
          <p:nvPr/>
        </p:nvSpPr>
        <p:spPr>
          <a:xfrm>
            <a:off x="9640133"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06</a:t>
            </a:r>
            <a:endParaRPr lang="en-US" sz="1750" b="1" dirty="0"/>
          </a:p>
        </p:txBody>
      </p:sp>
      <p:pic>
        <p:nvPicPr>
          <p:cNvPr id="25" name="Image 5" descr="preencoded.png"/>
          <p:cNvPicPr>
            <a:picLocks noChangeAspect="1"/>
          </p:cNvPicPr>
          <p:nvPr/>
        </p:nvPicPr>
        <p:blipFill>
          <a:blip r:embed="rId4"/>
          <a:stretch>
            <a:fillRect/>
          </a:stretch>
        </p:blipFill>
        <p:spPr>
          <a:xfrm>
            <a:off x="9640133" y="5269349"/>
            <a:ext cx="4196358" cy="30480"/>
          </a:xfrm>
          <a:prstGeom prst="rect">
            <a:avLst/>
          </a:prstGeom>
        </p:spPr>
      </p:pic>
      <p:sp>
        <p:nvSpPr>
          <p:cNvPr id="26" name="Text 18"/>
          <p:cNvSpPr/>
          <p:nvPr/>
        </p:nvSpPr>
        <p:spPr>
          <a:xfrm>
            <a:off x="9640133"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Resume Section</a:t>
            </a:r>
            <a:endParaRPr lang="en-US" sz="2200" dirty="0"/>
          </a:p>
        </p:txBody>
      </p:sp>
      <p:sp>
        <p:nvSpPr>
          <p:cNvPr id="27" name="Text 19"/>
          <p:cNvSpPr/>
          <p:nvPr/>
        </p:nvSpPr>
        <p:spPr>
          <a:xfrm>
            <a:off x="9640133" y="5956697"/>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Provides a downloadable PDF resume and highlights key qualifications in a traditional format.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A5125B9-45EE-F6AA-EB03-95E204155391}"/>
              </a:ext>
            </a:extLst>
          </p:cNvPr>
          <p:cNvPicPr>
            <a:picLocks noChangeAspect="1"/>
          </p:cNvPicPr>
          <p:nvPr/>
        </p:nvPicPr>
        <p:blipFill>
          <a:blip r:embed="rId3"/>
          <a:stretch>
            <a:fillRect/>
          </a:stretch>
        </p:blipFill>
        <p:spPr>
          <a:xfrm>
            <a:off x="-10954" y="-25836"/>
            <a:ext cx="14641354" cy="8255436"/>
          </a:xfrm>
          <a:prstGeom prst="rect">
            <a:avLst/>
          </a:prstGeom>
        </p:spPr>
      </p:pic>
      <p:sp>
        <p:nvSpPr>
          <p:cNvPr id="2" name="Text 0"/>
          <p:cNvSpPr/>
          <p:nvPr/>
        </p:nvSpPr>
        <p:spPr>
          <a:xfrm>
            <a:off x="793790" y="1024533"/>
            <a:ext cx="7213163"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Features and Functionality</a:t>
            </a:r>
            <a:endParaRPr lang="en-US" sz="4450" dirty="0"/>
          </a:p>
        </p:txBody>
      </p:sp>
      <p:sp>
        <p:nvSpPr>
          <p:cNvPr id="3" name="Shape 1"/>
          <p:cNvSpPr/>
          <p:nvPr/>
        </p:nvSpPr>
        <p:spPr>
          <a:xfrm>
            <a:off x="793790" y="2186940"/>
            <a:ext cx="4196358" cy="2577108"/>
          </a:xfrm>
          <a:prstGeom prst="roundRect">
            <a:avLst>
              <a:gd name="adj" fmla="val 1320"/>
            </a:avLst>
          </a:prstGeom>
          <a:solidFill>
            <a:srgbClr val="3F4652"/>
          </a:solidFill>
          <a:ln/>
        </p:spPr>
      </p:sp>
      <p:pic>
        <p:nvPicPr>
          <p:cNvPr id="4" name="Image 0" descr="preencoded.png"/>
          <p:cNvPicPr>
            <a:picLocks noChangeAspect="1"/>
          </p:cNvPicPr>
          <p:nvPr/>
        </p:nvPicPr>
        <p:blipFill>
          <a:blip r:embed="rId4"/>
          <a:stretch>
            <a:fillRect/>
          </a:stretch>
        </p:blipFill>
        <p:spPr>
          <a:xfrm>
            <a:off x="1020604" y="2413754"/>
            <a:ext cx="680442" cy="680442"/>
          </a:xfrm>
          <a:prstGeom prst="rect">
            <a:avLst/>
          </a:prstGeom>
        </p:spPr>
      </p:pic>
      <p:pic>
        <p:nvPicPr>
          <p:cNvPr id="5" name="Image 1" descr="preencoded.png"/>
          <p:cNvPicPr>
            <a:picLocks noChangeAspect="1"/>
          </p:cNvPicPr>
          <p:nvPr/>
        </p:nvPicPr>
        <p:blipFill>
          <a:blip r:embed="rId5"/>
          <a:stretch>
            <a:fillRect/>
          </a:stretch>
        </p:blipFill>
        <p:spPr>
          <a:xfrm>
            <a:off x="1207770" y="2562582"/>
            <a:ext cx="306110" cy="382667"/>
          </a:xfrm>
          <a:prstGeom prst="rect">
            <a:avLst/>
          </a:prstGeom>
        </p:spPr>
      </p:pic>
      <p:sp>
        <p:nvSpPr>
          <p:cNvPr id="6" name="Text 2"/>
          <p:cNvSpPr/>
          <p:nvPr/>
        </p:nvSpPr>
        <p:spPr>
          <a:xfrm>
            <a:off x="1020604" y="33210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Navigation Bar</a:t>
            </a:r>
            <a:endParaRPr lang="en-US" sz="2200" dirty="0"/>
          </a:p>
        </p:txBody>
      </p:sp>
      <p:sp>
        <p:nvSpPr>
          <p:cNvPr id="7" name="Text 3"/>
          <p:cNvSpPr/>
          <p:nvPr/>
        </p:nvSpPr>
        <p:spPr>
          <a:xfrm>
            <a:off x="1020604"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Ensures seamless switching between sections.</a:t>
            </a:r>
            <a:endParaRPr lang="en-US" sz="1750" dirty="0"/>
          </a:p>
        </p:txBody>
      </p:sp>
      <p:sp>
        <p:nvSpPr>
          <p:cNvPr id="8" name="Shape 4"/>
          <p:cNvSpPr/>
          <p:nvPr/>
        </p:nvSpPr>
        <p:spPr>
          <a:xfrm>
            <a:off x="5216962" y="2186940"/>
            <a:ext cx="4196358" cy="2577108"/>
          </a:xfrm>
          <a:prstGeom prst="roundRect">
            <a:avLst>
              <a:gd name="adj" fmla="val 1320"/>
            </a:avLst>
          </a:prstGeom>
          <a:solidFill>
            <a:srgbClr val="3F4652"/>
          </a:solidFill>
          <a:ln/>
        </p:spPr>
      </p:sp>
      <p:pic>
        <p:nvPicPr>
          <p:cNvPr id="9" name="Image 2" descr="preencoded.png"/>
          <p:cNvPicPr>
            <a:picLocks noChangeAspect="1"/>
          </p:cNvPicPr>
          <p:nvPr/>
        </p:nvPicPr>
        <p:blipFill>
          <a:blip r:embed="rId6"/>
          <a:stretch>
            <a:fillRect/>
          </a:stretch>
        </p:blipFill>
        <p:spPr>
          <a:xfrm>
            <a:off x="5443776" y="2413754"/>
            <a:ext cx="680442" cy="680442"/>
          </a:xfrm>
          <a:prstGeom prst="rect">
            <a:avLst/>
          </a:prstGeom>
        </p:spPr>
      </p:pic>
      <p:pic>
        <p:nvPicPr>
          <p:cNvPr id="10" name="Image 3" descr="preencoded.png"/>
          <p:cNvPicPr>
            <a:picLocks noChangeAspect="1"/>
          </p:cNvPicPr>
          <p:nvPr/>
        </p:nvPicPr>
        <p:blipFill>
          <a:blip r:embed="rId7"/>
          <a:stretch>
            <a:fillRect/>
          </a:stretch>
        </p:blipFill>
        <p:spPr>
          <a:xfrm>
            <a:off x="5630942" y="2600801"/>
            <a:ext cx="306110" cy="306110"/>
          </a:xfrm>
          <a:prstGeom prst="rect">
            <a:avLst/>
          </a:prstGeom>
        </p:spPr>
      </p:pic>
      <p:sp>
        <p:nvSpPr>
          <p:cNvPr id="11" name="Text 5"/>
          <p:cNvSpPr/>
          <p:nvPr/>
        </p:nvSpPr>
        <p:spPr>
          <a:xfrm>
            <a:off x="5443776" y="3321010"/>
            <a:ext cx="3395663"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Interactive User Interface</a:t>
            </a:r>
            <a:endParaRPr lang="en-US" sz="2200" dirty="0"/>
          </a:p>
        </p:txBody>
      </p:sp>
      <p:sp>
        <p:nvSpPr>
          <p:cNvPr id="12" name="Text 6"/>
          <p:cNvSpPr/>
          <p:nvPr/>
        </p:nvSpPr>
        <p:spPr>
          <a:xfrm>
            <a:off x="5443776"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Hover effects, transitions, and smooth scrolling for a modern feel.</a:t>
            </a:r>
            <a:endParaRPr lang="en-US" sz="1750" dirty="0"/>
          </a:p>
        </p:txBody>
      </p:sp>
      <p:sp>
        <p:nvSpPr>
          <p:cNvPr id="13" name="Shape 7"/>
          <p:cNvSpPr/>
          <p:nvPr/>
        </p:nvSpPr>
        <p:spPr>
          <a:xfrm>
            <a:off x="9640133" y="2186940"/>
            <a:ext cx="4196358" cy="2577108"/>
          </a:xfrm>
          <a:prstGeom prst="roundRect">
            <a:avLst>
              <a:gd name="adj" fmla="val 1320"/>
            </a:avLst>
          </a:prstGeom>
          <a:solidFill>
            <a:srgbClr val="3F4652"/>
          </a:solidFill>
          <a:ln/>
        </p:spPr>
      </p:sp>
      <p:pic>
        <p:nvPicPr>
          <p:cNvPr id="14" name="Image 4" descr="preencoded.png"/>
          <p:cNvPicPr>
            <a:picLocks noChangeAspect="1"/>
          </p:cNvPicPr>
          <p:nvPr/>
        </p:nvPicPr>
        <p:blipFill>
          <a:blip r:embed="rId8"/>
          <a:stretch>
            <a:fillRect/>
          </a:stretch>
        </p:blipFill>
        <p:spPr>
          <a:xfrm>
            <a:off x="9866948" y="2413754"/>
            <a:ext cx="680442" cy="680442"/>
          </a:xfrm>
          <a:prstGeom prst="rect">
            <a:avLst/>
          </a:prstGeom>
        </p:spPr>
      </p:pic>
      <p:pic>
        <p:nvPicPr>
          <p:cNvPr id="15" name="Image 5" descr="preencoded.png"/>
          <p:cNvPicPr>
            <a:picLocks noChangeAspect="1"/>
          </p:cNvPicPr>
          <p:nvPr/>
        </p:nvPicPr>
        <p:blipFill>
          <a:blip r:embed="rId9"/>
          <a:stretch>
            <a:fillRect/>
          </a:stretch>
        </p:blipFill>
        <p:spPr>
          <a:xfrm>
            <a:off x="10054114" y="2562582"/>
            <a:ext cx="306110" cy="382667"/>
          </a:xfrm>
          <a:prstGeom prst="rect">
            <a:avLst/>
          </a:prstGeom>
        </p:spPr>
      </p:pic>
      <p:sp>
        <p:nvSpPr>
          <p:cNvPr id="16" name="Text 8"/>
          <p:cNvSpPr/>
          <p:nvPr/>
        </p:nvSpPr>
        <p:spPr>
          <a:xfrm>
            <a:off x="9866948" y="33210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Contact Form</a:t>
            </a:r>
            <a:endParaRPr lang="en-US" sz="2200" dirty="0"/>
          </a:p>
        </p:txBody>
      </p:sp>
      <p:sp>
        <p:nvSpPr>
          <p:cNvPr id="17" name="Text 9"/>
          <p:cNvSpPr/>
          <p:nvPr/>
        </p:nvSpPr>
        <p:spPr>
          <a:xfrm>
            <a:off x="9866948"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Allows direct communication with recruiters, educators, or peers.</a:t>
            </a:r>
            <a:endParaRPr lang="en-US" sz="1750" dirty="0"/>
          </a:p>
        </p:txBody>
      </p:sp>
      <p:sp>
        <p:nvSpPr>
          <p:cNvPr id="18" name="Shape 10"/>
          <p:cNvSpPr/>
          <p:nvPr/>
        </p:nvSpPr>
        <p:spPr>
          <a:xfrm>
            <a:off x="793790" y="4990862"/>
            <a:ext cx="6407944" cy="2214205"/>
          </a:xfrm>
          <a:prstGeom prst="roundRect">
            <a:avLst>
              <a:gd name="adj" fmla="val 1537"/>
            </a:avLst>
          </a:prstGeom>
          <a:solidFill>
            <a:srgbClr val="3F4652"/>
          </a:solidFill>
          <a:ln/>
        </p:spPr>
      </p:sp>
      <p:pic>
        <p:nvPicPr>
          <p:cNvPr id="19" name="Image 6" descr="preencoded.png"/>
          <p:cNvPicPr>
            <a:picLocks noChangeAspect="1"/>
          </p:cNvPicPr>
          <p:nvPr/>
        </p:nvPicPr>
        <p:blipFill>
          <a:blip r:embed="rId10"/>
          <a:stretch>
            <a:fillRect/>
          </a:stretch>
        </p:blipFill>
        <p:spPr>
          <a:xfrm>
            <a:off x="1020604" y="5217676"/>
            <a:ext cx="680442" cy="680442"/>
          </a:xfrm>
          <a:prstGeom prst="rect">
            <a:avLst/>
          </a:prstGeom>
        </p:spPr>
      </p:pic>
      <p:pic>
        <p:nvPicPr>
          <p:cNvPr id="20" name="Image 7" descr="preencoded.png"/>
          <p:cNvPicPr>
            <a:picLocks noChangeAspect="1"/>
          </p:cNvPicPr>
          <p:nvPr/>
        </p:nvPicPr>
        <p:blipFill>
          <a:blip r:embed="rId11"/>
          <a:stretch>
            <a:fillRect/>
          </a:stretch>
        </p:blipFill>
        <p:spPr>
          <a:xfrm>
            <a:off x="1207770" y="5404723"/>
            <a:ext cx="306110" cy="306110"/>
          </a:xfrm>
          <a:prstGeom prst="rect">
            <a:avLst/>
          </a:prstGeom>
        </p:spPr>
      </p:pic>
      <p:sp>
        <p:nvSpPr>
          <p:cNvPr id="21" name="Text 11"/>
          <p:cNvSpPr/>
          <p:nvPr/>
        </p:nvSpPr>
        <p:spPr>
          <a:xfrm>
            <a:off x="1020604" y="6124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Responsive Design</a:t>
            </a:r>
            <a:endParaRPr lang="en-US" sz="2200" dirty="0"/>
          </a:p>
        </p:txBody>
      </p:sp>
      <p:sp>
        <p:nvSpPr>
          <p:cNvPr id="22" name="Text 12"/>
          <p:cNvSpPr/>
          <p:nvPr/>
        </p:nvSpPr>
        <p:spPr>
          <a:xfrm>
            <a:off x="1020604" y="6615351"/>
            <a:ext cx="595431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Works efficiently on desktops, tablets, and mobile devices.</a:t>
            </a:r>
            <a:endParaRPr lang="en-US" sz="1750" dirty="0"/>
          </a:p>
        </p:txBody>
      </p:sp>
      <p:sp>
        <p:nvSpPr>
          <p:cNvPr id="23" name="Shape 13"/>
          <p:cNvSpPr/>
          <p:nvPr/>
        </p:nvSpPr>
        <p:spPr>
          <a:xfrm>
            <a:off x="7428548" y="4990862"/>
            <a:ext cx="6407944" cy="2214205"/>
          </a:xfrm>
          <a:prstGeom prst="roundRect">
            <a:avLst>
              <a:gd name="adj" fmla="val 1537"/>
            </a:avLst>
          </a:prstGeom>
          <a:solidFill>
            <a:srgbClr val="3F4652"/>
          </a:solidFill>
          <a:ln/>
        </p:spPr>
      </p:sp>
      <p:pic>
        <p:nvPicPr>
          <p:cNvPr id="24" name="Image 8" descr="preencoded.png"/>
          <p:cNvPicPr>
            <a:picLocks noChangeAspect="1"/>
          </p:cNvPicPr>
          <p:nvPr/>
        </p:nvPicPr>
        <p:blipFill>
          <a:blip r:embed="rId12"/>
          <a:stretch>
            <a:fillRect/>
          </a:stretch>
        </p:blipFill>
        <p:spPr>
          <a:xfrm>
            <a:off x="7655362" y="5217676"/>
            <a:ext cx="680442" cy="680442"/>
          </a:xfrm>
          <a:prstGeom prst="rect">
            <a:avLst/>
          </a:prstGeom>
        </p:spPr>
      </p:pic>
      <p:pic>
        <p:nvPicPr>
          <p:cNvPr id="25" name="Image 9" descr="preencoded.png"/>
          <p:cNvPicPr>
            <a:picLocks noChangeAspect="1"/>
          </p:cNvPicPr>
          <p:nvPr/>
        </p:nvPicPr>
        <p:blipFill>
          <a:blip r:embed="rId13"/>
          <a:stretch>
            <a:fillRect/>
          </a:stretch>
        </p:blipFill>
        <p:spPr>
          <a:xfrm>
            <a:off x="7842528" y="5366504"/>
            <a:ext cx="306110" cy="382667"/>
          </a:xfrm>
          <a:prstGeom prst="rect">
            <a:avLst/>
          </a:prstGeom>
        </p:spPr>
      </p:pic>
      <p:sp>
        <p:nvSpPr>
          <p:cNvPr id="26" name="Text 14"/>
          <p:cNvSpPr/>
          <p:nvPr/>
        </p:nvSpPr>
        <p:spPr>
          <a:xfrm>
            <a:off x="7655362" y="6124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Showcasing Projects</a:t>
            </a:r>
            <a:endParaRPr lang="en-US" sz="2200" dirty="0"/>
          </a:p>
        </p:txBody>
      </p:sp>
      <p:sp>
        <p:nvSpPr>
          <p:cNvPr id="27" name="Text 15"/>
          <p:cNvSpPr/>
          <p:nvPr/>
        </p:nvSpPr>
        <p:spPr>
          <a:xfrm>
            <a:off x="7655362" y="6615351"/>
            <a:ext cx="595431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Displays real work in an organized and professional way.</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44</TotalTime>
  <Words>716</Words>
  <Application>Microsoft Office PowerPoint</Application>
  <PresentationFormat>Custom</PresentationFormat>
  <Paragraphs>98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Damask</vt:lpstr>
      <vt:lpstr>Digital 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subject/>
  <dc:creator>ADMIN</dc:creator>
  <cp:lastModifiedBy>Spirit YT</cp:lastModifiedBy>
  <cp:revision>5</cp:revision>
  <dcterms:created xsi:type="dcterms:W3CDTF">2025-09-19T08:57:25Z</dcterms:created>
  <dcterms:modified xsi:type="dcterms:W3CDTF">2025-09-19T15:47:45Z</dcterms:modified>
</cp:coreProperties>
</file>