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258" r:id="rId3"/>
    <p:sldId id="270" r:id="rId4"/>
    <p:sldId id="259" r:id="rId5"/>
    <p:sldId id="260" r:id="rId6"/>
    <p:sldId id="261" r:id="rId7"/>
    <p:sldId id="262" r:id="rId8"/>
    <p:sldId id="271" r:id="rId9"/>
    <p:sldId id="263" r:id="rId10"/>
    <p:sldId id="266" r:id="rId11"/>
    <p:sldId id="267" r:id="rId12"/>
    <p:sldId id="268" r:id="rId13"/>
    <p:sldId id="26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Kumar" initials="RK" lastIdx="1" clrIdx="0">
    <p:extLst>
      <p:ext uri="{19B8F6BF-5375-455C-9EA6-DF929625EA0E}">
        <p15:presenceInfo xmlns:p15="http://schemas.microsoft.com/office/powerpoint/2012/main" userId="9de9933b1c19d2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272061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397486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0553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130904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2359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1008008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1227990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195622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379881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567E3-9B83-4484-9DA6-E1FC9B5A6CDD}"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162264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567E3-9B83-4484-9DA6-E1FC9B5A6CDD}"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252676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567E3-9B83-4484-9DA6-E1FC9B5A6CDD}" type="datetimeFigureOut">
              <a:rPr lang="en-IN" smtClean="0"/>
              <a:t>21-02-2023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305306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567E3-9B83-4484-9DA6-E1FC9B5A6CDD}" type="datetimeFigureOut">
              <a:rPr lang="en-IN" smtClean="0"/>
              <a:t>21-02-2023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89352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567E3-9B83-4484-9DA6-E1FC9B5A6CDD}" type="datetimeFigureOut">
              <a:rPr lang="en-IN" smtClean="0"/>
              <a:t>21-02-2023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2418266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2567E3-9B83-4484-9DA6-E1FC9B5A6CDD}"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96517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567E3-9B83-4484-9DA6-E1FC9B5A6CDD}"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A08A2-EF6F-4CE8-AA41-37B4F6203123}" type="slidenum">
              <a:rPr lang="en-IN" smtClean="0"/>
              <a:t>‹#›</a:t>
            </a:fld>
            <a:endParaRPr lang="en-IN"/>
          </a:p>
        </p:txBody>
      </p:sp>
    </p:spTree>
    <p:extLst>
      <p:ext uri="{BB962C8B-B14F-4D97-AF65-F5344CB8AC3E}">
        <p14:creationId xmlns:p14="http://schemas.microsoft.com/office/powerpoint/2010/main" val="116034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2567E3-9B83-4484-9DA6-E1FC9B5A6CDD}" type="datetimeFigureOut">
              <a:rPr lang="en-IN" smtClean="0"/>
              <a:t>21-02-2023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9A08A2-EF6F-4CE8-AA41-37B4F6203123}" type="slidenum">
              <a:rPr lang="en-IN" smtClean="0"/>
              <a:t>‹#›</a:t>
            </a:fld>
            <a:endParaRPr lang="en-IN"/>
          </a:p>
        </p:txBody>
      </p:sp>
    </p:spTree>
    <p:extLst>
      <p:ext uri="{BB962C8B-B14F-4D97-AF65-F5344CB8AC3E}">
        <p14:creationId xmlns:p14="http://schemas.microsoft.com/office/powerpoint/2010/main" val="27331067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96A3-5C24-9FAD-2F59-9C011C0319BC}"/>
              </a:ext>
            </a:extLst>
          </p:cNvPr>
          <p:cNvSpPr>
            <a:spLocks noGrp="1"/>
          </p:cNvSpPr>
          <p:nvPr>
            <p:ph type="title"/>
          </p:nvPr>
        </p:nvSpPr>
        <p:spPr>
          <a:xfrm>
            <a:off x="838200" y="365126"/>
            <a:ext cx="3637547" cy="1325562"/>
          </a:xfrm>
        </p:spPr>
        <p:txBody>
          <a:bodyPr/>
          <a:lstStyle/>
          <a:p>
            <a:endParaRPr lang="en-IN" dirty="0"/>
          </a:p>
        </p:txBody>
      </p:sp>
      <p:pic>
        <p:nvPicPr>
          <p:cNvPr id="5" name="Content Placeholder 4">
            <a:extLst>
              <a:ext uri="{FF2B5EF4-FFF2-40B4-BE49-F238E27FC236}">
                <a16:creationId xmlns:a16="http://schemas.microsoft.com/office/drawing/2014/main" id="{889CF3E9-AA97-1B4C-5EF3-6946D88C3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399" y="365124"/>
            <a:ext cx="3920521" cy="1325563"/>
          </a:xfrm>
        </p:spPr>
      </p:pic>
      <p:sp>
        <p:nvSpPr>
          <p:cNvPr id="7" name="TextBox 6">
            <a:extLst>
              <a:ext uri="{FF2B5EF4-FFF2-40B4-BE49-F238E27FC236}">
                <a16:creationId xmlns:a16="http://schemas.microsoft.com/office/drawing/2014/main" id="{819BA49C-C5E2-0137-B8D7-16804A78C264}"/>
              </a:ext>
            </a:extLst>
          </p:cNvPr>
          <p:cNvSpPr txBox="1"/>
          <p:nvPr/>
        </p:nvSpPr>
        <p:spPr>
          <a:xfrm>
            <a:off x="471638" y="2136809"/>
            <a:ext cx="11203806" cy="1938992"/>
          </a:xfrm>
          <a:prstGeom prst="rect">
            <a:avLst/>
          </a:prstGeom>
          <a:noFill/>
        </p:spPr>
        <p:txBody>
          <a:bodyPr wrap="square">
            <a:spAutoFit/>
          </a:bodyPr>
          <a:lstStyle/>
          <a:p>
            <a:pPr algn="ctr"/>
            <a:r>
              <a:rPr lang="en-US" sz="4000" dirty="0">
                <a:solidFill>
                  <a:schemeClr val="bg2">
                    <a:lumMod val="10000"/>
                  </a:schemeClr>
                </a:solidFill>
              </a:rPr>
              <a:t>A detecting health insurance premium using stochastic gradient decent optimization algorithm and Multi layer perceptron</a:t>
            </a:r>
            <a:endParaRPr lang="en-IN" sz="4000" dirty="0">
              <a:solidFill>
                <a:schemeClr val="bg2">
                  <a:lumMod val="10000"/>
                </a:schemeClr>
              </a:solidFill>
            </a:endParaRPr>
          </a:p>
        </p:txBody>
      </p:sp>
      <p:sp>
        <p:nvSpPr>
          <p:cNvPr id="8" name="TextBox 7">
            <a:extLst>
              <a:ext uri="{FF2B5EF4-FFF2-40B4-BE49-F238E27FC236}">
                <a16:creationId xmlns:a16="http://schemas.microsoft.com/office/drawing/2014/main" id="{AB8CE715-DF6D-9B3A-F3C7-F3AC4E852B4C}"/>
              </a:ext>
            </a:extLst>
          </p:cNvPr>
          <p:cNvSpPr txBox="1"/>
          <p:nvPr/>
        </p:nvSpPr>
        <p:spPr>
          <a:xfrm>
            <a:off x="1029903" y="4610501"/>
            <a:ext cx="5698156" cy="1477328"/>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PROJECT DONE BY:BATCH NO[A-13]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ABISHEK NARAYANAN V (RA1911008020049)</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MOHAMED THANISH A      (RA1911008020045)</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RAHUL K                                (RA1911008020027)</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DOMAIN:                          MACHINE LEARNING</a:t>
            </a:r>
            <a:endParaRPr lang="en-IN" dirty="0"/>
          </a:p>
        </p:txBody>
      </p:sp>
      <p:sp>
        <p:nvSpPr>
          <p:cNvPr id="10" name="TextBox 9">
            <a:extLst>
              <a:ext uri="{FF2B5EF4-FFF2-40B4-BE49-F238E27FC236}">
                <a16:creationId xmlns:a16="http://schemas.microsoft.com/office/drawing/2014/main" id="{DB5FD78B-48A6-E4B2-9F6E-B9B5E8764012}"/>
              </a:ext>
            </a:extLst>
          </p:cNvPr>
          <p:cNvSpPr txBox="1"/>
          <p:nvPr/>
        </p:nvSpPr>
        <p:spPr>
          <a:xfrm>
            <a:off x="8989995" y="4610501"/>
            <a:ext cx="3474720" cy="646331"/>
          </a:xfrm>
          <a:prstGeom prst="rect">
            <a:avLst/>
          </a:prstGeom>
          <a:noFill/>
        </p:spPr>
        <p:txBody>
          <a:bodyPr wrap="square" rtlCol="0">
            <a:spAutoFit/>
          </a:bodyPr>
          <a:lstStyle/>
          <a:p>
            <a:r>
              <a:rPr lang="en-US" b="1" dirty="0"/>
              <a:t>SUPERVISOR:</a:t>
            </a:r>
          </a:p>
          <a:p>
            <a:r>
              <a:rPr lang="en-US" b="1" dirty="0"/>
              <a:t>DR.K.DANESH</a:t>
            </a:r>
            <a:endParaRPr lang="en-IN" b="1" dirty="0"/>
          </a:p>
        </p:txBody>
      </p:sp>
    </p:spTree>
    <p:extLst>
      <p:ext uri="{BB962C8B-B14F-4D97-AF65-F5344CB8AC3E}">
        <p14:creationId xmlns:p14="http://schemas.microsoft.com/office/powerpoint/2010/main" val="419504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1" y="0"/>
            <a:ext cx="10515600" cy="1325563"/>
          </a:xfrm>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27736787"/>
              </p:ext>
            </p:extLst>
          </p:nvPr>
        </p:nvGraphicFramePr>
        <p:xfrm>
          <a:off x="1471749" y="901336"/>
          <a:ext cx="8351519" cy="5397467"/>
        </p:xfrm>
        <a:graphic>
          <a:graphicData uri="http://schemas.openxmlformats.org/drawingml/2006/table">
            <a:tbl>
              <a:tblPr firstRow="1" bandRow="1">
                <a:tableStyleId>{5C22544A-7EE6-4342-B048-85BDC9FD1C3A}</a:tableStyleId>
              </a:tblPr>
              <a:tblGrid>
                <a:gridCol w="447404">
                  <a:extLst>
                    <a:ext uri="{9D8B030D-6E8A-4147-A177-3AD203B41FA5}">
                      <a16:colId xmlns:a16="http://schemas.microsoft.com/office/drawing/2014/main" val="3211554757"/>
                    </a:ext>
                  </a:extLst>
                </a:gridCol>
                <a:gridCol w="1027370">
                  <a:extLst>
                    <a:ext uri="{9D8B030D-6E8A-4147-A177-3AD203B41FA5}">
                      <a16:colId xmlns:a16="http://schemas.microsoft.com/office/drawing/2014/main" val="1320174130"/>
                    </a:ext>
                  </a:extLst>
                </a:gridCol>
                <a:gridCol w="2170732">
                  <a:extLst>
                    <a:ext uri="{9D8B030D-6E8A-4147-A177-3AD203B41FA5}">
                      <a16:colId xmlns:a16="http://schemas.microsoft.com/office/drawing/2014/main" val="2640205860"/>
                    </a:ext>
                  </a:extLst>
                </a:gridCol>
                <a:gridCol w="1922173">
                  <a:extLst>
                    <a:ext uri="{9D8B030D-6E8A-4147-A177-3AD203B41FA5}">
                      <a16:colId xmlns:a16="http://schemas.microsoft.com/office/drawing/2014/main" val="2506174637"/>
                    </a:ext>
                  </a:extLst>
                </a:gridCol>
                <a:gridCol w="1391920">
                  <a:extLst>
                    <a:ext uri="{9D8B030D-6E8A-4147-A177-3AD203B41FA5}">
                      <a16:colId xmlns:a16="http://schemas.microsoft.com/office/drawing/2014/main" val="2072863507"/>
                    </a:ext>
                  </a:extLst>
                </a:gridCol>
                <a:gridCol w="1391920">
                  <a:extLst>
                    <a:ext uri="{9D8B030D-6E8A-4147-A177-3AD203B41FA5}">
                      <a16:colId xmlns:a16="http://schemas.microsoft.com/office/drawing/2014/main" val="647515887"/>
                    </a:ext>
                  </a:extLst>
                </a:gridCol>
              </a:tblGrid>
              <a:tr h="581169">
                <a:tc>
                  <a:txBody>
                    <a:bodyPr/>
                    <a:lstStyle/>
                    <a:p>
                      <a:pPr>
                        <a:tabLst>
                          <a:tab pos="627063" algn="l"/>
                        </a:tabLst>
                      </a:pPr>
                      <a:r>
                        <a:rPr lang="en-IN" sz="1050" b="1" dirty="0">
                          <a:latin typeface="Times New Roman" panose="02020603050405020304" pitchFamily="18" charset="0"/>
                          <a:cs typeface="Times New Roman" panose="02020603050405020304" pitchFamily="18" charset="0"/>
                        </a:rPr>
                        <a:t>s.no</a:t>
                      </a:r>
                    </a:p>
                  </a:txBody>
                  <a:tcPr/>
                </a:tc>
                <a:tc>
                  <a:txBody>
                    <a:bodyPr/>
                    <a:lstStyle/>
                    <a:p>
                      <a:r>
                        <a:rPr lang="en-IN" sz="1050" b="1" dirty="0">
                          <a:latin typeface="Times New Roman" panose="02020603050405020304" pitchFamily="18" charset="0"/>
                          <a:cs typeface="Times New Roman" panose="02020603050405020304" pitchFamily="18" charset="0"/>
                        </a:rPr>
                        <a:t>Year</a:t>
                      </a:r>
                      <a:r>
                        <a:rPr lang="en-IN" sz="1050" b="1" baseline="0" dirty="0">
                          <a:latin typeface="Times New Roman" panose="02020603050405020304" pitchFamily="18" charset="0"/>
                          <a:cs typeface="Times New Roman" panose="02020603050405020304" pitchFamily="18" charset="0"/>
                        </a:rPr>
                        <a:t> </a:t>
                      </a:r>
                      <a:endParaRPr lang="en-IN" sz="1050" b="1" dirty="0">
                        <a:latin typeface="Times New Roman" panose="02020603050405020304" pitchFamily="18" charset="0"/>
                        <a:cs typeface="Times New Roman" panose="02020603050405020304" pitchFamily="18" charset="0"/>
                      </a:endParaRPr>
                    </a:p>
                  </a:txBody>
                  <a:tcPr/>
                </a:tc>
                <a:tc>
                  <a:txBody>
                    <a:bodyPr/>
                    <a:lstStyle/>
                    <a:p>
                      <a:r>
                        <a:rPr lang="en-IN" sz="1050" b="1" dirty="0">
                          <a:latin typeface="Times New Roman" panose="02020603050405020304" pitchFamily="18" charset="0"/>
                          <a:cs typeface="Times New Roman" panose="02020603050405020304" pitchFamily="18" charset="0"/>
                        </a:rPr>
                        <a:t>Title</a:t>
                      </a:r>
                      <a:r>
                        <a:rPr lang="en-IN" sz="1050" b="1" baseline="0" dirty="0">
                          <a:latin typeface="Times New Roman" panose="02020603050405020304" pitchFamily="18" charset="0"/>
                          <a:cs typeface="Times New Roman" panose="02020603050405020304" pitchFamily="18" charset="0"/>
                        </a:rPr>
                        <a:t> </a:t>
                      </a:r>
                    </a:p>
                  </a:txBody>
                  <a:tcPr/>
                </a:tc>
                <a:tc>
                  <a:txBody>
                    <a:bodyPr/>
                    <a:lstStyle/>
                    <a:p>
                      <a:r>
                        <a:rPr lang="en-IN" sz="1050" dirty="0">
                          <a:latin typeface="Times New Roman" panose="02020603050405020304" pitchFamily="18" charset="0"/>
                          <a:cs typeface="Times New Roman" panose="02020603050405020304" pitchFamily="18" charset="0"/>
                        </a:rPr>
                        <a:t>author</a:t>
                      </a:r>
                      <a:endParaRPr lang="en-IN" sz="1050" b="1" dirty="0">
                        <a:latin typeface="Times New Roman" panose="02020603050405020304" pitchFamily="18" charset="0"/>
                        <a:cs typeface="Times New Roman" panose="02020603050405020304" pitchFamily="18" charset="0"/>
                      </a:endParaRPr>
                    </a:p>
                  </a:txBody>
                  <a:tcPr/>
                </a:tc>
                <a:tc>
                  <a:txBody>
                    <a:bodyPr/>
                    <a:lstStyle/>
                    <a:p>
                      <a:r>
                        <a:rPr lang="en-IN" sz="1050" b="1" dirty="0">
                          <a:latin typeface="Times New Roman" panose="02020603050405020304" pitchFamily="18" charset="0"/>
                          <a:cs typeface="Times New Roman" panose="02020603050405020304" pitchFamily="18" charset="0"/>
                        </a:rPr>
                        <a:t>Algorithm</a:t>
                      </a:r>
                      <a:r>
                        <a:rPr lang="en-IN" sz="1050" b="1" baseline="0" dirty="0">
                          <a:latin typeface="Times New Roman" panose="02020603050405020304" pitchFamily="18" charset="0"/>
                          <a:cs typeface="Times New Roman" panose="02020603050405020304" pitchFamily="18" charset="0"/>
                        </a:rPr>
                        <a:t> </a:t>
                      </a:r>
                      <a:endParaRPr lang="en-IN" sz="105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dirty="0">
                          <a:latin typeface="Times New Roman" panose="02020603050405020304" pitchFamily="18" charset="0"/>
                          <a:cs typeface="Times New Roman" panose="02020603050405020304" pitchFamily="18" charset="0"/>
                        </a:rPr>
                        <a:t>Disadvantages</a:t>
                      </a:r>
                      <a:r>
                        <a:rPr lang="en-IN" sz="1050" b="1" baseline="0" dirty="0">
                          <a:latin typeface="Times New Roman" panose="02020603050405020304" pitchFamily="18" charset="0"/>
                          <a:cs typeface="Times New Roman" panose="02020603050405020304" pitchFamily="18" charset="0"/>
                        </a:rPr>
                        <a:t> </a:t>
                      </a:r>
                      <a:endParaRPr lang="en-IN" sz="1050" b="1"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2701692"/>
                  </a:ext>
                </a:extLst>
              </a:tr>
              <a:tr h="698992">
                <a:tc>
                  <a:txBody>
                    <a:bodyPr/>
                    <a:lstStyle/>
                    <a:p>
                      <a:r>
                        <a:rPr lang="en-US" sz="1050" dirty="0">
                          <a:latin typeface="Times New Roman" panose="02020603050405020304" pitchFamily="18" charset="0"/>
                          <a:cs typeface="Times New Roman" panose="02020603050405020304" pitchFamily="18" charset="0"/>
                        </a:rPr>
                        <a:t>1</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2017</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050" dirty="0">
                          <a:latin typeface="Times New Roman" panose="02020603050405020304" pitchFamily="18" charset="0"/>
                          <a:cs typeface="Times New Roman" panose="02020603050405020304" pitchFamily="18" charset="0"/>
                        </a:rPr>
                        <a:t>An Ensemble Random Forest Algorithm for Insurance Big Data Analysis</a:t>
                      </a:r>
                    </a:p>
                  </a:txBody>
                  <a:tcPr/>
                </a:tc>
                <a:tc>
                  <a:txBody>
                    <a:bodyPr/>
                    <a:lstStyle/>
                    <a:p>
                      <a:r>
                        <a:rPr lang="en-IN" sz="1050" dirty="0">
                          <a:latin typeface="Times New Roman" panose="02020603050405020304" pitchFamily="18" charset="0"/>
                          <a:cs typeface="Times New Roman" panose="02020603050405020304" pitchFamily="18" charset="0"/>
                        </a:rPr>
                        <a:t>WEIWEI LIN1,2, ZIMING WU1 , LONGXIN LIN3 , ANGZHAN WEN1 , AND JIN LI</a:t>
                      </a:r>
                    </a:p>
                  </a:txBody>
                  <a:tcPr/>
                </a:tc>
                <a:tc>
                  <a:txBody>
                    <a:bodyPr/>
                    <a:lstStyle/>
                    <a:p>
                      <a:r>
                        <a:rPr lang="en-IN" sz="1050" dirty="0">
                          <a:latin typeface="Times New Roman" panose="02020603050405020304" pitchFamily="18" charset="0"/>
                          <a:cs typeface="Times New Roman" panose="02020603050405020304" pitchFamily="18" charset="0"/>
                        </a:rPr>
                        <a:t>Random Forest</a:t>
                      </a:r>
                      <a:endParaRPr lang="en-IN" sz="105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fontAlgn="base"/>
                      <a:r>
                        <a:rPr lang="en-US" sz="1050" b="1" i="0" kern="1200" dirty="0">
                          <a:solidFill>
                            <a:schemeClr val="dk1"/>
                          </a:solidFill>
                          <a:effectLst/>
                          <a:latin typeface="Times New Roman" panose="02020603050405020304" pitchFamily="18" charset="0"/>
                          <a:ea typeface="+mn-ea"/>
                          <a:cs typeface="Times New Roman" panose="02020603050405020304" pitchFamily="18" charset="0"/>
                        </a:rPr>
                        <a:t>A forest is less interpretable than a single decision tree</a:t>
                      </a:r>
                      <a:endParaRPr lang="en-IN" sz="105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41247413"/>
                  </a:ext>
                </a:extLst>
              </a:tr>
              <a:tr h="816558">
                <a:tc>
                  <a:txBody>
                    <a:bodyPr/>
                    <a:lstStyle/>
                    <a:p>
                      <a:r>
                        <a:rPr lang="en-US" sz="1050" dirty="0">
                          <a:latin typeface="Times New Roman" panose="02020603050405020304" pitchFamily="18" charset="0"/>
                          <a:cs typeface="Times New Roman" panose="02020603050405020304" pitchFamily="18" charset="0"/>
                        </a:rPr>
                        <a:t>2</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2019</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An Adaptive Estimation of Distribution Algorithm for </a:t>
                      </a:r>
                      <a:r>
                        <a:rPr lang="en-US" sz="1050" dirty="0" err="1">
                          <a:latin typeface="Times New Roman" panose="02020603050405020304" pitchFamily="18" charset="0"/>
                          <a:cs typeface="Times New Roman" panose="02020603050405020304" pitchFamily="18" charset="0"/>
                        </a:rPr>
                        <a:t>Multipolicy</a:t>
                      </a:r>
                      <a:r>
                        <a:rPr lang="en-US" sz="1050" dirty="0">
                          <a:latin typeface="Times New Roman" panose="02020603050405020304" pitchFamily="18" charset="0"/>
                          <a:cs typeface="Times New Roman" panose="02020603050405020304" pitchFamily="18" charset="0"/>
                        </a:rPr>
                        <a:t> Insurance Investment Planning</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050" dirty="0">
                          <a:latin typeface="Times New Roman" panose="02020603050405020304" pitchFamily="18" charset="0"/>
                          <a:cs typeface="Times New Roman" panose="02020603050405020304" pitchFamily="18" charset="0"/>
                        </a:rPr>
                        <a:t>Wen Shi, Student Member, IEEE, Wei-</a:t>
                      </a:r>
                      <a:r>
                        <a:rPr lang="en-IN" sz="1050" dirty="0" err="1">
                          <a:latin typeface="Times New Roman" panose="02020603050405020304" pitchFamily="18" charset="0"/>
                          <a:cs typeface="Times New Roman" panose="02020603050405020304" pitchFamily="18" charset="0"/>
                        </a:rPr>
                        <a:t>Neng</a:t>
                      </a:r>
                      <a:r>
                        <a:rPr lang="en-IN" sz="1050" dirty="0">
                          <a:latin typeface="Times New Roman" panose="02020603050405020304" pitchFamily="18" charset="0"/>
                          <a:cs typeface="Times New Roman" panose="02020603050405020304" pitchFamily="18" charset="0"/>
                        </a:rPr>
                        <a:t> Chen</a:t>
                      </a:r>
                    </a:p>
                  </a:txBody>
                  <a:tcPr/>
                </a:tc>
                <a:tc>
                  <a:txBody>
                    <a:bodyPr/>
                    <a:lstStyle/>
                    <a:p>
                      <a:r>
                        <a:rPr lang="en-US" sz="1050" dirty="0">
                          <a:latin typeface="Times New Roman" panose="02020603050405020304" pitchFamily="18" charset="0"/>
                          <a:cs typeface="Times New Roman" panose="02020603050405020304" pitchFamily="18" charset="0"/>
                        </a:rPr>
                        <a:t>EDA</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050" b="0" i="0" kern="1200" dirty="0">
                          <a:solidFill>
                            <a:schemeClr val="dk1"/>
                          </a:solidFill>
                          <a:effectLst/>
                          <a:latin typeface="Times New Roman" panose="02020603050405020304" pitchFamily="18" charset="0"/>
                          <a:ea typeface="+mn-ea"/>
                          <a:cs typeface="Times New Roman" panose="02020603050405020304" pitchFamily="18" charset="0"/>
                        </a:rPr>
                        <a:t>Anticipating the Unforeseen</a:t>
                      </a:r>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1771347"/>
                  </a:ext>
                </a:extLst>
              </a:tr>
              <a:tr h="1005840">
                <a:tc>
                  <a:txBody>
                    <a:bodyPr/>
                    <a:lstStyle/>
                    <a:p>
                      <a:r>
                        <a:rPr lang="en-US" sz="1050" dirty="0">
                          <a:latin typeface="Times New Roman" panose="02020603050405020304" pitchFamily="18" charset="0"/>
                          <a:cs typeface="Times New Roman" panose="02020603050405020304" pitchFamily="18" charset="0"/>
                        </a:rPr>
                        <a:t>3</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2020</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Research on the UBI Car Insurance Rate Determination Model Based on the CNN-HVSVM Algorithm</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050" dirty="0">
                          <a:latin typeface="Times New Roman" panose="02020603050405020304" pitchFamily="18" charset="0"/>
                          <a:cs typeface="Times New Roman" panose="02020603050405020304" pitchFamily="18" charset="0"/>
                        </a:rPr>
                        <a:t>CHUN YAN1 , XINDONG WANG 1 , XINHONG LIU2 , WEI LIU 3 , (Member, IEEE), AND JIAHUI LIU1 </a:t>
                      </a:r>
                    </a:p>
                  </a:txBody>
                  <a:tcPr/>
                </a:tc>
                <a:tc>
                  <a:txBody>
                    <a:bodyPr/>
                    <a:lstStyle/>
                    <a:p>
                      <a:r>
                        <a:rPr lang="en-IN" sz="1050" dirty="0">
                          <a:latin typeface="Times New Roman" panose="02020603050405020304" pitchFamily="18" charset="0"/>
                          <a:cs typeface="Times New Roman" panose="02020603050405020304" pitchFamily="18" charset="0"/>
                        </a:rPr>
                        <a:t>CNN</a:t>
                      </a:r>
                    </a:p>
                  </a:txBody>
                  <a:tcPr/>
                </a:tc>
                <a:tc>
                  <a:txBody>
                    <a:bodyPr/>
                    <a:lstStyle/>
                    <a:p>
                      <a:r>
                        <a:rPr lang="en-US" sz="1050" b="1" i="0" kern="1200" dirty="0">
                          <a:solidFill>
                            <a:schemeClr val="dk1"/>
                          </a:solidFill>
                          <a:effectLst/>
                          <a:latin typeface="Times New Roman" panose="02020603050405020304" pitchFamily="18" charset="0"/>
                          <a:ea typeface="+mn-ea"/>
                          <a:cs typeface="Times New Roman" panose="02020603050405020304" pitchFamily="18" charset="0"/>
                        </a:rPr>
                        <a:t>A small change in the dataset can make the tree structure unstable which can cause variance</a:t>
                      </a:r>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058757"/>
                  </a:ext>
                </a:extLst>
              </a:tr>
              <a:tr h="933994">
                <a:tc>
                  <a:txBody>
                    <a:bodyPr/>
                    <a:lstStyle/>
                    <a:p>
                      <a:r>
                        <a:rPr lang="en-US" sz="1050" dirty="0">
                          <a:latin typeface="Times New Roman" panose="02020603050405020304" pitchFamily="18" charset="0"/>
                          <a:cs typeface="Times New Roman" panose="02020603050405020304" pitchFamily="18" charset="0"/>
                        </a:rPr>
                        <a:t>4</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2022</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err="1">
                          <a:latin typeface="Times New Roman" panose="02020603050405020304" pitchFamily="18" charset="0"/>
                          <a:cs typeface="Times New Roman" panose="02020603050405020304" pitchFamily="18" charset="0"/>
                        </a:rPr>
                        <a:t>Blockchain</a:t>
                      </a:r>
                      <a:r>
                        <a:rPr lang="en-US" sz="1050" dirty="0">
                          <a:latin typeface="Times New Roman" panose="02020603050405020304" pitchFamily="18" charset="0"/>
                          <a:cs typeface="Times New Roman" panose="02020603050405020304" pitchFamily="18" charset="0"/>
                        </a:rPr>
                        <a:t> and AI-Empowered Healthcare Insurance Fraud Detection: An Analysis, Architecture, and Future Prospects</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050" dirty="0">
                          <a:latin typeface="Times New Roman" panose="02020603050405020304" pitchFamily="18" charset="0"/>
                          <a:cs typeface="Times New Roman" panose="02020603050405020304" pitchFamily="18" charset="0"/>
                        </a:rPr>
                        <a:t>KHYATI KAPADIYA1 , USHA PATEL  , RAJESH GUPTA  , MOHAMMAD DAHMAN ALSHEHRI</a:t>
                      </a:r>
                    </a:p>
                  </a:txBody>
                  <a:tcPr/>
                </a:tc>
                <a:tc>
                  <a:txBody>
                    <a:bodyPr/>
                    <a:lstStyle/>
                    <a:p>
                      <a:r>
                        <a:rPr lang="en-IN" sz="1050" dirty="0">
                          <a:latin typeface="Times New Roman" panose="02020603050405020304" pitchFamily="18" charset="0"/>
                          <a:cs typeface="Times New Roman" panose="02020603050405020304" pitchFamily="18" charset="0"/>
                        </a:rPr>
                        <a:t>SVM</a:t>
                      </a:r>
                    </a:p>
                  </a:txBody>
                  <a:tcPr/>
                </a:tc>
                <a:tc>
                  <a:txBody>
                    <a:bodyPr/>
                    <a:lstStyle/>
                    <a:p>
                      <a:pPr fontAlgn="base"/>
                      <a:r>
                        <a:rPr lang="en-US" sz="1050" b="0" i="0" kern="1200" dirty="0">
                          <a:solidFill>
                            <a:schemeClr val="dk1"/>
                          </a:solidFill>
                          <a:effectLst/>
                          <a:latin typeface="Times New Roman" panose="02020603050405020304" pitchFamily="18" charset="0"/>
                          <a:ea typeface="+mn-ea"/>
                          <a:cs typeface="Times New Roman" panose="02020603050405020304" pitchFamily="18" charset="0"/>
                        </a:rPr>
                        <a:t>Choosing a “good” kernel function is not easy</a:t>
                      </a:r>
                    </a:p>
                  </a:txBody>
                  <a:tcPr/>
                </a:tc>
                <a:extLst>
                  <a:ext uri="{0D108BD9-81ED-4DB2-BD59-A6C34878D82A}">
                    <a16:rowId xmlns:a16="http://schemas.microsoft.com/office/drawing/2014/main" val="3968922921"/>
                  </a:ext>
                </a:extLst>
              </a:tr>
              <a:tr h="1328386">
                <a:tc>
                  <a:txBody>
                    <a:bodyPr/>
                    <a:lstStyle/>
                    <a:p>
                      <a:r>
                        <a:rPr lang="en-US" sz="1050" dirty="0">
                          <a:latin typeface="Times New Roman" panose="02020603050405020304" pitchFamily="18" charset="0"/>
                          <a:cs typeface="Times New Roman" panose="02020603050405020304" pitchFamily="18" charset="0"/>
                        </a:rPr>
                        <a:t>5</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2021</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Clustering Application for Data-Driven Prediction of Health Insurance Premiums for People of Different Ages</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050" dirty="0" err="1">
                          <a:latin typeface="Times New Roman" panose="02020603050405020304" pitchFamily="18" charset="0"/>
                          <a:cs typeface="Times New Roman" panose="02020603050405020304" pitchFamily="18" charset="0"/>
                        </a:rPr>
                        <a:t>Tallal</a:t>
                      </a:r>
                      <a:r>
                        <a:rPr lang="en-IN" sz="1050" dirty="0">
                          <a:latin typeface="Times New Roman" panose="02020603050405020304" pitchFamily="18" charset="0"/>
                          <a:cs typeface="Times New Roman" panose="02020603050405020304" pitchFamily="18" charset="0"/>
                        </a:rPr>
                        <a:t> Omar, Mohamed </a:t>
                      </a:r>
                      <a:r>
                        <a:rPr lang="en-IN" sz="1050" dirty="0" err="1">
                          <a:latin typeface="Times New Roman" panose="02020603050405020304" pitchFamily="18" charset="0"/>
                          <a:cs typeface="Times New Roman" panose="02020603050405020304" pitchFamily="18" charset="0"/>
                        </a:rPr>
                        <a:t>Zohdy</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050" dirty="0">
                          <a:latin typeface="Times New Roman" panose="02020603050405020304" pitchFamily="18" charset="0"/>
                          <a:cs typeface="Times New Roman" panose="02020603050405020304" pitchFamily="18" charset="0"/>
                        </a:rPr>
                        <a:t>K-means</a:t>
                      </a:r>
                      <a:endParaRPr lang="en-IN" sz="105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050" b="0" i="0" kern="1200" dirty="0">
                          <a:solidFill>
                            <a:schemeClr val="dk1"/>
                          </a:solidFill>
                          <a:effectLst/>
                          <a:latin typeface="Times New Roman" panose="02020603050405020304" pitchFamily="18" charset="0"/>
                          <a:ea typeface="+mn-ea"/>
                          <a:cs typeface="Times New Roman" panose="02020603050405020304" pitchFamily="18" charset="0"/>
                        </a:rPr>
                        <a:t>Require high memory – need to store all of the training data</a:t>
                      </a:r>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3879807"/>
                  </a:ext>
                </a:extLst>
              </a:tr>
            </a:tbl>
          </a:graphicData>
        </a:graphic>
      </p:graphicFrame>
    </p:spTree>
    <p:extLst>
      <p:ext uri="{BB962C8B-B14F-4D97-AF65-F5344CB8AC3E}">
        <p14:creationId xmlns:p14="http://schemas.microsoft.com/office/powerpoint/2010/main" val="329425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In this paper, we presented an automated model to detect insurance industry premiums. The results for the stochastic gradient descent optimization algorithm and multi-layer perceptron which is the highest precision accuracy for the problem of insurance premium using machine learning data, as explained in the section. As a result, the insurance company can implement this model and obtain accurate results quickly. Therefore, any insurance company can use this automated framework to minimize financial loss in the insurance industry and reduce the need for human labor.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41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enhancement: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In future work to implement this project improve the security purpose and implement the project to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90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Requirement specifications: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7091" y="1825625"/>
            <a:ext cx="11076709" cy="4704484"/>
          </a:xfrm>
        </p:spPr>
        <p:txBody>
          <a:bodyPr>
            <a:no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Software requirement:</a:t>
            </a:r>
          </a:p>
          <a:p>
            <a:pPr marL="0" indent="0">
              <a:lnSpc>
                <a:spcPct val="150000"/>
              </a:lnSpc>
              <a:buNone/>
            </a:pPr>
            <a:r>
              <a:rPr lang="en-US" sz="2400" dirty="0">
                <a:latin typeface="Times New Roman" panose="02020603050405020304" pitchFamily="18" charset="0"/>
                <a:cs typeface="Times New Roman" panose="02020603050405020304" pitchFamily="18" charset="0"/>
              </a:rPr>
              <a:t>Language: python</a:t>
            </a:r>
          </a:p>
          <a:p>
            <a:pPr marL="0" indent="0">
              <a:lnSpc>
                <a:spcPct val="150000"/>
              </a:lnSpc>
              <a:buNone/>
            </a:pPr>
            <a:r>
              <a:rPr lang="en-US" sz="2400" dirty="0">
                <a:latin typeface="Times New Roman" panose="02020603050405020304" pitchFamily="18" charset="0"/>
                <a:cs typeface="Times New Roman" panose="02020603050405020304" pitchFamily="18" charset="0"/>
              </a:rPr>
              <a:t>Tool : Anaconda Navigator, Jupiter  notebook</a:t>
            </a:r>
          </a:p>
          <a:p>
            <a:pPr marL="0" indent="0">
              <a:lnSpc>
                <a:spcPct val="150000"/>
              </a:lnSpc>
              <a:buNone/>
            </a:pPr>
            <a:r>
              <a:rPr lang="en-US" sz="2400" dirty="0">
                <a:latin typeface="Times New Roman" panose="02020603050405020304" pitchFamily="18" charset="0"/>
                <a:cs typeface="Times New Roman" panose="02020603050405020304" pitchFamily="18" charset="0"/>
              </a:rPr>
              <a:t>Library package: Numpy,pandas, matplotlib, </a:t>
            </a:r>
            <a:r>
              <a:rPr lang="en-US" sz="2400" dirty="0" err="1">
                <a:latin typeface="Times New Roman" panose="02020603050405020304" pitchFamily="18" charset="0"/>
                <a:cs typeface="Times New Roman" panose="02020603050405020304" pitchFamily="18" charset="0"/>
              </a:rPr>
              <a:t>sklearn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seaborn</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b="1" dirty="0">
                <a:latin typeface="Times New Roman" panose="02020603050405020304" pitchFamily="18" charset="0"/>
                <a:cs typeface="Times New Roman" panose="02020603050405020304" pitchFamily="18" charset="0"/>
              </a:rPr>
              <a:t>Hardware requirements:</a:t>
            </a:r>
          </a:p>
          <a:p>
            <a:pPr marL="0" indent="0">
              <a:lnSpc>
                <a:spcPct val="150000"/>
              </a:lnSpc>
              <a:spcBef>
                <a:spcPts val="592"/>
              </a:spcBef>
              <a:buClr>
                <a:schemeClr val="dk1"/>
              </a:buClr>
              <a:buSzPct val="100000"/>
              <a:buNone/>
            </a:pPr>
            <a:r>
              <a:rPr lang="en-US" sz="2400" dirty="0">
                <a:latin typeface="Times New Roman" panose="02020603050405020304" pitchFamily="18" charset="0"/>
                <a:ea typeface="Times New Roman"/>
                <a:cs typeface="Times New Roman" panose="02020603050405020304" pitchFamily="18" charset="0"/>
                <a:sym typeface="Times New Roman"/>
              </a:rPr>
              <a:t>OS – Windows 7, 8 and 10 (32 and 64 bit)</a:t>
            </a:r>
          </a:p>
          <a:p>
            <a:pPr marL="0" indent="0">
              <a:lnSpc>
                <a:spcPct val="150000"/>
              </a:lnSpc>
              <a:spcBef>
                <a:spcPts val="592"/>
              </a:spcBef>
              <a:buClr>
                <a:schemeClr val="dk1"/>
              </a:buClr>
              <a:buSzPct val="100000"/>
              <a:buNone/>
            </a:pPr>
            <a:r>
              <a:rPr lang="en-US" sz="2400" dirty="0">
                <a:latin typeface="Times New Roman" panose="02020603050405020304" pitchFamily="18" charset="0"/>
                <a:ea typeface="Times New Roman"/>
                <a:cs typeface="Times New Roman" panose="02020603050405020304" pitchFamily="18" charset="0"/>
                <a:sym typeface="Times New Roman"/>
              </a:rPr>
              <a:t>RAM – 4GB</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61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fontAlgn="base">
              <a:lnSpc>
                <a:spcPct val="170000"/>
              </a:lnSpc>
            </a:pPr>
            <a:r>
              <a:rPr lang="en-IN" dirty="0">
                <a:latin typeface="Times New Roman" panose="02020603050405020304" pitchFamily="18" charset="0"/>
                <a:cs typeface="Times New Roman" panose="02020603050405020304" pitchFamily="18" charset="0"/>
              </a:rPr>
              <a:t>1.B. </a:t>
            </a:r>
            <a:r>
              <a:rPr lang="en-IN" dirty="0" err="1">
                <a:latin typeface="Times New Roman" panose="02020603050405020304" pitchFamily="18" charset="0"/>
                <a:cs typeface="Times New Roman" panose="02020603050405020304" pitchFamily="18" charset="0"/>
              </a:rPr>
              <a:t>Nithya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Ilango</a:t>
            </a:r>
            <a:r>
              <a:rPr lang="en-IN" dirty="0">
                <a:latin typeface="Times New Roman" panose="02020603050405020304" pitchFamily="18" charset="0"/>
                <a:cs typeface="Times New Roman" panose="02020603050405020304" pitchFamily="18" charset="0"/>
              </a:rPr>
              <a:t>,“Predictive Analytics in Health Care Using Machine Learning Tools and Techniques”, International Conference on Intelligent Computing and Control Systems ICICCS 2017, 978-1-5386-2745-7/17/$31.00 ©2017 IEEE.</a:t>
            </a:r>
          </a:p>
          <a:p>
            <a:pPr fontAlgn="base">
              <a:lnSpc>
                <a:spcPct val="170000"/>
              </a:lnSpc>
            </a:pPr>
            <a:r>
              <a:rPr lang="en-IN" dirty="0">
                <a:latin typeface="Times New Roman" panose="02020603050405020304" pitchFamily="18" charset="0"/>
                <a:cs typeface="Times New Roman" panose="02020603050405020304" pitchFamily="18" charset="0"/>
              </a:rPr>
              <a:t>2.A. </a:t>
            </a:r>
            <a:r>
              <a:rPr lang="en-IN" dirty="0" err="1">
                <a:latin typeface="Times New Roman" panose="02020603050405020304" pitchFamily="18" charset="0"/>
                <a:cs typeface="Times New Roman" panose="02020603050405020304" pitchFamily="18" charset="0"/>
              </a:rPr>
              <a:t>Tike</a:t>
            </a:r>
            <a:r>
              <a:rPr lang="en-IN" dirty="0">
                <a:latin typeface="Times New Roman" panose="02020603050405020304" pitchFamily="18" charset="0"/>
                <a:cs typeface="Times New Roman" panose="02020603050405020304" pitchFamily="18" charset="0"/>
              </a:rPr>
              <a:t> and S. </a:t>
            </a:r>
            <a:r>
              <a:rPr lang="en-IN" dirty="0" err="1">
                <a:latin typeface="Times New Roman" panose="02020603050405020304" pitchFamily="18" charset="0"/>
                <a:cs typeface="Times New Roman" panose="02020603050405020304" pitchFamily="18" charset="0"/>
              </a:rPr>
              <a:t>Tavarageri</a:t>
            </a:r>
            <a:r>
              <a:rPr lang="en-IN" dirty="0">
                <a:latin typeface="Times New Roman" panose="02020603050405020304" pitchFamily="18" charset="0"/>
                <a:cs typeface="Times New Roman" panose="02020603050405020304" pitchFamily="18" charset="0"/>
              </a:rPr>
              <a:t>. (2017). A health </a:t>
            </a:r>
            <a:r>
              <a:rPr lang="en-IN" dirty="0" err="1">
                <a:latin typeface="Times New Roman" panose="02020603050405020304" pitchFamily="18" charset="0"/>
                <a:cs typeface="Times New Roman" panose="02020603050405020304" pitchFamily="18" charset="0"/>
              </a:rPr>
              <a:t>insurancePrice</a:t>
            </a:r>
            <a:r>
              <a:rPr lang="en-IN" dirty="0">
                <a:latin typeface="Times New Roman" panose="02020603050405020304" pitchFamily="18" charset="0"/>
                <a:cs typeface="Times New Roman" panose="02020603050405020304" pitchFamily="18" charset="0"/>
              </a:rPr>
              <a:t> Prediction System using Hierarchical Decision Trees. In: IEEE Big Data Conference 2017. IEEE, 978-1-5386-2715-0/17/$31.00 ©2017 IEEE.</a:t>
            </a:r>
          </a:p>
          <a:p>
            <a:pPr fontAlgn="base">
              <a:lnSpc>
                <a:spcPct val="170000"/>
              </a:lnSpc>
            </a:pPr>
            <a:r>
              <a:rPr lang="en-IN" dirty="0">
                <a:latin typeface="Times New Roman" panose="02020603050405020304" pitchFamily="18" charset="0"/>
                <a:cs typeface="Times New Roman" panose="02020603050405020304" pitchFamily="18" charset="0"/>
              </a:rPr>
              <a:t>3.Lahiri and N. Agarwal, “Predicting healthcare expenditure increase for an </a:t>
            </a:r>
            <a:r>
              <a:rPr lang="en-IN" dirty="0" err="1">
                <a:latin typeface="Times New Roman" panose="02020603050405020304" pitchFamily="18" charset="0"/>
                <a:cs typeface="Times New Roman" panose="02020603050405020304" pitchFamily="18" charset="0"/>
              </a:rPr>
              <a:t>individualfrom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medicare</a:t>
            </a:r>
            <a:r>
              <a:rPr lang="en-IN" dirty="0">
                <a:latin typeface="Times New Roman" panose="02020603050405020304" pitchFamily="18" charset="0"/>
                <a:cs typeface="Times New Roman" panose="02020603050405020304" pitchFamily="18" charset="0"/>
              </a:rPr>
              <a:t> data,” in Proceedings of the ACM SIGKDD Workshop on Health Informatics, 2014.</a:t>
            </a:r>
          </a:p>
          <a:p>
            <a:pPr fontAlgn="base">
              <a:lnSpc>
                <a:spcPct val="170000"/>
              </a:lnSpc>
            </a:pPr>
            <a:r>
              <a:rPr lang="en-IN" dirty="0">
                <a:latin typeface="Times New Roman" panose="02020603050405020304" pitchFamily="18" charset="0"/>
                <a:cs typeface="Times New Roman" panose="02020603050405020304" pitchFamily="18" charset="0"/>
              </a:rPr>
              <a:t>4.Gregori, M. </a:t>
            </a:r>
            <a:r>
              <a:rPr lang="en-IN" dirty="0" err="1">
                <a:latin typeface="Times New Roman" panose="02020603050405020304" pitchFamily="18" charset="0"/>
                <a:cs typeface="Times New Roman" panose="02020603050405020304" pitchFamily="18" charset="0"/>
              </a:rPr>
              <a:t>Petrinco</a:t>
            </a:r>
            <a:r>
              <a:rPr lang="en-IN" dirty="0">
                <a:latin typeface="Times New Roman" panose="02020603050405020304" pitchFamily="18" charset="0"/>
                <a:cs typeface="Times New Roman" panose="02020603050405020304" pitchFamily="18" charset="0"/>
              </a:rPr>
              <a:t>, S. Bo, A. </a:t>
            </a:r>
            <a:r>
              <a:rPr lang="en-IN" dirty="0" err="1">
                <a:latin typeface="Times New Roman" panose="02020603050405020304" pitchFamily="18" charset="0"/>
                <a:cs typeface="Times New Roman" panose="02020603050405020304" pitchFamily="18" charset="0"/>
              </a:rPr>
              <a:t>Desideri</a:t>
            </a:r>
            <a:r>
              <a:rPr lang="en-IN" dirty="0">
                <a:latin typeface="Times New Roman" panose="02020603050405020304" pitchFamily="18" charset="0"/>
                <a:cs typeface="Times New Roman" panose="02020603050405020304" pitchFamily="18" charset="0"/>
              </a:rPr>
              <a:t>, F. </a:t>
            </a:r>
            <a:r>
              <a:rPr lang="en-IN" dirty="0" err="1">
                <a:latin typeface="Times New Roman" panose="02020603050405020304" pitchFamily="18" charset="0"/>
                <a:cs typeface="Times New Roman" panose="02020603050405020304" pitchFamily="18" charset="0"/>
              </a:rPr>
              <a:t>Merletti</a:t>
            </a:r>
            <a:r>
              <a:rPr lang="en-IN" dirty="0">
                <a:latin typeface="Times New Roman" panose="02020603050405020304" pitchFamily="18" charset="0"/>
                <a:cs typeface="Times New Roman" panose="02020603050405020304" pitchFamily="18" charset="0"/>
              </a:rPr>
              <a:t>, and E. Pagano, “Regression </a:t>
            </a:r>
            <a:r>
              <a:rPr lang="en-IN" dirty="0" err="1">
                <a:latin typeface="Times New Roman" panose="02020603050405020304" pitchFamily="18" charset="0"/>
                <a:cs typeface="Times New Roman" panose="02020603050405020304" pitchFamily="18" charset="0"/>
              </a:rPr>
              <a:t>modelsfor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costs and their determinants in health care: an introductory review,” International Journal for Quality in Health Care, vol. 23, no. 3, pp. 331–341,2011.</a:t>
            </a:r>
          </a:p>
          <a:p>
            <a:pPr fontAlgn="base">
              <a:lnSpc>
                <a:spcPct val="170000"/>
              </a:lnSpc>
            </a:pPr>
            <a:r>
              <a:rPr lang="en-IN" dirty="0">
                <a:latin typeface="Times New Roman" panose="02020603050405020304" pitchFamily="18" charset="0"/>
                <a:cs typeface="Times New Roman" panose="02020603050405020304" pitchFamily="18" charset="0"/>
              </a:rPr>
              <a:t>5.Bertsimas, M. V. </a:t>
            </a:r>
            <a:r>
              <a:rPr lang="en-IN" dirty="0" err="1">
                <a:latin typeface="Times New Roman" panose="02020603050405020304" pitchFamily="18" charset="0"/>
                <a:cs typeface="Times New Roman" panose="02020603050405020304" pitchFamily="18" charset="0"/>
              </a:rPr>
              <a:t>Bjarnad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ottir</a:t>
            </a:r>
            <a:r>
              <a:rPr lang="en-IN" dirty="0">
                <a:latin typeface="Times New Roman" panose="02020603050405020304" pitchFamily="18" charset="0"/>
                <a:cs typeface="Times New Roman" panose="02020603050405020304" pitchFamily="18" charset="0"/>
              </a:rPr>
              <a:t>, M. A. Kane, J. C. </a:t>
            </a:r>
            <a:r>
              <a:rPr lang="en-IN" dirty="0" err="1">
                <a:latin typeface="Times New Roman" panose="02020603050405020304" pitchFamily="18" charset="0"/>
                <a:cs typeface="Times New Roman" panose="02020603050405020304" pitchFamily="18" charset="0"/>
              </a:rPr>
              <a:t>Kryder</a:t>
            </a:r>
            <a:r>
              <a:rPr lang="en-IN" dirty="0">
                <a:latin typeface="Times New Roman" panose="02020603050405020304" pitchFamily="18" charset="0"/>
                <a:cs typeface="Times New Roman" panose="02020603050405020304" pitchFamily="18" charset="0"/>
              </a:rPr>
              <a:t>, R. Pandey, S. </a:t>
            </a:r>
            <a:r>
              <a:rPr lang="en-IN" dirty="0" err="1">
                <a:latin typeface="Times New Roman" panose="02020603050405020304" pitchFamily="18" charset="0"/>
                <a:cs typeface="Times New Roman" panose="02020603050405020304" pitchFamily="18" charset="0"/>
              </a:rPr>
              <a:t>Vempala</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G.Wang</a:t>
            </a:r>
            <a:r>
              <a:rPr lang="en-IN" dirty="0">
                <a:latin typeface="Times New Roman" panose="02020603050405020304" pitchFamily="18" charset="0"/>
                <a:cs typeface="Times New Roman" panose="02020603050405020304" pitchFamily="18" charset="0"/>
              </a:rPr>
              <a:t>, “Algorithmic prediction of health-care costs,” Operations Research, vol. 56,no. 6, pp. 1382–1392, 2008.</a:t>
            </a:r>
          </a:p>
        </p:txBody>
      </p:sp>
    </p:spTree>
    <p:extLst>
      <p:ext uri="{BB962C8B-B14F-4D97-AF65-F5344CB8AC3E}">
        <p14:creationId xmlns:p14="http://schemas.microsoft.com/office/powerpoint/2010/main" val="173987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823" y="1084217"/>
            <a:ext cx="11637686" cy="560291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 people all are having awareness of the health insurance its very important to human life. It covers a different variety of insurance medical expenses will having so many medical issues like that disease accidents, surgical of an insured specific person . Insurance premium its called amount of business &amp; invidual peoples  inverse the amount to policies based. Once we earning the money insurance premium was income for the insurance company . Emergency situation we will use that health insurance In this paper we will proposed utilizing Machine learning technique using  health insurance premium to predict people will take premium or not and in his work remove the unwanted data (null values, load the dataset ),apply the  model used supervised machine learning  best type for stochastic gradient decent optimization algorithm and multi layer perceptron. The main purpose how to work this project to real time so,we will Predict the accuracy score and heat map (confusion matrix) of this project </a:t>
            </a:r>
          </a:p>
        </p:txBody>
      </p:sp>
    </p:spTree>
    <p:extLst>
      <p:ext uri="{BB962C8B-B14F-4D97-AF65-F5344CB8AC3E}">
        <p14:creationId xmlns:p14="http://schemas.microsoft.com/office/powerpoint/2010/main" val="352698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We live on a planet that is filled with dangers and uncertainties. People, households, businesses, properties, and property are all vulnerable to various types of risk. and the degree of risk can differ. These Death, illness, and property loss are all potential threats. assets. The most important aspects of people's lives are their health and happiness. lives. However, because dangers cannot always be avoided, the world of Finance has created a slew of tools to protect you. Individuals and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can be protected against these dangers by employing. They will be reimbursed with financial capital. As a result, insurance is a </a:t>
            </a:r>
            <a:r>
              <a:rPr lang="en-US" dirty="0" err="1">
                <a:latin typeface="Times New Roman" panose="02020603050405020304" pitchFamily="18" charset="0"/>
                <a:cs typeface="Times New Roman" panose="02020603050405020304" pitchFamily="18" charset="0"/>
              </a:rPr>
              <a:t>need.policy</a:t>
            </a:r>
            <a:r>
              <a:rPr lang="en-US" dirty="0">
                <a:latin typeface="Times New Roman" panose="02020603050405020304" pitchFamily="18" charset="0"/>
                <a:cs typeface="Times New Roman" panose="02020603050405020304" pitchFamily="18" charset="0"/>
              </a:rPr>
              <a:t> that reduces or eliminates the expenses of loss incurred by various risks, as well as the importance of insurance in people's lives It is crucial for businesses to understand the needs of individuals. When it comes to the value of insurance in people's lives, it's critical for insurance firms to be able to accurately evaluate or quantify the amount covered by the policy and the insurance payments that must be paid.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56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In this project main purpose we will predict health insurance premium plan people will taken or not using machine learning technique for different type of algorithm. </a:t>
            </a:r>
          </a:p>
        </p:txBody>
      </p:sp>
    </p:spTree>
    <p:extLst>
      <p:ext uri="{BB962C8B-B14F-4D97-AF65-F5344CB8AC3E}">
        <p14:creationId xmlns:p14="http://schemas.microsoft.com/office/powerpoint/2010/main" val="250299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Sequence mining is the system that has already been used in this project.</a:t>
            </a:r>
          </a:p>
          <a:p>
            <a:pPr algn="just">
              <a:lnSpc>
                <a:spcPct val="150000"/>
              </a:lnSpc>
            </a:pPr>
            <a:r>
              <a:rPr lang="en-US" dirty="0">
                <a:latin typeface="Times New Roman" panose="02020603050405020304" pitchFamily="18" charset="0"/>
                <a:cs typeface="Times New Roman" panose="02020603050405020304" pitchFamily="18" charset="0"/>
              </a:rPr>
              <a:t>Outlier detection algorithm are generally classified into two broad categories: The first class of algorithms focuses on the identification of anomalies in individual data points and the second class of algorithms considers the data as the sequence in developing the model such approaches are not recommendable in a real-time environment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95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Health insurance premium fraud detection methodology can be further improved with the design of computerized physician order entry system.</a:t>
            </a:r>
          </a:p>
          <a:p>
            <a:pPr algn="just">
              <a:lnSpc>
                <a:spcPct val="150000"/>
              </a:lnSpc>
            </a:pPr>
            <a:r>
              <a:rPr lang="en-US" dirty="0">
                <a:latin typeface="Times New Roman" panose="02020603050405020304" pitchFamily="18" charset="0"/>
                <a:cs typeface="Times New Roman" panose="02020603050405020304" pitchFamily="18" charset="0"/>
              </a:rPr>
              <a:t> for each disease using machine learning technique the result produced is closer to accurate but not exactly accurate.</a:t>
            </a:r>
          </a:p>
          <a:p>
            <a:pPr algn="just">
              <a:lnSpc>
                <a:spcPct val="150000"/>
              </a:lnSpc>
            </a:pPr>
            <a:r>
              <a:rPr lang="en-US" dirty="0">
                <a:latin typeface="Times New Roman" panose="02020603050405020304" pitchFamily="18" charset="0"/>
                <a:cs typeface="Times New Roman" panose="02020603050405020304" pitchFamily="18" charset="0"/>
              </a:rPr>
              <a:t> Upon finding a set of sequences for every disease, provider level fraud detection would be more effective.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35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had used the following algorithm called stochastic gradient decent optimization algorithm </a:t>
            </a:r>
          </a:p>
          <a:p>
            <a:r>
              <a:rPr lang="en-US" dirty="0">
                <a:latin typeface="Times New Roman" panose="02020603050405020304" pitchFamily="18" charset="0"/>
                <a:cs typeface="Times New Roman" panose="02020603050405020304" pitchFamily="18" charset="0"/>
              </a:rPr>
              <a:t> Multi layer perceptron plays one of the major role in this project </a:t>
            </a:r>
          </a:p>
          <a:p>
            <a:r>
              <a:rPr lang="en-US" dirty="0">
                <a:latin typeface="Times New Roman" panose="02020603050405020304" pitchFamily="18" charset="0"/>
                <a:cs typeface="Times New Roman" panose="02020603050405020304" pitchFamily="18" charset="0"/>
              </a:rPr>
              <a:t>It has become easier to predict the comparison accuracy score for visualization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54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Accuracy will be compared and analyzed and that will be very useful for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the developing the system.</a:t>
            </a:r>
          </a:p>
          <a:p>
            <a:pPr algn="just"/>
            <a:r>
              <a:rPr lang="en-US" dirty="0">
                <a:latin typeface="Times New Roman" panose="02020603050405020304" pitchFamily="18" charset="0"/>
                <a:cs typeface="Times New Roman" panose="02020603050405020304" pitchFamily="18" charset="0"/>
              </a:rPr>
              <a:t>Time consumption is less for classifier algorithms when compared to other </a:t>
            </a:r>
            <a:r>
              <a:rPr lang="en-US" dirty="0" err="1">
                <a:latin typeface="Times New Roman" panose="02020603050405020304" pitchFamily="18" charset="0"/>
                <a:cs typeface="Times New Roman" panose="02020603050405020304" pitchFamily="18" charset="0"/>
              </a:rPr>
              <a:t>alogorithms</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19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7" y="-172706"/>
            <a:ext cx="10515600" cy="1325563"/>
          </a:xfrm>
        </p:spPr>
        <p:txBody>
          <a:bodyPr/>
          <a:lstStyle/>
          <a:p>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117" name="Rectangle 116"/>
          <p:cNvSpPr/>
          <p:nvPr/>
        </p:nvSpPr>
        <p:spPr>
          <a:xfrm>
            <a:off x="1311274" y="1057275"/>
            <a:ext cx="2108200" cy="8255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Gathering the dataset</a:t>
            </a:r>
            <a:endParaRPr lang="en-IN" dirty="0">
              <a:solidFill>
                <a:schemeClr val="tx1"/>
              </a:solidFill>
            </a:endParaRPr>
          </a:p>
        </p:txBody>
      </p:sp>
      <p:sp>
        <p:nvSpPr>
          <p:cNvPr id="118" name="Rectangle 117"/>
          <p:cNvSpPr/>
          <p:nvPr/>
        </p:nvSpPr>
        <p:spPr>
          <a:xfrm>
            <a:off x="4313237" y="1074737"/>
            <a:ext cx="2197100" cy="8255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a:t>
            </a:r>
            <a:endParaRPr lang="en-IN" dirty="0"/>
          </a:p>
        </p:txBody>
      </p:sp>
      <p:sp>
        <p:nvSpPr>
          <p:cNvPr id="119" name="Rectangle 118"/>
          <p:cNvSpPr/>
          <p:nvPr/>
        </p:nvSpPr>
        <p:spPr>
          <a:xfrm>
            <a:off x="7596187" y="1092201"/>
            <a:ext cx="2311400" cy="774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Engineering </a:t>
            </a:r>
            <a:endParaRPr lang="en-IN" dirty="0"/>
          </a:p>
        </p:txBody>
      </p:sp>
      <p:sp>
        <p:nvSpPr>
          <p:cNvPr id="120" name="Rectangle 119"/>
          <p:cNvSpPr/>
          <p:nvPr/>
        </p:nvSpPr>
        <p:spPr>
          <a:xfrm>
            <a:off x="7708900" y="2165350"/>
            <a:ext cx="2108200" cy="7747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Splitting the data</a:t>
            </a:r>
            <a:endParaRPr lang="en-IN" dirty="0">
              <a:solidFill>
                <a:schemeClr val="tx1"/>
              </a:solidFill>
            </a:endParaRPr>
          </a:p>
        </p:txBody>
      </p:sp>
      <p:sp>
        <p:nvSpPr>
          <p:cNvPr id="121" name="Rectangle 120"/>
          <p:cNvSpPr/>
          <p:nvPr/>
        </p:nvSpPr>
        <p:spPr>
          <a:xfrm>
            <a:off x="5530850" y="3597275"/>
            <a:ext cx="1955800" cy="7302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Training data</a:t>
            </a:r>
            <a:endParaRPr lang="en-IN" dirty="0">
              <a:solidFill>
                <a:schemeClr val="tx1"/>
              </a:solidFill>
            </a:endParaRPr>
          </a:p>
        </p:txBody>
      </p:sp>
      <p:sp>
        <p:nvSpPr>
          <p:cNvPr id="122" name="Rectangle 121"/>
          <p:cNvSpPr/>
          <p:nvPr/>
        </p:nvSpPr>
        <p:spPr>
          <a:xfrm>
            <a:off x="8763000" y="3587750"/>
            <a:ext cx="1936750" cy="8223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Testing data</a:t>
            </a:r>
            <a:endParaRPr lang="en-IN" dirty="0">
              <a:solidFill>
                <a:schemeClr val="tx1"/>
              </a:solidFill>
            </a:endParaRPr>
          </a:p>
        </p:txBody>
      </p:sp>
      <p:cxnSp>
        <p:nvCxnSpPr>
          <p:cNvPr id="123" name="Straight Arrow Connector 122"/>
          <p:cNvCxnSpPr>
            <a:stCxn id="117" idx="3"/>
            <a:endCxn id="118" idx="1"/>
          </p:cNvCxnSpPr>
          <p:nvPr/>
        </p:nvCxnSpPr>
        <p:spPr>
          <a:xfrm>
            <a:off x="3419474" y="1470025"/>
            <a:ext cx="893763" cy="1746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24" name="Straight Arrow Connector 123"/>
          <p:cNvCxnSpPr>
            <a:stCxn id="118" idx="3"/>
          </p:cNvCxnSpPr>
          <p:nvPr/>
        </p:nvCxnSpPr>
        <p:spPr>
          <a:xfrm>
            <a:off x="6510337" y="1487487"/>
            <a:ext cx="108585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5" name="Rectangle 124"/>
          <p:cNvSpPr/>
          <p:nvPr/>
        </p:nvSpPr>
        <p:spPr>
          <a:xfrm>
            <a:off x="2527300" y="3652837"/>
            <a:ext cx="1784350" cy="6191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Apply the model</a:t>
            </a:r>
          </a:p>
          <a:p>
            <a:pPr algn="ctr"/>
            <a:r>
              <a:rPr lang="en-US" dirty="0">
                <a:solidFill>
                  <a:schemeClr val="tx1"/>
                </a:solidFill>
              </a:rPr>
              <a:t>algorithm</a:t>
            </a:r>
            <a:endParaRPr lang="en-IN" dirty="0">
              <a:solidFill>
                <a:schemeClr val="tx1"/>
              </a:solidFill>
            </a:endParaRPr>
          </a:p>
        </p:txBody>
      </p:sp>
      <p:cxnSp>
        <p:nvCxnSpPr>
          <p:cNvPr id="126" name="Straight Arrow Connector 125"/>
          <p:cNvCxnSpPr>
            <a:stCxn id="121" idx="1"/>
            <a:endCxn id="125" idx="3"/>
          </p:cNvCxnSpPr>
          <p:nvPr/>
        </p:nvCxnSpPr>
        <p:spPr>
          <a:xfrm flipH="1">
            <a:off x="4311650" y="3962400"/>
            <a:ext cx="121920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7" name="Rectangle 126"/>
          <p:cNvSpPr/>
          <p:nvPr/>
        </p:nvSpPr>
        <p:spPr>
          <a:xfrm>
            <a:off x="2447925" y="5080000"/>
            <a:ext cx="1943100" cy="6223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Evaluating the score</a:t>
            </a:r>
            <a:endParaRPr lang="en-IN" dirty="0">
              <a:solidFill>
                <a:schemeClr val="tx1"/>
              </a:solidFill>
            </a:endParaRPr>
          </a:p>
        </p:txBody>
      </p:sp>
      <p:cxnSp>
        <p:nvCxnSpPr>
          <p:cNvPr id="128" name="Elbow Connector 127"/>
          <p:cNvCxnSpPr>
            <a:stCxn id="122" idx="2"/>
            <a:endCxn id="127" idx="3"/>
          </p:cNvCxnSpPr>
          <p:nvPr/>
        </p:nvCxnSpPr>
        <p:spPr>
          <a:xfrm rot="5400000">
            <a:off x="6570663" y="2230437"/>
            <a:ext cx="981075" cy="5340350"/>
          </a:xfrm>
          <a:prstGeom prst="bentConnector2">
            <a:avLst/>
          </a:prstGeom>
          <a:ln>
            <a:tailEnd type="triangle"/>
          </a:ln>
        </p:spPr>
        <p:style>
          <a:lnRef idx="2">
            <a:schemeClr val="dk1"/>
          </a:lnRef>
          <a:fillRef idx="1">
            <a:schemeClr val="lt1"/>
          </a:fillRef>
          <a:effectRef idx="0">
            <a:schemeClr val="dk1"/>
          </a:effectRef>
          <a:fontRef idx="minor">
            <a:schemeClr val="dk1"/>
          </a:fontRef>
        </p:style>
      </p:cxnSp>
      <p:cxnSp>
        <p:nvCxnSpPr>
          <p:cNvPr id="129" name="Straight Arrow Connector 128"/>
          <p:cNvCxnSpPr>
            <a:stCxn id="125" idx="2"/>
          </p:cNvCxnSpPr>
          <p:nvPr/>
        </p:nvCxnSpPr>
        <p:spPr>
          <a:xfrm>
            <a:off x="3419475" y="4271962"/>
            <a:ext cx="0" cy="80803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30" name="Rectangle 129"/>
          <p:cNvSpPr/>
          <p:nvPr/>
        </p:nvSpPr>
        <p:spPr>
          <a:xfrm>
            <a:off x="2357437" y="6076949"/>
            <a:ext cx="2124075" cy="4953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Deploy the model</a:t>
            </a:r>
            <a:endParaRPr lang="en-IN" dirty="0">
              <a:solidFill>
                <a:schemeClr val="tx1"/>
              </a:solidFill>
            </a:endParaRPr>
          </a:p>
        </p:txBody>
      </p:sp>
      <p:cxnSp>
        <p:nvCxnSpPr>
          <p:cNvPr id="131" name="Straight Arrow Connector 130"/>
          <p:cNvCxnSpPr>
            <a:stCxn id="127" idx="2"/>
            <a:endCxn id="130" idx="0"/>
          </p:cNvCxnSpPr>
          <p:nvPr/>
        </p:nvCxnSpPr>
        <p:spPr>
          <a:xfrm>
            <a:off x="3419475" y="5702300"/>
            <a:ext cx="0" cy="374649"/>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32" name="Straight Arrow Connector 131"/>
          <p:cNvCxnSpPr>
            <a:stCxn id="119" idx="2"/>
            <a:endCxn id="120" idx="0"/>
          </p:cNvCxnSpPr>
          <p:nvPr/>
        </p:nvCxnSpPr>
        <p:spPr>
          <a:xfrm>
            <a:off x="8751887" y="1866901"/>
            <a:ext cx="11113" cy="298449"/>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33" name="Elbow Connector 132"/>
          <p:cNvCxnSpPr/>
          <p:nvPr/>
        </p:nvCxnSpPr>
        <p:spPr>
          <a:xfrm rot="5400000">
            <a:off x="7426324" y="1924049"/>
            <a:ext cx="260350" cy="2387600"/>
          </a:xfrm>
          <a:prstGeom prst="bentConnector2">
            <a:avLst/>
          </a:prstGeom>
        </p:spPr>
        <p:style>
          <a:lnRef idx="2">
            <a:schemeClr val="dk1"/>
          </a:lnRef>
          <a:fillRef idx="1">
            <a:schemeClr val="lt1"/>
          </a:fillRef>
          <a:effectRef idx="0">
            <a:schemeClr val="dk1"/>
          </a:effectRef>
          <a:fontRef idx="minor">
            <a:schemeClr val="dk1"/>
          </a:fontRef>
        </p:style>
      </p:cxnSp>
      <p:cxnSp>
        <p:nvCxnSpPr>
          <p:cNvPr id="134" name="Straight Arrow Connector 133"/>
          <p:cNvCxnSpPr/>
          <p:nvPr/>
        </p:nvCxnSpPr>
        <p:spPr>
          <a:xfrm flipH="1">
            <a:off x="6362700" y="3200400"/>
            <a:ext cx="12700" cy="42068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35" name="Elbow Connector 134"/>
          <p:cNvCxnSpPr>
            <a:stCxn id="120" idx="2"/>
            <a:endCxn id="122" idx="0"/>
          </p:cNvCxnSpPr>
          <p:nvPr/>
        </p:nvCxnSpPr>
        <p:spPr>
          <a:xfrm rot="16200000" flipH="1">
            <a:off x="8923337" y="2779712"/>
            <a:ext cx="647700" cy="968375"/>
          </a:xfrm>
          <a:prstGeom prst="bentConnector3">
            <a:avLst/>
          </a:prstGeom>
          <a:ln>
            <a:tailEnd type="triangle"/>
          </a:ln>
        </p:spPr>
        <p:style>
          <a:lnRef idx="2">
            <a:schemeClr val="dk1"/>
          </a:lnRef>
          <a:fillRef idx="1">
            <a:schemeClr val="lt1"/>
          </a:fillRef>
          <a:effectRef idx="0">
            <a:schemeClr val="dk1"/>
          </a:effectRef>
          <a:fontRef idx="minor">
            <a:schemeClr val="dk1"/>
          </a:fontRef>
        </p:style>
      </p:cxnSp>
      <p:sp>
        <p:nvSpPr>
          <p:cNvPr id="136" name="Oval 135"/>
          <p:cNvSpPr/>
          <p:nvPr/>
        </p:nvSpPr>
        <p:spPr>
          <a:xfrm>
            <a:off x="262122" y="3392713"/>
            <a:ext cx="1608862" cy="11393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Plot the Confusion matrix </a:t>
            </a:r>
            <a:endParaRPr lang="en-IN" dirty="0"/>
          </a:p>
        </p:txBody>
      </p:sp>
      <p:cxnSp>
        <p:nvCxnSpPr>
          <p:cNvPr id="137" name="Straight Arrow Connector 136"/>
          <p:cNvCxnSpPr>
            <a:stCxn id="125" idx="1"/>
            <a:endCxn id="136" idx="6"/>
          </p:cNvCxnSpPr>
          <p:nvPr/>
        </p:nvCxnSpPr>
        <p:spPr>
          <a:xfrm flipH="1">
            <a:off x="1870984" y="3962400"/>
            <a:ext cx="65631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31516862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335</TotalTime>
  <Words>1297</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PowerPoint Presentation</vt:lpstr>
      <vt:lpstr>Abstract:</vt:lpstr>
      <vt:lpstr>Introduction</vt:lpstr>
      <vt:lpstr>Objective</vt:lpstr>
      <vt:lpstr>Existing system :</vt:lpstr>
      <vt:lpstr>Disadvantage:</vt:lpstr>
      <vt:lpstr>Proposed system</vt:lpstr>
      <vt:lpstr>Advantages</vt:lpstr>
      <vt:lpstr>System Architecture:</vt:lpstr>
      <vt:lpstr>Literature survey:</vt:lpstr>
      <vt:lpstr>Conclusion:</vt:lpstr>
      <vt:lpstr>Future enhancement:</vt:lpstr>
      <vt:lpstr>Requirement specifications: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detecting health insurance premium using stochastic gradient decent optimization algorithm and Multi layer perceptron</dc:title>
  <dc:creator>DELL</dc:creator>
  <cp:lastModifiedBy>Rahul Kumar</cp:lastModifiedBy>
  <cp:revision>13</cp:revision>
  <dcterms:created xsi:type="dcterms:W3CDTF">2023-01-12T07:14:39Z</dcterms:created>
  <dcterms:modified xsi:type="dcterms:W3CDTF">2023-02-21T08:28:18Z</dcterms:modified>
</cp:coreProperties>
</file>