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81" r:id="rId5"/>
    <p:sldId id="282" r:id="rId6"/>
    <p:sldId id="284" r:id="rId7"/>
    <p:sldId id="285" r:id="rId8"/>
    <p:sldId id="286" r:id="rId9"/>
    <p:sldId id="274" r:id="rId10"/>
    <p:sldId id="275" r:id="rId11"/>
    <p:sldId id="276" r:id="rId12"/>
    <p:sldId id="280" r:id="rId13"/>
    <p:sldId id="278" r:id="rId14"/>
    <p:sldId id="257" r:id="rId15"/>
    <p:sldId id="258" r:id="rId16"/>
    <p:sldId id="259" r:id="rId17"/>
    <p:sldId id="260" r:id="rId18"/>
    <p:sldId id="261" r:id="rId19"/>
    <p:sldId id="262" r:id="rId20"/>
    <p:sldId id="263" r:id="rId21"/>
    <p:sldId id="264" r:id="rId22"/>
    <p:sldId id="265" r:id="rId23"/>
    <p:sldId id="266" r:id="rId24"/>
    <p:sldId id="279" r:id="rId25"/>
    <p:sldId id="267" r:id="rId26"/>
    <p:sldId id="268" r:id="rId27"/>
    <p:sldId id="270" r:id="rId28"/>
    <p:sldId id="271"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322D0-6F23-41D5-AFDC-BBEEBDA8C08D}" v="174" dt="2022-09-12T03:26:42.225"/>
    <p1510:client id="{4BC0C864-B39E-4A6D-829F-45C60BAEEF24}" v="170" dt="2022-09-14T15:59:41.162"/>
    <p1510:client id="{4EE20033-7D81-470B-8C8D-E0CA6B394547}" v="196" dt="2022-09-26T05:18:09.407"/>
    <p1510:client id="{4FC69834-6B92-425C-8699-5135A5E0B681}" v="835" dt="2022-10-25T12:22:22.358"/>
    <p1510:client id="{51A1E90F-FFB5-4C12-B374-4CE72C7E4CF3}" v="6" dt="2022-09-14T13:30:53.929"/>
    <p1510:client id="{68383509-2053-4151-ACC5-F7C0F5D175F7}" v="82" dt="2022-10-31T01:04:53.050"/>
    <p1510:client id="{BF68388E-9D33-47E7-B50E-E5ACA4F4B870}" v="180" dt="2022-09-12T01:03:57.526"/>
    <p1510:client id="{C8CBC992-A949-43D8-A602-D3B23D7D222E}" v="40" dt="2022-09-12T03:41:06.923"/>
    <p1510:client id="{EFDB83A7-90EF-4114-B320-7847D0ECD510}" v="5" dt="2022-10-25T13:05:26.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241A4-DC27-40D5-97E7-331EFFBD7B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15D263D-9FAA-49F1-A316-0331BB1383CD}">
      <dgm:prSet/>
      <dgm:spPr/>
      <dgm:t>
        <a:bodyPr/>
        <a:lstStyle/>
        <a:p>
          <a:r>
            <a:rPr lang="en-GB" dirty="0">
              <a:latin typeface="Times New Roman"/>
              <a:cs typeface="Times New Roman"/>
            </a:rPr>
            <a:t>This project requires a Computer, Laptop or a MAC. </a:t>
          </a:r>
          <a:endParaRPr lang="en-US" dirty="0">
            <a:latin typeface="Times New Roman"/>
            <a:cs typeface="Times New Roman"/>
          </a:endParaRPr>
        </a:p>
      </dgm:t>
    </dgm:pt>
    <dgm:pt modelId="{9D378BB9-F497-444E-AD22-87DE9D41C233}" type="parTrans" cxnId="{11A21A45-4962-4EC8-82FE-056717C6AEB0}">
      <dgm:prSet/>
      <dgm:spPr/>
      <dgm:t>
        <a:bodyPr/>
        <a:lstStyle/>
        <a:p>
          <a:endParaRPr lang="en-US"/>
        </a:p>
      </dgm:t>
    </dgm:pt>
    <dgm:pt modelId="{36DFD6FF-A3DD-43A7-B01D-E7A5C7264AFD}" type="sibTrans" cxnId="{11A21A45-4962-4EC8-82FE-056717C6AEB0}">
      <dgm:prSet/>
      <dgm:spPr/>
      <dgm:t>
        <a:bodyPr/>
        <a:lstStyle/>
        <a:p>
          <a:endParaRPr lang="en-US"/>
        </a:p>
      </dgm:t>
    </dgm:pt>
    <dgm:pt modelId="{00C3AC9B-2FE5-4FD6-9910-23C91408896E}">
      <dgm:prSet/>
      <dgm:spPr/>
      <dgm:t>
        <a:bodyPr/>
        <a:lstStyle/>
        <a:p>
          <a:r>
            <a:rPr lang="en-GB" dirty="0">
              <a:latin typeface="Times New Roman"/>
              <a:cs typeface="Times New Roman"/>
            </a:rPr>
            <a:t>A RAM of 8GB </a:t>
          </a:r>
          <a:endParaRPr lang="en-US" dirty="0">
            <a:latin typeface="Times New Roman"/>
            <a:cs typeface="Times New Roman"/>
          </a:endParaRPr>
        </a:p>
      </dgm:t>
    </dgm:pt>
    <dgm:pt modelId="{632C6338-3052-4C8A-9AD6-BA2357BE84AD}" type="parTrans" cxnId="{6647B60C-6DA6-4A54-A8DA-FD890C720297}">
      <dgm:prSet/>
      <dgm:spPr/>
      <dgm:t>
        <a:bodyPr/>
        <a:lstStyle/>
        <a:p>
          <a:endParaRPr lang="en-US"/>
        </a:p>
      </dgm:t>
    </dgm:pt>
    <dgm:pt modelId="{148AA6B4-1F0D-4F0A-81D8-64D64C00FF14}" type="sibTrans" cxnId="{6647B60C-6DA6-4A54-A8DA-FD890C720297}">
      <dgm:prSet/>
      <dgm:spPr/>
      <dgm:t>
        <a:bodyPr/>
        <a:lstStyle/>
        <a:p>
          <a:endParaRPr lang="en-US"/>
        </a:p>
      </dgm:t>
    </dgm:pt>
    <dgm:pt modelId="{E818D385-E405-4162-8F80-3E4EF0B10165}">
      <dgm:prSet/>
      <dgm:spPr/>
      <dgm:t>
        <a:bodyPr/>
        <a:lstStyle/>
        <a:p>
          <a:r>
            <a:rPr lang="en-GB" dirty="0">
              <a:latin typeface="Times New Roman"/>
              <a:cs typeface="Times New Roman"/>
            </a:rPr>
            <a:t>A processor of Intel core i5 8th generation or higher. </a:t>
          </a:r>
          <a:endParaRPr lang="en-US" dirty="0">
            <a:latin typeface="Times New Roman"/>
            <a:cs typeface="Times New Roman"/>
          </a:endParaRPr>
        </a:p>
      </dgm:t>
    </dgm:pt>
    <dgm:pt modelId="{3407AE16-4A9F-434B-819E-AF7424AC84B4}" type="parTrans" cxnId="{C71A4A9E-A1A2-4343-862A-F1EFC8BCE2AE}">
      <dgm:prSet/>
      <dgm:spPr/>
      <dgm:t>
        <a:bodyPr/>
        <a:lstStyle/>
        <a:p>
          <a:endParaRPr lang="en-US"/>
        </a:p>
      </dgm:t>
    </dgm:pt>
    <dgm:pt modelId="{B57A562D-302E-4244-85ED-EC33F2F96C22}" type="sibTrans" cxnId="{C71A4A9E-A1A2-4343-862A-F1EFC8BCE2AE}">
      <dgm:prSet/>
      <dgm:spPr/>
      <dgm:t>
        <a:bodyPr/>
        <a:lstStyle/>
        <a:p>
          <a:endParaRPr lang="en-US"/>
        </a:p>
      </dgm:t>
    </dgm:pt>
    <dgm:pt modelId="{9293932E-4BB7-4A3D-BD72-4C7A6A2DA6D1}">
      <dgm:prSet/>
      <dgm:spPr/>
      <dgm:t>
        <a:bodyPr/>
        <a:lstStyle/>
        <a:p>
          <a:r>
            <a:rPr lang="en-GB" dirty="0">
              <a:latin typeface="Times New Roman"/>
              <a:cs typeface="Times New Roman"/>
            </a:rPr>
            <a:t>A stable internet connection is required for network stability. </a:t>
          </a:r>
          <a:endParaRPr lang="en-US" dirty="0">
            <a:latin typeface="Times New Roman"/>
            <a:cs typeface="Times New Roman"/>
          </a:endParaRPr>
        </a:p>
      </dgm:t>
    </dgm:pt>
    <dgm:pt modelId="{726B6388-4DAB-4BE7-B84F-85940F3C0C65}" type="parTrans" cxnId="{FF7E62E1-DD23-417F-8B3C-961C62BAAA58}">
      <dgm:prSet/>
      <dgm:spPr/>
      <dgm:t>
        <a:bodyPr/>
        <a:lstStyle/>
        <a:p>
          <a:endParaRPr lang="en-US"/>
        </a:p>
      </dgm:t>
    </dgm:pt>
    <dgm:pt modelId="{7B7E1547-8EE3-40B3-B36B-F4D7C6E99685}" type="sibTrans" cxnId="{FF7E62E1-DD23-417F-8B3C-961C62BAAA58}">
      <dgm:prSet/>
      <dgm:spPr/>
      <dgm:t>
        <a:bodyPr/>
        <a:lstStyle/>
        <a:p>
          <a:endParaRPr lang="en-US"/>
        </a:p>
      </dgm:t>
    </dgm:pt>
    <dgm:pt modelId="{F35DF7AA-16F3-4C5B-8A79-151920915C51}">
      <dgm:prSet/>
      <dgm:spPr/>
      <dgm:t>
        <a:bodyPr/>
        <a:lstStyle/>
        <a:p>
          <a:r>
            <a:rPr lang="en-GB" dirty="0">
              <a:latin typeface="Times New Roman"/>
              <a:cs typeface="Times New Roman"/>
            </a:rPr>
            <a:t>Other hardware materials like Webcam, mouse, keyboard etc.</a:t>
          </a:r>
          <a:endParaRPr lang="en-US" dirty="0">
            <a:latin typeface="Times New Roman"/>
            <a:cs typeface="Times New Roman"/>
          </a:endParaRPr>
        </a:p>
      </dgm:t>
    </dgm:pt>
    <dgm:pt modelId="{47EB45C8-F6C6-40D4-A5AB-64830DCD1D01}" type="parTrans" cxnId="{3A809F38-2C6E-4D13-BEA8-DD479A3DFDFF}">
      <dgm:prSet/>
      <dgm:spPr/>
      <dgm:t>
        <a:bodyPr/>
        <a:lstStyle/>
        <a:p>
          <a:endParaRPr lang="en-US"/>
        </a:p>
      </dgm:t>
    </dgm:pt>
    <dgm:pt modelId="{F2C0F110-7A95-4B07-AFAD-46E11A8FBCFB}" type="sibTrans" cxnId="{3A809F38-2C6E-4D13-BEA8-DD479A3DFDFF}">
      <dgm:prSet/>
      <dgm:spPr/>
      <dgm:t>
        <a:bodyPr/>
        <a:lstStyle/>
        <a:p>
          <a:endParaRPr lang="en-US"/>
        </a:p>
      </dgm:t>
    </dgm:pt>
    <dgm:pt modelId="{473204DC-2CD8-4AFE-8200-43B80A4E857C}" type="pres">
      <dgm:prSet presAssocID="{5C5241A4-DC27-40D5-97E7-331EFFBD7B48}" presName="linear" presStyleCnt="0">
        <dgm:presLayoutVars>
          <dgm:animLvl val="lvl"/>
          <dgm:resizeHandles val="exact"/>
        </dgm:presLayoutVars>
      </dgm:prSet>
      <dgm:spPr/>
    </dgm:pt>
    <dgm:pt modelId="{189DE47D-BB90-490E-904D-6257C36E2F4C}" type="pres">
      <dgm:prSet presAssocID="{F15D263D-9FAA-49F1-A316-0331BB1383CD}" presName="parentText" presStyleLbl="node1" presStyleIdx="0" presStyleCnt="5">
        <dgm:presLayoutVars>
          <dgm:chMax val="0"/>
          <dgm:bulletEnabled val="1"/>
        </dgm:presLayoutVars>
      </dgm:prSet>
      <dgm:spPr/>
    </dgm:pt>
    <dgm:pt modelId="{BB2ADC0E-5315-4C4F-9542-4D0FA5FA8CA6}" type="pres">
      <dgm:prSet presAssocID="{36DFD6FF-A3DD-43A7-B01D-E7A5C7264AFD}" presName="spacer" presStyleCnt="0"/>
      <dgm:spPr/>
    </dgm:pt>
    <dgm:pt modelId="{4CA7CCC1-7DB2-4CCC-A59F-DE2F189A1B6E}" type="pres">
      <dgm:prSet presAssocID="{00C3AC9B-2FE5-4FD6-9910-23C91408896E}" presName="parentText" presStyleLbl="node1" presStyleIdx="1" presStyleCnt="5">
        <dgm:presLayoutVars>
          <dgm:chMax val="0"/>
          <dgm:bulletEnabled val="1"/>
        </dgm:presLayoutVars>
      </dgm:prSet>
      <dgm:spPr/>
    </dgm:pt>
    <dgm:pt modelId="{62C0A7C7-250B-4CA0-B5FB-ED852FC81890}" type="pres">
      <dgm:prSet presAssocID="{148AA6B4-1F0D-4F0A-81D8-64D64C00FF14}" presName="spacer" presStyleCnt="0"/>
      <dgm:spPr/>
    </dgm:pt>
    <dgm:pt modelId="{98DE3D21-5D2E-4DBA-AE8E-ED407388B395}" type="pres">
      <dgm:prSet presAssocID="{E818D385-E405-4162-8F80-3E4EF0B10165}" presName="parentText" presStyleLbl="node1" presStyleIdx="2" presStyleCnt="5">
        <dgm:presLayoutVars>
          <dgm:chMax val="0"/>
          <dgm:bulletEnabled val="1"/>
        </dgm:presLayoutVars>
      </dgm:prSet>
      <dgm:spPr/>
    </dgm:pt>
    <dgm:pt modelId="{8A776E17-B207-4934-B218-8CECF0C4C019}" type="pres">
      <dgm:prSet presAssocID="{B57A562D-302E-4244-85ED-EC33F2F96C22}" presName="spacer" presStyleCnt="0"/>
      <dgm:spPr/>
    </dgm:pt>
    <dgm:pt modelId="{24942B99-A808-44DE-96E3-F62786FFDE64}" type="pres">
      <dgm:prSet presAssocID="{9293932E-4BB7-4A3D-BD72-4C7A6A2DA6D1}" presName="parentText" presStyleLbl="node1" presStyleIdx="3" presStyleCnt="5">
        <dgm:presLayoutVars>
          <dgm:chMax val="0"/>
          <dgm:bulletEnabled val="1"/>
        </dgm:presLayoutVars>
      </dgm:prSet>
      <dgm:spPr/>
    </dgm:pt>
    <dgm:pt modelId="{14B9C843-A4F9-4DD6-ADE9-05DB6CEB4F2B}" type="pres">
      <dgm:prSet presAssocID="{7B7E1547-8EE3-40B3-B36B-F4D7C6E99685}" presName="spacer" presStyleCnt="0"/>
      <dgm:spPr/>
    </dgm:pt>
    <dgm:pt modelId="{40028F96-313E-4433-8F15-AD59F7ECBE6B}" type="pres">
      <dgm:prSet presAssocID="{F35DF7AA-16F3-4C5B-8A79-151920915C51}" presName="parentText" presStyleLbl="node1" presStyleIdx="4" presStyleCnt="5">
        <dgm:presLayoutVars>
          <dgm:chMax val="0"/>
          <dgm:bulletEnabled val="1"/>
        </dgm:presLayoutVars>
      </dgm:prSet>
      <dgm:spPr/>
    </dgm:pt>
  </dgm:ptLst>
  <dgm:cxnLst>
    <dgm:cxn modelId="{5E573500-5B2D-4544-B54E-44201D9803C5}" type="presOf" srcId="{9293932E-4BB7-4A3D-BD72-4C7A6A2DA6D1}" destId="{24942B99-A808-44DE-96E3-F62786FFDE64}" srcOrd="0" destOrd="0" presId="urn:microsoft.com/office/officeart/2005/8/layout/vList2"/>
    <dgm:cxn modelId="{6647B60C-6DA6-4A54-A8DA-FD890C720297}" srcId="{5C5241A4-DC27-40D5-97E7-331EFFBD7B48}" destId="{00C3AC9B-2FE5-4FD6-9910-23C91408896E}" srcOrd="1" destOrd="0" parTransId="{632C6338-3052-4C8A-9AD6-BA2357BE84AD}" sibTransId="{148AA6B4-1F0D-4F0A-81D8-64D64C00FF14}"/>
    <dgm:cxn modelId="{3A809F38-2C6E-4D13-BEA8-DD479A3DFDFF}" srcId="{5C5241A4-DC27-40D5-97E7-331EFFBD7B48}" destId="{F35DF7AA-16F3-4C5B-8A79-151920915C51}" srcOrd="4" destOrd="0" parTransId="{47EB45C8-F6C6-40D4-A5AB-64830DCD1D01}" sibTransId="{F2C0F110-7A95-4B07-AFAD-46E11A8FBCFB}"/>
    <dgm:cxn modelId="{11A21A45-4962-4EC8-82FE-056717C6AEB0}" srcId="{5C5241A4-DC27-40D5-97E7-331EFFBD7B48}" destId="{F15D263D-9FAA-49F1-A316-0331BB1383CD}" srcOrd="0" destOrd="0" parTransId="{9D378BB9-F497-444E-AD22-87DE9D41C233}" sibTransId="{36DFD6FF-A3DD-43A7-B01D-E7A5C7264AFD}"/>
    <dgm:cxn modelId="{82A1DC82-8284-4B05-AD21-AB4A6101F96C}" type="presOf" srcId="{5C5241A4-DC27-40D5-97E7-331EFFBD7B48}" destId="{473204DC-2CD8-4AFE-8200-43B80A4E857C}" srcOrd="0" destOrd="0" presId="urn:microsoft.com/office/officeart/2005/8/layout/vList2"/>
    <dgm:cxn modelId="{C71A4A9E-A1A2-4343-862A-F1EFC8BCE2AE}" srcId="{5C5241A4-DC27-40D5-97E7-331EFFBD7B48}" destId="{E818D385-E405-4162-8F80-3E4EF0B10165}" srcOrd="2" destOrd="0" parTransId="{3407AE16-4A9F-434B-819E-AF7424AC84B4}" sibTransId="{B57A562D-302E-4244-85ED-EC33F2F96C22}"/>
    <dgm:cxn modelId="{B6822FD5-7515-4FA0-94DD-B93B90225612}" type="presOf" srcId="{00C3AC9B-2FE5-4FD6-9910-23C91408896E}" destId="{4CA7CCC1-7DB2-4CCC-A59F-DE2F189A1B6E}" srcOrd="0" destOrd="0" presId="urn:microsoft.com/office/officeart/2005/8/layout/vList2"/>
    <dgm:cxn modelId="{C2DB92D8-33C1-4A0B-96C2-8137EE6E4616}" type="presOf" srcId="{F35DF7AA-16F3-4C5B-8A79-151920915C51}" destId="{40028F96-313E-4433-8F15-AD59F7ECBE6B}" srcOrd="0" destOrd="0" presId="urn:microsoft.com/office/officeart/2005/8/layout/vList2"/>
    <dgm:cxn modelId="{FF7E62E1-DD23-417F-8B3C-961C62BAAA58}" srcId="{5C5241A4-DC27-40D5-97E7-331EFFBD7B48}" destId="{9293932E-4BB7-4A3D-BD72-4C7A6A2DA6D1}" srcOrd="3" destOrd="0" parTransId="{726B6388-4DAB-4BE7-B84F-85940F3C0C65}" sibTransId="{7B7E1547-8EE3-40B3-B36B-F4D7C6E99685}"/>
    <dgm:cxn modelId="{B618A6EA-2FAE-4734-8D07-DF1191B88C4B}" type="presOf" srcId="{E818D385-E405-4162-8F80-3E4EF0B10165}" destId="{98DE3D21-5D2E-4DBA-AE8E-ED407388B395}" srcOrd="0" destOrd="0" presId="urn:microsoft.com/office/officeart/2005/8/layout/vList2"/>
    <dgm:cxn modelId="{197FCCFA-F7F7-46B7-8CAE-CC67EB52F034}" type="presOf" srcId="{F15D263D-9FAA-49F1-A316-0331BB1383CD}" destId="{189DE47D-BB90-490E-904D-6257C36E2F4C}" srcOrd="0" destOrd="0" presId="urn:microsoft.com/office/officeart/2005/8/layout/vList2"/>
    <dgm:cxn modelId="{F5F36F7A-A41E-4CEE-AA8F-9456E107BD0D}" type="presParOf" srcId="{473204DC-2CD8-4AFE-8200-43B80A4E857C}" destId="{189DE47D-BB90-490E-904D-6257C36E2F4C}" srcOrd="0" destOrd="0" presId="urn:microsoft.com/office/officeart/2005/8/layout/vList2"/>
    <dgm:cxn modelId="{89E5BB7F-7340-45E0-AAE7-B6EBE0B190AD}" type="presParOf" srcId="{473204DC-2CD8-4AFE-8200-43B80A4E857C}" destId="{BB2ADC0E-5315-4C4F-9542-4D0FA5FA8CA6}" srcOrd="1" destOrd="0" presId="urn:microsoft.com/office/officeart/2005/8/layout/vList2"/>
    <dgm:cxn modelId="{C41BB600-C3CB-42A3-B7F5-374125D5B2AE}" type="presParOf" srcId="{473204DC-2CD8-4AFE-8200-43B80A4E857C}" destId="{4CA7CCC1-7DB2-4CCC-A59F-DE2F189A1B6E}" srcOrd="2" destOrd="0" presId="urn:microsoft.com/office/officeart/2005/8/layout/vList2"/>
    <dgm:cxn modelId="{455B655F-9805-4A05-AED9-EFD055E932B8}" type="presParOf" srcId="{473204DC-2CD8-4AFE-8200-43B80A4E857C}" destId="{62C0A7C7-250B-4CA0-B5FB-ED852FC81890}" srcOrd="3" destOrd="0" presId="urn:microsoft.com/office/officeart/2005/8/layout/vList2"/>
    <dgm:cxn modelId="{9B9EC17A-3FEC-40ED-8D1B-11024E025625}" type="presParOf" srcId="{473204DC-2CD8-4AFE-8200-43B80A4E857C}" destId="{98DE3D21-5D2E-4DBA-AE8E-ED407388B395}" srcOrd="4" destOrd="0" presId="urn:microsoft.com/office/officeart/2005/8/layout/vList2"/>
    <dgm:cxn modelId="{F6216050-F0B3-4464-83EC-EAFF408B4BA2}" type="presParOf" srcId="{473204DC-2CD8-4AFE-8200-43B80A4E857C}" destId="{8A776E17-B207-4934-B218-8CECF0C4C019}" srcOrd="5" destOrd="0" presId="urn:microsoft.com/office/officeart/2005/8/layout/vList2"/>
    <dgm:cxn modelId="{AAB82FCD-E27B-4E3B-AE7C-2B4029A89DDC}" type="presParOf" srcId="{473204DC-2CD8-4AFE-8200-43B80A4E857C}" destId="{24942B99-A808-44DE-96E3-F62786FFDE64}" srcOrd="6" destOrd="0" presId="urn:microsoft.com/office/officeart/2005/8/layout/vList2"/>
    <dgm:cxn modelId="{F7258D1E-92EA-45DE-940C-DD82D4946A24}" type="presParOf" srcId="{473204DC-2CD8-4AFE-8200-43B80A4E857C}" destId="{14B9C843-A4F9-4DD6-ADE9-05DB6CEB4F2B}" srcOrd="7" destOrd="0" presId="urn:microsoft.com/office/officeart/2005/8/layout/vList2"/>
    <dgm:cxn modelId="{5F09B616-E8BB-49B5-A97D-9C86280C2E78}" type="presParOf" srcId="{473204DC-2CD8-4AFE-8200-43B80A4E857C}" destId="{40028F96-313E-4433-8F15-AD59F7ECBE6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C69B05-08FF-4334-B27A-B99184FA2E1D}"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27F28A1A-BC06-4100-ADED-AE156F700C76}">
      <dgm:prSet/>
      <dgm:spPr/>
      <dgm:t>
        <a:bodyPr/>
        <a:lstStyle/>
        <a:p>
          <a:r>
            <a:rPr lang="en-GB" dirty="0">
              <a:latin typeface="Times New Roman"/>
              <a:cs typeface="Times New Roman"/>
            </a:rPr>
            <a:t>An Operating system such as Windows or Linux operating systems. </a:t>
          </a:r>
          <a:endParaRPr lang="en-US" dirty="0">
            <a:latin typeface="Times New Roman"/>
            <a:cs typeface="Times New Roman"/>
          </a:endParaRPr>
        </a:p>
      </dgm:t>
    </dgm:pt>
    <dgm:pt modelId="{EDA49D9F-09C9-4A01-9D1E-1A6583119619}" type="parTrans" cxnId="{49AD2D27-0AD6-4C58-980F-6484C4B48941}">
      <dgm:prSet/>
      <dgm:spPr/>
      <dgm:t>
        <a:bodyPr/>
        <a:lstStyle/>
        <a:p>
          <a:endParaRPr lang="en-US"/>
        </a:p>
      </dgm:t>
    </dgm:pt>
    <dgm:pt modelId="{AD7E628E-9E35-419F-930A-B9D52A986D01}" type="sibTrans" cxnId="{49AD2D27-0AD6-4C58-980F-6484C4B48941}">
      <dgm:prSet/>
      <dgm:spPr/>
      <dgm:t>
        <a:bodyPr/>
        <a:lstStyle/>
        <a:p>
          <a:endParaRPr lang="en-US"/>
        </a:p>
      </dgm:t>
    </dgm:pt>
    <dgm:pt modelId="{7DC688A1-E7FA-421F-95A5-74272032A4CF}">
      <dgm:prSet/>
      <dgm:spPr/>
      <dgm:t>
        <a:bodyPr/>
        <a:lstStyle/>
        <a:p>
          <a:r>
            <a:rPr lang="en-GB" dirty="0">
              <a:latin typeface="Times New Roman"/>
              <a:cs typeface="Times New Roman"/>
            </a:rPr>
            <a:t>A Web browser such as Chrome, Fire Fox or Opera. </a:t>
          </a:r>
          <a:endParaRPr lang="en-US" dirty="0">
            <a:latin typeface="Times New Roman"/>
            <a:cs typeface="Times New Roman"/>
          </a:endParaRPr>
        </a:p>
      </dgm:t>
    </dgm:pt>
    <dgm:pt modelId="{BEE1AEBC-FC0B-4F36-ADD8-69186840A82B}" type="parTrans" cxnId="{2B65E827-3033-4CEB-A773-357B006FED72}">
      <dgm:prSet/>
      <dgm:spPr/>
      <dgm:t>
        <a:bodyPr/>
        <a:lstStyle/>
        <a:p>
          <a:endParaRPr lang="en-US"/>
        </a:p>
      </dgm:t>
    </dgm:pt>
    <dgm:pt modelId="{E04C63AA-A74A-49C4-815A-555B538412F5}" type="sibTrans" cxnId="{2B65E827-3033-4CEB-A773-357B006FED72}">
      <dgm:prSet/>
      <dgm:spPr/>
      <dgm:t>
        <a:bodyPr/>
        <a:lstStyle/>
        <a:p>
          <a:endParaRPr lang="en-US"/>
        </a:p>
      </dgm:t>
    </dgm:pt>
    <dgm:pt modelId="{56FAC6C9-CB50-45AE-9C65-EF7BB0EC3E3A}">
      <dgm:prSet/>
      <dgm:spPr/>
      <dgm:t>
        <a:bodyPr/>
        <a:lstStyle/>
        <a:p>
          <a:r>
            <a:rPr lang="en-GB" dirty="0">
              <a:latin typeface="Times New Roman"/>
              <a:cs typeface="Times New Roman"/>
            </a:rPr>
            <a:t>Any python platform for coding process. </a:t>
          </a:r>
          <a:endParaRPr lang="en-US" dirty="0">
            <a:latin typeface="Times New Roman"/>
            <a:cs typeface="Times New Roman"/>
          </a:endParaRPr>
        </a:p>
      </dgm:t>
    </dgm:pt>
    <dgm:pt modelId="{1FCE375D-8382-4CDE-946F-5AA01C3AF8A2}" type="parTrans" cxnId="{E2245F2B-6D91-43B8-877F-882A84A82856}">
      <dgm:prSet/>
      <dgm:spPr/>
      <dgm:t>
        <a:bodyPr/>
        <a:lstStyle/>
        <a:p>
          <a:endParaRPr lang="en-US"/>
        </a:p>
      </dgm:t>
    </dgm:pt>
    <dgm:pt modelId="{AEC78D99-70A6-4077-A40E-E4CA4D40B57F}" type="sibTrans" cxnId="{E2245F2B-6D91-43B8-877F-882A84A82856}">
      <dgm:prSet/>
      <dgm:spPr/>
      <dgm:t>
        <a:bodyPr/>
        <a:lstStyle/>
        <a:p>
          <a:endParaRPr lang="en-US"/>
        </a:p>
      </dgm:t>
    </dgm:pt>
    <dgm:pt modelId="{1888D2C3-7DBA-4350-962D-1C9556491D56}">
      <dgm:prSet/>
      <dgm:spPr/>
      <dgm:t>
        <a:bodyPr/>
        <a:lstStyle/>
        <a:p>
          <a:r>
            <a:rPr lang="en-GB" dirty="0">
              <a:latin typeface="Times New Roman"/>
              <a:cs typeface="Times New Roman"/>
            </a:rPr>
            <a:t>Language used for this project is python programming.</a:t>
          </a:r>
          <a:endParaRPr lang="en-US" dirty="0">
            <a:latin typeface="Times New Roman"/>
            <a:cs typeface="Times New Roman"/>
          </a:endParaRPr>
        </a:p>
      </dgm:t>
    </dgm:pt>
    <dgm:pt modelId="{4CC3C2A1-00A2-4C44-A1D7-030E052D027D}" type="parTrans" cxnId="{E715899A-879F-4ED7-9906-EC7A9C826C19}">
      <dgm:prSet/>
      <dgm:spPr/>
      <dgm:t>
        <a:bodyPr/>
        <a:lstStyle/>
        <a:p>
          <a:endParaRPr lang="en-US"/>
        </a:p>
      </dgm:t>
    </dgm:pt>
    <dgm:pt modelId="{5BCCE0DF-E277-4207-AB4E-B517A39FE312}" type="sibTrans" cxnId="{E715899A-879F-4ED7-9906-EC7A9C826C19}">
      <dgm:prSet/>
      <dgm:spPr/>
      <dgm:t>
        <a:bodyPr/>
        <a:lstStyle/>
        <a:p>
          <a:endParaRPr lang="en-US"/>
        </a:p>
      </dgm:t>
    </dgm:pt>
    <dgm:pt modelId="{1C4D3919-5674-4F1D-AA0B-EEFDC7741188}">
      <dgm:prSet/>
      <dgm:spPr/>
      <dgm:t>
        <a:bodyPr/>
        <a:lstStyle/>
        <a:p>
          <a:r>
            <a:rPr lang="en-GB" dirty="0">
              <a:latin typeface="Times New Roman"/>
              <a:cs typeface="Times New Roman"/>
            </a:rPr>
            <a:t>Code editors like Visual Studio Code, PyCharm etc. </a:t>
          </a:r>
          <a:endParaRPr lang="en-US" dirty="0">
            <a:latin typeface="Times New Roman"/>
            <a:cs typeface="Times New Roman"/>
          </a:endParaRPr>
        </a:p>
      </dgm:t>
    </dgm:pt>
    <dgm:pt modelId="{60AF8B0C-C853-4E89-8655-7B80A9C981D7}" type="parTrans" cxnId="{DAE1C8E8-94A2-4C1D-95C2-E1FEBB45DFA3}">
      <dgm:prSet/>
      <dgm:spPr/>
      <dgm:t>
        <a:bodyPr/>
        <a:lstStyle/>
        <a:p>
          <a:endParaRPr lang="en-US"/>
        </a:p>
      </dgm:t>
    </dgm:pt>
    <dgm:pt modelId="{07126757-06B9-4A14-BAEE-B90A590F00E4}" type="sibTrans" cxnId="{DAE1C8E8-94A2-4C1D-95C2-E1FEBB45DFA3}">
      <dgm:prSet/>
      <dgm:spPr/>
      <dgm:t>
        <a:bodyPr/>
        <a:lstStyle/>
        <a:p>
          <a:endParaRPr lang="en-US"/>
        </a:p>
      </dgm:t>
    </dgm:pt>
    <dgm:pt modelId="{391991E6-BDB5-4CE6-837B-C268BAD925F0}" type="pres">
      <dgm:prSet presAssocID="{A7C69B05-08FF-4334-B27A-B99184FA2E1D}" presName="linear" presStyleCnt="0">
        <dgm:presLayoutVars>
          <dgm:animLvl val="lvl"/>
          <dgm:resizeHandles val="exact"/>
        </dgm:presLayoutVars>
      </dgm:prSet>
      <dgm:spPr/>
    </dgm:pt>
    <dgm:pt modelId="{A3A01011-587C-4A28-B03A-5A47B6A22210}" type="pres">
      <dgm:prSet presAssocID="{27F28A1A-BC06-4100-ADED-AE156F700C76}" presName="parentText" presStyleLbl="node1" presStyleIdx="0" presStyleCnt="5">
        <dgm:presLayoutVars>
          <dgm:chMax val="0"/>
          <dgm:bulletEnabled val="1"/>
        </dgm:presLayoutVars>
      </dgm:prSet>
      <dgm:spPr/>
    </dgm:pt>
    <dgm:pt modelId="{0D1DBCE3-6DE0-453E-8B3A-0C50344E9B5A}" type="pres">
      <dgm:prSet presAssocID="{AD7E628E-9E35-419F-930A-B9D52A986D01}" presName="spacer" presStyleCnt="0"/>
      <dgm:spPr/>
    </dgm:pt>
    <dgm:pt modelId="{A76F6F2B-48E2-4353-B85B-A44D85CF55D0}" type="pres">
      <dgm:prSet presAssocID="{7DC688A1-E7FA-421F-95A5-74272032A4CF}" presName="parentText" presStyleLbl="node1" presStyleIdx="1" presStyleCnt="5">
        <dgm:presLayoutVars>
          <dgm:chMax val="0"/>
          <dgm:bulletEnabled val="1"/>
        </dgm:presLayoutVars>
      </dgm:prSet>
      <dgm:spPr/>
    </dgm:pt>
    <dgm:pt modelId="{65B52E9F-46DC-446A-9769-14332DF18352}" type="pres">
      <dgm:prSet presAssocID="{E04C63AA-A74A-49C4-815A-555B538412F5}" presName="spacer" presStyleCnt="0"/>
      <dgm:spPr/>
    </dgm:pt>
    <dgm:pt modelId="{828C603D-38BC-4CDC-9DBF-F125447C21FA}" type="pres">
      <dgm:prSet presAssocID="{56FAC6C9-CB50-45AE-9C65-EF7BB0EC3E3A}" presName="parentText" presStyleLbl="node1" presStyleIdx="2" presStyleCnt="5">
        <dgm:presLayoutVars>
          <dgm:chMax val="0"/>
          <dgm:bulletEnabled val="1"/>
        </dgm:presLayoutVars>
      </dgm:prSet>
      <dgm:spPr/>
    </dgm:pt>
    <dgm:pt modelId="{A848DF0E-D7CF-4545-B1E7-BEA7D0CCDC92}" type="pres">
      <dgm:prSet presAssocID="{AEC78D99-70A6-4077-A40E-E4CA4D40B57F}" presName="spacer" presStyleCnt="0"/>
      <dgm:spPr/>
    </dgm:pt>
    <dgm:pt modelId="{2054CCC8-62CB-4DD2-ACE5-93BBAF80D6E0}" type="pres">
      <dgm:prSet presAssocID="{1888D2C3-7DBA-4350-962D-1C9556491D56}" presName="parentText" presStyleLbl="node1" presStyleIdx="3" presStyleCnt="5">
        <dgm:presLayoutVars>
          <dgm:chMax val="0"/>
          <dgm:bulletEnabled val="1"/>
        </dgm:presLayoutVars>
      </dgm:prSet>
      <dgm:spPr/>
    </dgm:pt>
    <dgm:pt modelId="{F4A406BA-364A-4441-A0C7-FF1F84A12079}" type="pres">
      <dgm:prSet presAssocID="{5BCCE0DF-E277-4207-AB4E-B517A39FE312}" presName="spacer" presStyleCnt="0"/>
      <dgm:spPr/>
    </dgm:pt>
    <dgm:pt modelId="{7AA1C801-599B-41A7-B149-4B02A004B633}" type="pres">
      <dgm:prSet presAssocID="{1C4D3919-5674-4F1D-AA0B-EEFDC7741188}" presName="parentText" presStyleLbl="node1" presStyleIdx="4" presStyleCnt="5">
        <dgm:presLayoutVars>
          <dgm:chMax val="0"/>
          <dgm:bulletEnabled val="1"/>
        </dgm:presLayoutVars>
      </dgm:prSet>
      <dgm:spPr/>
    </dgm:pt>
  </dgm:ptLst>
  <dgm:cxnLst>
    <dgm:cxn modelId="{49AD2D27-0AD6-4C58-980F-6484C4B48941}" srcId="{A7C69B05-08FF-4334-B27A-B99184FA2E1D}" destId="{27F28A1A-BC06-4100-ADED-AE156F700C76}" srcOrd="0" destOrd="0" parTransId="{EDA49D9F-09C9-4A01-9D1E-1A6583119619}" sibTransId="{AD7E628E-9E35-419F-930A-B9D52A986D01}"/>
    <dgm:cxn modelId="{2B65E827-3033-4CEB-A773-357B006FED72}" srcId="{A7C69B05-08FF-4334-B27A-B99184FA2E1D}" destId="{7DC688A1-E7FA-421F-95A5-74272032A4CF}" srcOrd="1" destOrd="0" parTransId="{BEE1AEBC-FC0B-4F36-ADD8-69186840A82B}" sibTransId="{E04C63AA-A74A-49C4-815A-555B538412F5}"/>
    <dgm:cxn modelId="{E2245F2B-6D91-43B8-877F-882A84A82856}" srcId="{A7C69B05-08FF-4334-B27A-B99184FA2E1D}" destId="{56FAC6C9-CB50-45AE-9C65-EF7BB0EC3E3A}" srcOrd="2" destOrd="0" parTransId="{1FCE375D-8382-4CDE-946F-5AA01C3AF8A2}" sibTransId="{AEC78D99-70A6-4077-A40E-E4CA4D40B57F}"/>
    <dgm:cxn modelId="{F8700156-3B64-4E18-8CE1-F353B8C6562E}" type="presOf" srcId="{A7C69B05-08FF-4334-B27A-B99184FA2E1D}" destId="{391991E6-BDB5-4CE6-837B-C268BAD925F0}" srcOrd="0" destOrd="0" presId="urn:microsoft.com/office/officeart/2005/8/layout/vList2"/>
    <dgm:cxn modelId="{E715899A-879F-4ED7-9906-EC7A9C826C19}" srcId="{A7C69B05-08FF-4334-B27A-B99184FA2E1D}" destId="{1888D2C3-7DBA-4350-962D-1C9556491D56}" srcOrd="3" destOrd="0" parTransId="{4CC3C2A1-00A2-4C44-A1D7-030E052D027D}" sibTransId="{5BCCE0DF-E277-4207-AB4E-B517A39FE312}"/>
    <dgm:cxn modelId="{14112FA0-F435-44A8-B69F-3BEE1D01CEB2}" type="presOf" srcId="{1888D2C3-7DBA-4350-962D-1C9556491D56}" destId="{2054CCC8-62CB-4DD2-ACE5-93BBAF80D6E0}" srcOrd="0" destOrd="0" presId="urn:microsoft.com/office/officeart/2005/8/layout/vList2"/>
    <dgm:cxn modelId="{CE3CACB4-15FD-49AB-972E-24A688082DF7}" type="presOf" srcId="{7DC688A1-E7FA-421F-95A5-74272032A4CF}" destId="{A76F6F2B-48E2-4353-B85B-A44D85CF55D0}" srcOrd="0" destOrd="0" presId="urn:microsoft.com/office/officeart/2005/8/layout/vList2"/>
    <dgm:cxn modelId="{63C6B2C7-9209-4581-864E-29E27A7C57C7}" type="presOf" srcId="{27F28A1A-BC06-4100-ADED-AE156F700C76}" destId="{A3A01011-587C-4A28-B03A-5A47B6A22210}" srcOrd="0" destOrd="0" presId="urn:microsoft.com/office/officeart/2005/8/layout/vList2"/>
    <dgm:cxn modelId="{BC6CE0DB-EAD0-4DC8-90C5-BC84D2EF3450}" type="presOf" srcId="{1C4D3919-5674-4F1D-AA0B-EEFDC7741188}" destId="{7AA1C801-599B-41A7-B149-4B02A004B633}" srcOrd="0" destOrd="0" presId="urn:microsoft.com/office/officeart/2005/8/layout/vList2"/>
    <dgm:cxn modelId="{7E6FFCE2-BD3B-46DE-A7A7-0A962D5DEB4F}" type="presOf" srcId="{56FAC6C9-CB50-45AE-9C65-EF7BB0EC3E3A}" destId="{828C603D-38BC-4CDC-9DBF-F125447C21FA}" srcOrd="0" destOrd="0" presId="urn:microsoft.com/office/officeart/2005/8/layout/vList2"/>
    <dgm:cxn modelId="{DAE1C8E8-94A2-4C1D-95C2-E1FEBB45DFA3}" srcId="{A7C69B05-08FF-4334-B27A-B99184FA2E1D}" destId="{1C4D3919-5674-4F1D-AA0B-EEFDC7741188}" srcOrd="4" destOrd="0" parTransId="{60AF8B0C-C853-4E89-8655-7B80A9C981D7}" sibTransId="{07126757-06B9-4A14-BAEE-B90A590F00E4}"/>
    <dgm:cxn modelId="{0E493F38-81CD-4A25-A498-8B6EEAE3492B}" type="presParOf" srcId="{391991E6-BDB5-4CE6-837B-C268BAD925F0}" destId="{A3A01011-587C-4A28-B03A-5A47B6A22210}" srcOrd="0" destOrd="0" presId="urn:microsoft.com/office/officeart/2005/8/layout/vList2"/>
    <dgm:cxn modelId="{BC6BEEF5-0EC0-475E-872F-D8CA2D0D001C}" type="presParOf" srcId="{391991E6-BDB5-4CE6-837B-C268BAD925F0}" destId="{0D1DBCE3-6DE0-453E-8B3A-0C50344E9B5A}" srcOrd="1" destOrd="0" presId="urn:microsoft.com/office/officeart/2005/8/layout/vList2"/>
    <dgm:cxn modelId="{57846AC3-0335-4E5C-80DA-B2293DA01F71}" type="presParOf" srcId="{391991E6-BDB5-4CE6-837B-C268BAD925F0}" destId="{A76F6F2B-48E2-4353-B85B-A44D85CF55D0}" srcOrd="2" destOrd="0" presId="urn:microsoft.com/office/officeart/2005/8/layout/vList2"/>
    <dgm:cxn modelId="{113FE673-7F28-45A7-A196-35B734F6DFCC}" type="presParOf" srcId="{391991E6-BDB5-4CE6-837B-C268BAD925F0}" destId="{65B52E9F-46DC-446A-9769-14332DF18352}" srcOrd="3" destOrd="0" presId="urn:microsoft.com/office/officeart/2005/8/layout/vList2"/>
    <dgm:cxn modelId="{666A384B-BFEB-4DC7-B485-D6694BB5F5FF}" type="presParOf" srcId="{391991E6-BDB5-4CE6-837B-C268BAD925F0}" destId="{828C603D-38BC-4CDC-9DBF-F125447C21FA}" srcOrd="4" destOrd="0" presId="urn:microsoft.com/office/officeart/2005/8/layout/vList2"/>
    <dgm:cxn modelId="{1C0F637C-FD9B-46F0-8245-73D41F716816}" type="presParOf" srcId="{391991E6-BDB5-4CE6-837B-C268BAD925F0}" destId="{A848DF0E-D7CF-4545-B1E7-BEA7D0CCDC92}" srcOrd="5" destOrd="0" presId="urn:microsoft.com/office/officeart/2005/8/layout/vList2"/>
    <dgm:cxn modelId="{210EAED1-0C76-4868-83A1-5400B2F07829}" type="presParOf" srcId="{391991E6-BDB5-4CE6-837B-C268BAD925F0}" destId="{2054CCC8-62CB-4DD2-ACE5-93BBAF80D6E0}" srcOrd="6" destOrd="0" presId="urn:microsoft.com/office/officeart/2005/8/layout/vList2"/>
    <dgm:cxn modelId="{FFC162EF-FA58-4807-8F6A-9DC9B6895BBF}" type="presParOf" srcId="{391991E6-BDB5-4CE6-837B-C268BAD925F0}" destId="{F4A406BA-364A-4441-A0C7-FF1F84A12079}" srcOrd="7" destOrd="0" presId="urn:microsoft.com/office/officeart/2005/8/layout/vList2"/>
    <dgm:cxn modelId="{B3F489F9-5642-4B5C-9B20-A1776861450C}" type="presParOf" srcId="{391991E6-BDB5-4CE6-837B-C268BAD925F0}" destId="{7AA1C801-599B-41A7-B149-4B02A004B63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DE47D-BB90-490E-904D-6257C36E2F4C}">
      <dsp:nvSpPr>
        <dsp:cNvPr id="0" name=""/>
        <dsp:cNvSpPr/>
      </dsp:nvSpPr>
      <dsp:spPr>
        <a:xfrm>
          <a:off x="0" y="96366"/>
          <a:ext cx="5292436" cy="772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a:cs typeface="Times New Roman"/>
            </a:rPr>
            <a:t>This project requires a Computer, Laptop or a MAC. </a:t>
          </a:r>
          <a:endParaRPr lang="en-US" sz="2000" kern="1200" dirty="0">
            <a:latin typeface="Times New Roman"/>
            <a:cs typeface="Times New Roman"/>
          </a:endParaRPr>
        </a:p>
      </dsp:txBody>
      <dsp:txXfrm>
        <a:off x="37696" y="134062"/>
        <a:ext cx="5217044" cy="696808"/>
      </dsp:txXfrm>
    </dsp:sp>
    <dsp:sp modelId="{4CA7CCC1-7DB2-4CCC-A59F-DE2F189A1B6E}">
      <dsp:nvSpPr>
        <dsp:cNvPr id="0" name=""/>
        <dsp:cNvSpPr/>
      </dsp:nvSpPr>
      <dsp:spPr>
        <a:xfrm>
          <a:off x="0" y="926167"/>
          <a:ext cx="5292436" cy="772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a:cs typeface="Times New Roman"/>
            </a:rPr>
            <a:t>A RAM of 8GB </a:t>
          </a:r>
          <a:endParaRPr lang="en-US" sz="2000" kern="1200" dirty="0">
            <a:latin typeface="Times New Roman"/>
            <a:cs typeface="Times New Roman"/>
          </a:endParaRPr>
        </a:p>
      </dsp:txBody>
      <dsp:txXfrm>
        <a:off x="37696" y="963863"/>
        <a:ext cx="5217044" cy="696808"/>
      </dsp:txXfrm>
    </dsp:sp>
    <dsp:sp modelId="{98DE3D21-5D2E-4DBA-AE8E-ED407388B395}">
      <dsp:nvSpPr>
        <dsp:cNvPr id="0" name=""/>
        <dsp:cNvSpPr/>
      </dsp:nvSpPr>
      <dsp:spPr>
        <a:xfrm>
          <a:off x="0" y="1755967"/>
          <a:ext cx="5292436" cy="772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a:cs typeface="Times New Roman"/>
            </a:rPr>
            <a:t>A processor of Intel core i5 8th generation or higher. </a:t>
          </a:r>
          <a:endParaRPr lang="en-US" sz="2000" kern="1200" dirty="0">
            <a:latin typeface="Times New Roman"/>
            <a:cs typeface="Times New Roman"/>
          </a:endParaRPr>
        </a:p>
      </dsp:txBody>
      <dsp:txXfrm>
        <a:off x="37696" y="1793663"/>
        <a:ext cx="5217044" cy="696808"/>
      </dsp:txXfrm>
    </dsp:sp>
    <dsp:sp modelId="{24942B99-A808-44DE-96E3-F62786FFDE64}">
      <dsp:nvSpPr>
        <dsp:cNvPr id="0" name=""/>
        <dsp:cNvSpPr/>
      </dsp:nvSpPr>
      <dsp:spPr>
        <a:xfrm>
          <a:off x="0" y="2585767"/>
          <a:ext cx="5292436" cy="772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a:cs typeface="Times New Roman"/>
            </a:rPr>
            <a:t>A stable internet connection is required for network stability. </a:t>
          </a:r>
          <a:endParaRPr lang="en-US" sz="2000" kern="1200" dirty="0">
            <a:latin typeface="Times New Roman"/>
            <a:cs typeface="Times New Roman"/>
          </a:endParaRPr>
        </a:p>
      </dsp:txBody>
      <dsp:txXfrm>
        <a:off x="37696" y="2623463"/>
        <a:ext cx="5217044" cy="696808"/>
      </dsp:txXfrm>
    </dsp:sp>
    <dsp:sp modelId="{40028F96-313E-4433-8F15-AD59F7ECBE6B}">
      <dsp:nvSpPr>
        <dsp:cNvPr id="0" name=""/>
        <dsp:cNvSpPr/>
      </dsp:nvSpPr>
      <dsp:spPr>
        <a:xfrm>
          <a:off x="0" y="3415567"/>
          <a:ext cx="5292436" cy="772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Times New Roman"/>
              <a:cs typeface="Times New Roman"/>
            </a:rPr>
            <a:t>Other hardware materials like Webcam, mouse, keyboard etc.</a:t>
          </a:r>
          <a:endParaRPr lang="en-US" sz="2000" kern="1200" dirty="0">
            <a:latin typeface="Times New Roman"/>
            <a:cs typeface="Times New Roman"/>
          </a:endParaRPr>
        </a:p>
      </dsp:txBody>
      <dsp:txXfrm>
        <a:off x="37696" y="3453263"/>
        <a:ext cx="5217044" cy="696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01011-587C-4A28-B03A-5A47B6A22210}">
      <dsp:nvSpPr>
        <dsp:cNvPr id="0" name=""/>
        <dsp:cNvSpPr/>
      </dsp:nvSpPr>
      <dsp:spPr>
        <a:xfrm>
          <a:off x="0" y="75264"/>
          <a:ext cx="6832212" cy="96525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a:cs typeface="Times New Roman"/>
            </a:rPr>
            <a:t>An Operating system such as Windows or Linux operating systems. </a:t>
          </a:r>
          <a:endParaRPr lang="en-US" sz="2500" kern="1200" dirty="0">
            <a:latin typeface="Times New Roman"/>
            <a:cs typeface="Times New Roman"/>
          </a:endParaRPr>
        </a:p>
      </dsp:txBody>
      <dsp:txXfrm>
        <a:off x="47120" y="122384"/>
        <a:ext cx="6737972" cy="871010"/>
      </dsp:txXfrm>
    </dsp:sp>
    <dsp:sp modelId="{A76F6F2B-48E2-4353-B85B-A44D85CF55D0}">
      <dsp:nvSpPr>
        <dsp:cNvPr id="0" name=""/>
        <dsp:cNvSpPr/>
      </dsp:nvSpPr>
      <dsp:spPr>
        <a:xfrm>
          <a:off x="0" y="1112514"/>
          <a:ext cx="6832212" cy="96525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a:cs typeface="Times New Roman"/>
            </a:rPr>
            <a:t>A Web browser such as Chrome, Fire Fox or Opera. </a:t>
          </a:r>
          <a:endParaRPr lang="en-US" sz="2500" kern="1200" dirty="0">
            <a:latin typeface="Times New Roman"/>
            <a:cs typeface="Times New Roman"/>
          </a:endParaRPr>
        </a:p>
      </dsp:txBody>
      <dsp:txXfrm>
        <a:off x="47120" y="1159634"/>
        <a:ext cx="6737972" cy="871010"/>
      </dsp:txXfrm>
    </dsp:sp>
    <dsp:sp modelId="{828C603D-38BC-4CDC-9DBF-F125447C21FA}">
      <dsp:nvSpPr>
        <dsp:cNvPr id="0" name=""/>
        <dsp:cNvSpPr/>
      </dsp:nvSpPr>
      <dsp:spPr>
        <a:xfrm>
          <a:off x="0" y="2149764"/>
          <a:ext cx="6832212" cy="96525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a:cs typeface="Times New Roman"/>
            </a:rPr>
            <a:t>Any python platform for coding process. </a:t>
          </a:r>
          <a:endParaRPr lang="en-US" sz="2500" kern="1200" dirty="0">
            <a:latin typeface="Times New Roman"/>
            <a:cs typeface="Times New Roman"/>
          </a:endParaRPr>
        </a:p>
      </dsp:txBody>
      <dsp:txXfrm>
        <a:off x="47120" y="2196884"/>
        <a:ext cx="6737972" cy="871010"/>
      </dsp:txXfrm>
    </dsp:sp>
    <dsp:sp modelId="{2054CCC8-62CB-4DD2-ACE5-93BBAF80D6E0}">
      <dsp:nvSpPr>
        <dsp:cNvPr id="0" name=""/>
        <dsp:cNvSpPr/>
      </dsp:nvSpPr>
      <dsp:spPr>
        <a:xfrm>
          <a:off x="0" y="3187014"/>
          <a:ext cx="6832212" cy="96525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a:cs typeface="Times New Roman"/>
            </a:rPr>
            <a:t>Language used for this project is python programming.</a:t>
          </a:r>
          <a:endParaRPr lang="en-US" sz="2500" kern="1200" dirty="0">
            <a:latin typeface="Times New Roman"/>
            <a:cs typeface="Times New Roman"/>
          </a:endParaRPr>
        </a:p>
      </dsp:txBody>
      <dsp:txXfrm>
        <a:off x="47120" y="3234134"/>
        <a:ext cx="6737972" cy="871010"/>
      </dsp:txXfrm>
    </dsp:sp>
    <dsp:sp modelId="{7AA1C801-599B-41A7-B149-4B02A004B633}">
      <dsp:nvSpPr>
        <dsp:cNvPr id="0" name=""/>
        <dsp:cNvSpPr/>
      </dsp:nvSpPr>
      <dsp:spPr>
        <a:xfrm>
          <a:off x="0" y="4224264"/>
          <a:ext cx="6832212" cy="965250"/>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dirty="0">
              <a:latin typeface="Times New Roman"/>
              <a:cs typeface="Times New Roman"/>
            </a:rPr>
            <a:t>Code editors like Visual Studio Code, PyCharm etc. </a:t>
          </a:r>
          <a:endParaRPr lang="en-US" sz="2500" kern="1200" dirty="0">
            <a:latin typeface="Times New Roman"/>
            <a:cs typeface="Times New Roman"/>
          </a:endParaRPr>
        </a:p>
      </dsp:txBody>
      <dsp:txXfrm>
        <a:off x="47120" y="4271384"/>
        <a:ext cx="6737972" cy="8710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6661" y="955566"/>
            <a:ext cx="9252993" cy="2272426"/>
          </a:xfrm>
        </p:spPr>
        <p:txBody>
          <a:bodyPr>
            <a:normAutofit/>
          </a:bodyPr>
          <a:lstStyle/>
          <a:p>
            <a:pPr algn="just"/>
            <a:r>
              <a:rPr lang="en-GB" sz="2400" b="1" dirty="0">
                <a:latin typeface="Times New Roman"/>
                <a:ea typeface="+mj-lt"/>
                <a:cs typeface="+mj-lt"/>
              </a:rPr>
              <a:t>IMPLEMENTATION OF HAND-HELD CURSOR CONTROL USING MACHINE LEARNING</a:t>
            </a:r>
            <a:endParaRPr lang="en-US" sz="2400">
              <a:latin typeface="Times New Roman"/>
              <a:ea typeface="+mj-lt"/>
              <a:cs typeface="+mj-lt"/>
            </a:endParaRPr>
          </a:p>
        </p:txBody>
      </p:sp>
      <p:sp>
        <p:nvSpPr>
          <p:cNvPr id="3" name="Subtitle 2"/>
          <p:cNvSpPr>
            <a:spLocks noGrp="1"/>
          </p:cNvSpPr>
          <p:nvPr>
            <p:ph type="subTitle" idx="1"/>
          </p:nvPr>
        </p:nvSpPr>
        <p:spPr>
          <a:xfrm>
            <a:off x="8729006" y="4365723"/>
            <a:ext cx="8915399" cy="1126283"/>
          </a:xfrm>
        </p:spPr>
        <p:txBody>
          <a:bodyPr vert="horz" lIns="91440" tIns="45720" rIns="91440" bIns="45720" rtlCol="0" anchor="t">
            <a:noAutofit/>
          </a:bodyPr>
          <a:lstStyle/>
          <a:p>
            <a:pPr algn="just"/>
            <a:r>
              <a:rPr lang="en-GB" sz="1400" b="1" i="1" dirty="0">
                <a:solidFill>
                  <a:schemeClr val="tx1"/>
                </a:solidFill>
                <a:latin typeface="Times New Roman"/>
                <a:ea typeface="+mn-lt"/>
                <a:cs typeface="+mn-lt"/>
              </a:rPr>
              <a:t>Submitted by</a:t>
            </a:r>
            <a:endParaRPr lang="en-US" sz="1400" dirty="0">
              <a:solidFill>
                <a:schemeClr val="tx1"/>
              </a:solidFill>
              <a:latin typeface="Times New Roman"/>
              <a:ea typeface="+mn-lt"/>
              <a:cs typeface="+mn-lt"/>
            </a:endParaRPr>
          </a:p>
          <a:p>
            <a:pPr algn="just"/>
            <a:endParaRPr lang="en-US" sz="1400" dirty="0">
              <a:solidFill>
                <a:schemeClr val="tx1"/>
              </a:solidFill>
              <a:latin typeface="Times New Roman"/>
              <a:ea typeface="+mn-lt"/>
              <a:cs typeface="+mn-lt"/>
            </a:endParaRPr>
          </a:p>
          <a:p>
            <a:pPr algn="just"/>
            <a:r>
              <a:rPr lang="en-GB" sz="1400" dirty="0">
                <a:solidFill>
                  <a:schemeClr val="tx1"/>
                </a:solidFill>
                <a:latin typeface="Times New Roman"/>
                <a:ea typeface="+mn-lt"/>
                <a:cs typeface="+mn-lt"/>
              </a:rPr>
              <a:t> Harish Kumar L(RA1911008020026)</a:t>
            </a:r>
            <a:endParaRPr lang="en-US" sz="1400" dirty="0">
              <a:solidFill>
                <a:schemeClr val="tx1"/>
              </a:solidFill>
              <a:latin typeface="Times New Roman"/>
              <a:ea typeface="+mn-lt"/>
              <a:cs typeface="+mn-lt"/>
            </a:endParaRPr>
          </a:p>
          <a:p>
            <a:pPr algn="just"/>
            <a:r>
              <a:rPr lang="en-GB" sz="1400" dirty="0">
                <a:solidFill>
                  <a:schemeClr val="tx1"/>
                </a:solidFill>
                <a:latin typeface="Times New Roman"/>
                <a:ea typeface="+mn-lt"/>
                <a:cs typeface="+mn-lt"/>
              </a:rPr>
              <a:t>Abishek Narayan V(RA1911008020049)</a:t>
            </a:r>
            <a:endParaRPr lang="en-US" sz="1400" dirty="0">
              <a:solidFill>
                <a:schemeClr val="tx1"/>
              </a:solidFill>
              <a:latin typeface="Times New Roman"/>
              <a:ea typeface="+mn-lt"/>
              <a:cs typeface="+mn-lt"/>
            </a:endParaRPr>
          </a:p>
          <a:p>
            <a:pPr algn="just"/>
            <a:r>
              <a:rPr lang="en-GB" sz="1400" dirty="0">
                <a:solidFill>
                  <a:schemeClr val="tx1"/>
                </a:solidFill>
                <a:latin typeface="Times New Roman"/>
                <a:ea typeface="+mn-lt"/>
                <a:cs typeface="+mn-lt"/>
              </a:rPr>
              <a:t>Ashwin Krishna N (RA1911008020058)</a:t>
            </a:r>
            <a:endParaRPr lang="en-US" sz="1400" dirty="0">
              <a:solidFill>
                <a:schemeClr val="tx1"/>
              </a:solidFill>
              <a:latin typeface="Times New Roman"/>
              <a:ea typeface="+mn-lt"/>
              <a:cs typeface="+mn-lt"/>
            </a:endParaRPr>
          </a:p>
          <a:p>
            <a:endParaRPr lang="en-US" dirty="0">
              <a:solidFill>
                <a:schemeClr val="tx1"/>
              </a:solidFill>
            </a:endParaRPr>
          </a:p>
        </p:txBody>
      </p:sp>
      <p:pic>
        <p:nvPicPr>
          <p:cNvPr id="4" name="Picture 4" descr="Logo&#10;&#10;Description automatically generated">
            <a:extLst>
              <a:ext uri="{FF2B5EF4-FFF2-40B4-BE49-F238E27FC236}">
                <a16:creationId xmlns:a16="http://schemas.microsoft.com/office/drawing/2014/main" id="{AA1DB0FE-0E1F-ECDD-F822-E1F37C7D8B55}"/>
              </a:ext>
            </a:extLst>
          </p:cNvPr>
          <p:cNvPicPr>
            <a:picLocks noChangeAspect="1"/>
          </p:cNvPicPr>
          <p:nvPr/>
        </p:nvPicPr>
        <p:blipFill>
          <a:blip r:embed="rId2"/>
          <a:stretch>
            <a:fillRect/>
          </a:stretch>
        </p:blipFill>
        <p:spPr>
          <a:xfrm>
            <a:off x="4627944" y="324721"/>
            <a:ext cx="3148313" cy="1134986"/>
          </a:xfrm>
          <a:prstGeom prst="rect">
            <a:avLst/>
          </a:prstGeom>
        </p:spPr>
      </p:pic>
    </p:spTree>
    <p:extLst>
      <p:ext uri="{BB962C8B-B14F-4D97-AF65-F5344CB8AC3E}">
        <p14:creationId xmlns:p14="http://schemas.microsoft.com/office/powerpoint/2010/main" val="3622625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BD641-047D-0E51-A222-F26F74D99D2F}"/>
              </a:ext>
            </a:extLst>
          </p:cNvPr>
          <p:cNvSpPr>
            <a:spLocks noGrp="1"/>
          </p:cNvSpPr>
          <p:nvPr>
            <p:ph idx="1"/>
          </p:nvPr>
        </p:nvSpPr>
        <p:spPr>
          <a:xfrm>
            <a:off x="2492756" y="892307"/>
            <a:ext cx="9022556" cy="5048755"/>
          </a:xfrm>
        </p:spPr>
        <p:txBody>
          <a:bodyPr vert="horz" lIns="91440" tIns="45720" rIns="91440" bIns="45720" rtlCol="0" anchor="t">
            <a:normAutofit/>
          </a:bodyPr>
          <a:lstStyle/>
          <a:p>
            <a:pPr algn="just"/>
            <a:r>
              <a:rPr lang="en-GB" b="1" dirty="0">
                <a:latin typeface="Times New Roman"/>
                <a:ea typeface="+mn-lt"/>
                <a:cs typeface="+mn-lt"/>
              </a:rPr>
              <a:t>3.2 PROPOSED SYSTEM</a:t>
            </a:r>
            <a:endParaRPr lang="en-US">
              <a:latin typeface="Times New Roman"/>
              <a:ea typeface="+mn-lt"/>
              <a:cs typeface="+mn-lt"/>
            </a:endParaRPr>
          </a:p>
          <a:p>
            <a:pPr algn="just"/>
            <a:r>
              <a:rPr lang="en-GB" sz="1600" dirty="0">
                <a:latin typeface="Times New Roman"/>
                <a:ea typeface="+mn-lt"/>
                <a:cs typeface="+mn-lt"/>
              </a:rPr>
              <a:t>Even though there are a number of quick access options for the hand and mouse gesture for laptops in the current system, with our project, we could use the laptop or webcam and by recognising the hand gesture, we could control the mouse and perform basic operations like mouse pointer control, select and deselect using the left click, and a quick access feature for file transfer between the systems connected via network LAN cable. A "Zero Cost" hand identification system for computers was developed. It uses straightforward algorithms to identify the hand, track hand movements, and assign a response to each movement. However, we have mainly focused on mouse pointing and clicking activities as well as a hand movement and action for transferring files between connected devices. Since Python is a simple language, platform independent with flexibility, and portable, the system we are designing will be much more responsive and easier to implement. This is beneficial in creating a programme that is centred in such a goal for creating a Virtual Mouse and Hand Recognition system. By specifying actions for the hand movement for carrying out a given action, the system can be expanded much further. By using such movements for the set of hand gestures, it might be altered to any additional degree; your creativity is the only limit. Without the need for additional hardware, this virtual mouse hand recognition application employs a straightforward colour cap on the finger to allow users to direct the cursor using basic hand and gesture movements. This is accomplished using camera inputs in conjunction with hand gesture detection based on eyesight.</a:t>
            </a:r>
            <a:endParaRPr lang="en-US" sz="1600">
              <a:latin typeface="Times New Roman"/>
              <a:ea typeface="+mn-lt"/>
              <a:cs typeface="+mn-lt"/>
            </a:endParaRPr>
          </a:p>
          <a:p>
            <a:endParaRPr lang="en-US" sz="1600" dirty="0">
              <a:latin typeface="Times New Roman"/>
              <a:cs typeface="Times New Roman"/>
            </a:endParaRPr>
          </a:p>
        </p:txBody>
      </p:sp>
    </p:spTree>
    <p:extLst>
      <p:ext uri="{BB962C8B-B14F-4D97-AF65-F5344CB8AC3E}">
        <p14:creationId xmlns:p14="http://schemas.microsoft.com/office/powerpoint/2010/main" val="2559646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6"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57"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1"/>
            <a:ext cx="6176982" cy="6853245"/>
            <a:chOff x="2487613" y="285750"/>
            <a:chExt cx="2428876" cy="5654676"/>
          </a:xfrm>
          <a:solidFill>
            <a:schemeClr val="accent1">
              <a:alpha val="30000"/>
            </a:schemeClr>
          </a:solidFill>
        </p:grpSpPr>
        <p:sp>
          <p:nvSpPr>
            <p:cNvPr id="23"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7"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a:extLst>
              <a:ext uri="{FF2B5EF4-FFF2-40B4-BE49-F238E27FC236}">
                <a16:creationId xmlns:a16="http://schemas.microsoft.com/office/drawing/2014/main" id="{4D755522-3393-ED9F-7729-1CCD9F876104}"/>
              </a:ext>
            </a:extLst>
          </p:cNvPr>
          <p:cNvSpPr>
            <a:spLocks noGrp="1"/>
          </p:cNvSpPr>
          <p:nvPr>
            <p:ph type="title"/>
          </p:nvPr>
        </p:nvSpPr>
        <p:spPr>
          <a:xfrm>
            <a:off x="7839756" y="1159566"/>
            <a:ext cx="4734500" cy="4675421"/>
          </a:xfrm>
        </p:spPr>
        <p:txBody>
          <a:bodyPr anchor="ctr">
            <a:normAutofit/>
          </a:bodyPr>
          <a:lstStyle/>
          <a:p>
            <a:r>
              <a:rPr lang="en-GB" sz="2300" b="1" dirty="0">
                <a:solidFill>
                  <a:schemeClr val="tx1"/>
                </a:solidFill>
                <a:ea typeface="+mj-lt"/>
                <a:cs typeface="+mj-lt"/>
              </a:rPr>
              <a:t>             </a:t>
            </a:r>
            <a:r>
              <a:rPr lang="en-GB" sz="2300" b="1" dirty="0">
                <a:solidFill>
                  <a:schemeClr val="tx1"/>
                </a:solidFill>
                <a:latin typeface="Times New Roman"/>
                <a:ea typeface="+mj-lt"/>
                <a:cs typeface="+mj-lt"/>
              </a:rPr>
              <a:t> CHAPTER-4</a:t>
            </a:r>
            <a:endParaRPr lang="en-US" sz="2300">
              <a:solidFill>
                <a:schemeClr val="tx1"/>
              </a:solidFill>
              <a:latin typeface="Times New Roman"/>
              <a:ea typeface="+mj-lt"/>
              <a:cs typeface="+mj-lt"/>
            </a:endParaRPr>
          </a:p>
          <a:p>
            <a:pPr>
              <a:spcBef>
                <a:spcPts val="1000"/>
              </a:spcBef>
            </a:pPr>
            <a:r>
              <a:rPr lang="en-GB" sz="2300" b="1" dirty="0">
                <a:solidFill>
                  <a:schemeClr val="tx1"/>
                </a:solidFill>
                <a:latin typeface="Times New Roman"/>
                <a:ea typeface="+mj-lt"/>
                <a:cs typeface="+mj-lt"/>
              </a:rPr>
              <a:t> SYSTEM REQUIREMENTS</a:t>
            </a:r>
            <a:br>
              <a:rPr lang="en-GB" sz="2300" b="1" dirty="0">
                <a:latin typeface="Times New Roman"/>
                <a:ea typeface="+mj-lt"/>
                <a:cs typeface="+mj-lt"/>
              </a:rPr>
            </a:br>
            <a:r>
              <a:rPr lang="en-GB" sz="2300" b="1" dirty="0">
                <a:latin typeface="Times New Roman"/>
                <a:ea typeface="+mj-lt"/>
                <a:cs typeface="+mj-lt"/>
              </a:rPr>
              <a:t>4.1 HARDWARE REQUIREMENTS</a:t>
            </a:r>
            <a:endParaRPr lang="en-US" sz="2300">
              <a:latin typeface="Times New Roman"/>
              <a:ea typeface="+mj-lt"/>
              <a:cs typeface="+mj-lt"/>
            </a:endParaRPr>
          </a:p>
          <a:p>
            <a:br>
              <a:rPr lang="en-GB" sz="2300" b="1" dirty="0">
                <a:ea typeface="+mj-lt"/>
                <a:cs typeface="+mj-lt"/>
              </a:rPr>
            </a:br>
            <a:endParaRPr lang="en-US" sz="2300">
              <a:solidFill>
                <a:schemeClr val="tx1"/>
              </a:solidFill>
              <a:ea typeface="+mj-lt"/>
              <a:cs typeface="+mj-lt"/>
            </a:endParaRPr>
          </a:p>
          <a:p>
            <a:endParaRPr lang="en-US" sz="2300">
              <a:solidFill>
                <a:schemeClr val="tx1"/>
              </a:solidFill>
            </a:endParaRPr>
          </a:p>
        </p:txBody>
      </p:sp>
      <p:sp>
        <p:nvSpPr>
          <p:cNvPr id="58"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p>
      <p:graphicFrame>
        <p:nvGraphicFramePr>
          <p:cNvPr id="59" name="Content Placeholder 2">
            <a:extLst>
              <a:ext uri="{FF2B5EF4-FFF2-40B4-BE49-F238E27FC236}">
                <a16:creationId xmlns:a16="http://schemas.microsoft.com/office/drawing/2014/main" id="{33315A85-FB28-527C-B376-F2D4905E6359}"/>
              </a:ext>
            </a:extLst>
          </p:cNvPr>
          <p:cNvGraphicFramePr>
            <a:graphicFrameLocks noGrp="1"/>
          </p:cNvGraphicFramePr>
          <p:nvPr>
            <p:ph idx="1"/>
          </p:nvPr>
        </p:nvGraphicFramePr>
        <p:xfrm>
          <a:off x="637310" y="1286934"/>
          <a:ext cx="5292436" cy="4284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822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8CF82-0F89-9EA7-3157-9B57B566E35D}"/>
              </a:ext>
            </a:extLst>
          </p:cNvPr>
          <p:cNvSpPr>
            <a:spLocks noGrp="1"/>
          </p:cNvSpPr>
          <p:nvPr>
            <p:ph type="title"/>
          </p:nvPr>
        </p:nvSpPr>
        <p:spPr>
          <a:xfrm>
            <a:off x="1093205" y="3112999"/>
            <a:ext cx="6311676" cy="4041374"/>
          </a:xfrm>
        </p:spPr>
        <p:txBody>
          <a:bodyPr>
            <a:normAutofit/>
          </a:bodyPr>
          <a:lstStyle/>
          <a:p>
            <a:pPr>
              <a:spcBef>
                <a:spcPts val="1000"/>
              </a:spcBef>
            </a:pPr>
            <a:r>
              <a:rPr lang="en-GB" sz="2200" b="1" dirty="0">
                <a:solidFill>
                  <a:schemeClr val="bg1"/>
                </a:solidFill>
                <a:latin typeface="Times New Roman"/>
                <a:cs typeface="Times New Roman"/>
              </a:rPr>
              <a:t>4.2 SOFTWARE </a:t>
            </a:r>
            <a:br>
              <a:rPr lang="en-GB" sz="2200" b="1" dirty="0">
                <a:latin typeface="Times New Roman"/>
              </a:rPr>
            </a:br>
            <a:r>
              <a:rPr lang="en-GB" sz="2200" b="1" dirty="0">
                <a:solidFill>
                  <a:schemeClr val="bg1"/>
                </a:solidFill>
                <a:latin typeface="Times New Roman"/>
                <a:cs typeface="Times New Roman"/>
              </a:rPr>
              <a:t>      REQUIREMENTS</a:t>
            </a:r>
            <a:endParaRPr lang="en-US" sz="2200" dirty="0">
              <a:solidFill>
                <a:schemeClr val="bg1"/>
              </a:solidFill>
              <a:latin typeface="Times New Roman"/>
              <a:ea typeface="+mj-lt"/>
              <a:cs typeface="Times New Roman"/>
            </a:endParaRPr>
          </a:p>
          <a:p>
            <a:endParaRPr lang="en-US" sz="2500">
              <a:solidFill>
                <a:schemeClr val="bg1"/>
              </a:solidFill>
            </a:endParaRPr>
          </a:p>
        </p:txBody>
      </p:sp>
      <p:sp>
        <p:nvSpPr>
          <p:cNvPr id="48"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50" name="Rectangle 49">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Content Placeholder 2">
            <a:extLst>
              <a:ext uri="{FF2B5EF4-FFF2-40B4-BE49-F238E27FC236}">
                <a16:creationId xmlns:a16="http://schemas.microsoft.com/office/drawing/2014/main" id="{602A97C7-D376-4490-2832-D4432AD4EEDF}"/>
              </a:ext>
            </a:extLst>
          </p:cNvPr>
          <p:cNvGraphicFramePr>
            <a:graphicFrameLocks noGrp="1"/>
          </p:cNvGraphicFramePr>
          <p:nvPr>
            <p:ph idx="1"/>
            <p:extLst>
              <p:ext uri="{D42A27DB-BD31-4B8C-83A1-F6EECF244321}">
                <p14:modId xmlns:p14="http://schemas.microsoft.com/office/powerpoint/2010/main" val="1548668826"/>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95995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7" name="Rectangle 17">
            <a:extLst>
              <a:ext uri="{FF2B5EF4-FFF2-40B4-BE49-F238E27FC236}">
                <a16:creationId xmlns:a16="http://schemas.microsoft.com/office/drawing/2014/main" id="{93262980-E907-4930-9E6E-3DC2025C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119954-1A71-1E01-2361-714050B89D6E}"/>
              </a:ext>
            </a:extLst>
          </p:cNvPr>
          <p:cNvSpPr>
            <a:spLocks noGrp="1"/>
          </p:cNvSpPr>
          <p:nvPr>
            <p:ph type="title"/>
          </p:nvPr>
        </p:nvSpPr>
        <p:spPr>
          <a:xfrm>
            <a:off x="876010" y="672320"/>
            <a:ext cx="3727444" cy="1038046"/>
          </a:xfrm>
        </p:spPr>
        <p:txBody>
          <a:bodyPr>
            <a:normAutofit/>
          </a:bodyPr>
          <a:lstStyle/>
          <a:p>
            <a:pPr>
              <a:lnSpc>
                <a:spcPct val="90000"/>
              </a:lnSpc>
            </a:pPr>
            <a:r>
              <a:rPr lang="en-GB" sz="2800" b="1" dirty="0">
                <a:ea typeface="+mj-lt"/>
                <a:cs typeface="+mj-lt"/>
              </a:rPr>
              <a:t>         </a:t>
            </a:r>
            <a:r>
              <a:rPr lang="en-GB" sz="2000" b="1" dirty="0">
                <a:latin typeface="Times New Roman"/>
                <a:ea typeface="+mj-lt"/>
                <a:cs typeface="+mj-lt"/>
              </a:rPr>
              <a:t>CHAPTER-5</a:t>
            </a:r>
            <a:endParaRPr lang="en-US" sz="2000">
              <a:latin typeface="Times New Roman"/>
              <a:ea typeface="+mj-lt"/>
              <a:cs typeface="+mj-lt"/>
            </a:endParaRPr>
          </a:p>
          <a:p>
            <a:pPr>
              <a:lnSpc>
                <a:spcPct val="90000"/>
              </a:lnSpc>
            </a:pPr>
            <a:r>
              <a:rPr lang="en-GB" sz="2000" b="1" dirty="0">
                <a:latin typeface="Times New Roman"/>
                <a:ea typeface="+mj-lt"/>
                <a:cs typeface="+mj-lt"/>
              </a:rPr>
              <a:t>  SYSTEM ARCHITECTURE</a:t>
            </a:r>
            <a:endParaRPr lang="en-US" sz="2000" dirty="0">
              <a:latin typeface="Times New Roman"/>
              <a:ea typeface="+mj-lt"/>
              <a:cs typeface="+mj-lt"/>
            </a:endParaRPr>
          </a:p>
          <a:p>
            <a:pPr>
              <a:lnSpc>
                <a:spcPct val="90000"/>
              </a:lnSpc>
            </a:pPr>
            <a:endParaRPr lang="en-US" sz="2800">
              <a:ea typeface="+mj-lt"/>
              <a:cs typeface="+mj-lt"/>
            </a:endParaRPr>
          </a:p>
          <a:p>
            <a:pPr>
              <a:lnSpc>
                <a:spcPct val="90000"/>
              </a:lnSpc>
            </a:pPr>
            <a:endParaRPr lang="en-US" sz="2800"/>
          </a:p>
        </p:txBody>
      </p:sp>
      <p:sp>
        <p:nvSpPr>
          <p:cNvPr id="28" name="Rectangle 19">
            <a:extLst>
              <a:ext uri="{FF2B5EF4-FFF2-40B4-BE49-F238E27FC236}">
                <a16:creationId xmlns:a16="http://schemas.microsoft.com/office/drawing/2014/main" id="{AFD53EBD-B361-45AD-8ABF-9270B20B4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C650A1DF-756D-186A-64A2-1831BEF96448}"/>
              </a:ext>
            </a:extLst>
          </p:cNvPr>
          <p:cNvSpPr>
            <a:spLocks noGrp="1"/>
          </p:cNvSpPr>
          <p:nvPr>
            <p:ph idx="1"/>
          </p:nvPr>
        </p:nvSpPr>
        <p:spPr>
          <a:xfrm>
            <a:off x="649225" y="2133600"/>
            <a:ext cx="3650278" cy="3759253"/>
          </a:xfrm>
        </p:spPr>
        <p:txBody>
          <a:bodyPr vert="horz" lIns="91440" tIns="45720" rIns="91440" bIns="45720" rtlCol="0" anchor="t">
            <a:normAutofit fontScale="85000" lnSpcReduction="20000"/>
          </a:bodyPr>
          <a:lstStyle/>
          <a:p>
            <a:pPr algn="just"/>
            <a:r>
              <a:rPr lang="en-GB" dirty="0">
                <a:latin typeface="Times New Roman"/>
                <a:ea typeface="+mn-lt"/>
                <a:cs typeface="+mn-lt"/>
              </a:rPr>
              <a:t>The strategies and procedures employed in the design and development of the vision-based CC system will be described in this part.</a:t>
            </a:r>
            <a:r>
              <a:rPr lang="en-GB" b="1" dirty="0">
                <a:latin typeface="Times New Roman"/>
                <a:ea typeface="+mn-lt"/>
                <a:cs typeface="+mn-lt"/>
              </a:rPr>
              <a:t> “Figure.1”</a:t>
            </a:r>
            <a:r>
              <a:rPr lang="en-GB" dirty="0">
                <a:latin typeface="Times New Roman"/>
                <a:ea typeface="+mn-lt"/>
                <a:cs typeface="+mn-lt"/>
              </a:rPr>
              <a:t> following depicts the overall system's algorithm. The image can be transformed to chrominance colour space, which is less sensitive to changes in illumination, to lessen the impact of illumination. The HSV colour system was selected because it was thought to be the most effective colour scheme for detecting skin.  Then, background subtraction was used to get rid of the face and other background items with flesh tones. To enhance edge detection and smooth the image, a Gaussian filter was used. </a:t>
            </a:r>
            <a:endParaRPr lang="en-US">
              <a:latin typeface="Times New Roman"/>
              <a:ea typeface="+mn-lt"/>
              <a:cs typeface="+mn-lt"/>
            </a:endParaRPr>
          </a:p>
        </p:txBody>
      </p:sp>
      <p:sp>
        <p:nvSpPr>
          <p:cNvPr id="29" name="Freeform 11">
            <a:extLst>
              <a:ext uri="{FF2B5EF4-FFF2-40B4-BE49-F238E27FC236}">
                <a16:creationId xmlns:a16="http://schemas.microsoft.com/office/drawing/2014/main" id="{DA1A4CE7-6399-4B37-ACE2-CFC4B4077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181F2051-B42A-6C87-08E6-1B26D1FE4C91}"/>
              </a:ext>
            </a:extLst>
          </p:cNvPr>
          <p:cNvPicPr>
            <a:picLocks noChangeAspect="1"/>
          </p:cNvPicPr>
          <p:nvPr/>
        </p:nvPicPr>
        <p:blipFill rotWithShape="1">
          <a:blip r:embed="rId2"/>
          <a:srcRect r="2210" b="-2"/>
          <a:stretch/>
        </p:blipFill>
        <p:spPr>
          <a:xfrm>
            <a:off x="4619543" y="10"/>
            <a:ext cx="7572457" cy="6853242"/>
          </a:xfrm>
          <a:prstGeom prst="rect">
            <a:avLst/>
          </a:prstGeom>
        </p:spPr>
      </p:pic>
    </p:spTree>
    <p:extLst>
      <p:ext uri="{BB962C8B-B14F-4D97-AF65-F5344CB8AC3E}">
        <p14:creationId xmlns:p14="http://schemas.microsoft.com/office/powerpoint/2010/main" val="6718918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2"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40AFC-3761-D5E6-1BE5-3B4771247767}"/>
              </a:ext>
            </a:extLst>
          </p:cNvPr>
          <p:cNvSpPr>
            <a:spLocks noGrp="1"/>
          </p:cNvSpPr>
          <p:nvPr>
            <p:ph type="title"/>
          </p:nvPr>
        </p:nvSpPr>
        <p:spPr>
          <a:xfrm>
            <a:off x="1192374" y="3178258"/>
            <a:ext cx="2454052" cy="3077571"/>
          </a:xfrm>
        </p:spPr>
        <p:txBody>
          <a:bodyPr>
            <a:normAutofit/>
          </a:bodyPr>
          <a:lstStyle/>
          <a:p>
            <a:r>
              <a:rPr lang="en-GB" sz="1500" b="1" dirty="0">
                <a:solidFill>
                  <a:schemeClr val="bg1"/>
                </a:solidFill>
                <a:ea typeface="+mj-lt"/>
                <a:cs typeface="+mj-lt"/>
              </a:rPr>
              <a:t>         </a:t>
            </a:r>
            <a:r>
              <a:rPr lang="en-GB" sz="1800" b="1" dirty="0">
                <a:solidFill>
                  <a:schemeClr val="bg1"/>
                </a:solidFill>
                <a:latin typeface="Times New Roman"/>
                <a:ea typeface="+mj-lt"/>
                <a:cs typeface="+mj-lt"/>
              </a:rPr>
              <a:t>CHAPTER-6</a:t>
            </a:r>
            <a:br>
              <a:rPr lang="en-GB" sz="1800" b="1" dirty="0">
                <a:latin typeface="Times New Roman"/>
                <a:ea typeface="+mj-lt"/>
                <a:cs typeface="+mj-lt"/>
              </a:rPr>
            </a:br>
            <a:r>
              <a:rPr lang="en-GB" sz="1800" b="1" dirty="0">
                <a:solidFill>
                  <a:schemeClr val="bg1"/>
                </a:solidFill>
                <a:latin typeface="Times New Roman"/>
                <a:ea typeface="+mj-lt"/>
                <a:cs typeface="+mj-lt"/>
              </a:rPr>
              <a:t>  SYSTEM MODULE</a:t>
            </a:r>
            <a:endParaRPr lang="en-GB" sz="1800" dirty="0">
              <a:solidFill>
                <a:schemeClr val="bg1"/>
              </a:solidFill>
              <a:latin typeface="Times New Roman"/>
              <a:ea typeface="+mj-lt"/>
              <a:cs typeface="+mj-lt"/>
            </a:endParaRPr>
          </a:p>
        </p:txBody>
      </p:sp>
      <p:sp>
        <p:nvSpPr>
          <p:cNvPr id="43"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44"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91E70D-D4CD-3F72-3D85-FBDA10F85456}"/>
              </a:ext>
            </a:extLst>
          </p:cNvPr>
          <p:cNvSpPr>
            <a:spLocks noGrp="1"/>
          </p:cNvSpPr>
          <p:nvPr>
            <p:ph idx="1"/>
          </p:nvPr>
        </p:nvSpPr>
        <p:spPr>
          <a:xfrm>
            <a:off x="4706578" y="589722"/>
            <a:ext cx="6798033" cy="5321500"/>
          </a:xfrm>
        </p:spPr>
        <p:txBody>
          <a:bodyPr vert="horz" lIns="91440" tIns="45720" rIns="91440" bIns="45720" rtlCol="0" anchor="ctr">
            <a:normAutofit/>
          </a:bodyPr>
          <a:lstStyle/>
          <a:p>
            <a:pPr>
              <a:lnSpc>
                <a:spcPct val="90000"/>
              </a:lnSpc>
            </a:pPr>
            <a:r>
              <a:rPr lang="en-GB" sz="1300" b="1" dirty="0">
                <a:latin typeface="Times New Roman"/>
                <a:ea typeface="+mn-lt"/>
                <a:cs typeface="+mn-lt"/>
              </a:rPr>
              <a:t>6.1 SKIN DETECTION</a:t>
            </a:r>
          </a:p>
          <a:p>
            <a:pPr>
              <a:lnSpc>
                <a:spcPct val="90000"/>
              </a:lnSpc>
            </a:pPr>
            <a:r>
              <a:rPr lang="en-GB" sz="1300" dirty="0">
                <a:latin typeface="Times New Roman"/>
                <a:ea typeface="+mn-lt"/>
                <a:cs typeface="+mn-lt"/>
              </a:rPr>
              <a:t>The term "skin detection" refers to the process of identifying skin-coloured pixels in a picture. It is a critical stage in many images processing applications, including hand tracking, face detection, and hand gesture identification. Since it is computationally efficient and offers reliable information that is resistant to scaling, rotation, and partial occlusion, skin identification utilising colour information has recently attracted a lot of attention. Since lighting, camera features, backdrop, and ethnicity all affect how skin appears in photos, detecting skin using colour information can be difficult. The image can be changed to a chrominance colour space, which is less affected by variations in illumination, to lessen the impacts of illumination. A chrominance colour space is one in which the information about intensity (luminance) and colour are distinct (chromaticity). The HSV colour space and the Histogram-based skin detection approach were combined in the suggested method. Three channels—Hue (H), Saturation (S), and Value—make up the HSV colour system (V). The colour information is contained in the H and S channels, while the intensity information is contained in the V channel. The webcam's input image would be in the RGB colour space, so it would need to be changed using the conversion formulae to the HSV colour system. The colour of this region is transformed to a chrominance colour space using a tiny skin region. The region's 32 bin histogram is then discovered and used as the histogram model. The chance that a given pixel belongs to a histogram model is then assessed for each pixel in the image. Another name for this technique is Histogram Back Projection. Back projection is the process of capturing how well individual pixels or groups of pixels fit into a histogram model. The end result would be a back-projected grayscale image, where the intensity would denote how likely a pixel is to be skin-coloured. </a:t>
            </a:r>
            <a:r>
              <a:rPr lang="en-GB" sz="1300" b="1" dirty="0">
                <a:latin typeface="Times New Roman"/>
                <a:ea typeface="+mn-lt"/>
                <a:cs typeface="+mn-lt"/>
              </a:rPr>
              <a:t>Figure.2</a:t>
            </a:r>
            <a:r>
              <a:rPr lang="en-GB" sz="1300" dirty="0">
                <a:latin typeface="Times New Roman"/>
                <a:ea typeface="+mn-lt"/>
                <a:cs typeface="+mn-lt"/>
              </a:rPr>
              <a:t> under the Findings and Analysis section would show the skin detection results.</a:t>
            </a:r>
          </a:p>
          <a:p>
            <a:pPr>
              <a:lnSpc>
                <a:spcPct val="90000"/>
              </a:lnSpc>
            </a:pPr>
            <a:endParaRPr lang="en-GB" sz="1300">
              <a:ea typeface="+mn-lt"/>
              <a:cs typeface="+mn-lt"/>
            </a:endParaRPr>
          </a:p>
          <a:p>
            <a:pPr>
              <a:lnSpc>
                <a:spcPct val="90000"/>
              </a:lnSpc>
            </a:pPr>
            <a:endParaRPr lang="en-GB" sz="1300" b="1">
              <a:ea typeface="+mn-lt"/>
              <a:cs typeface="+mn-lt"/>
            </a:endParaRPr>
          </a:p>
        </p:txBody>
      </p:sp>
    </p:spTree>
    <p:extLst>
      <p:ext uri="{BB962C8B-B14F-4D97-AF65-F5344CB8AC3E}">
        <p14:creationId xmlns:p14="http://schemas.microsoft.com/office/powerpoint/2010/main" val="23220260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9757C-424B-AA7B-81E9-747FD98592A0}"/>
              </a:ext>
            </a:extLst>
          </p:cNvPr>
          <p:cNvSpPr>
            <a:spLocks noGrp="1"/>
          </p:cNvSpPr>
          <p:nvPr>
            <p:ph type="title"/>
          </p:nvPr>
        </p:nvSpPr>
        <p:spPr>
          <a:xfrm>
            <a:off x="7570374" y="2717836"/>
            <a:ext cx="4092173" cy="1324340"/>
          </a:xfrm>
        </p:spPr>
        <p:txBody>
          <a:bodyPr anchor="b">
            <a:normAutofit fontScale="90000"/>
          </a:bodyPr>
          <a:lstStyle/>
          <a:p>
            <a:pPr>
              <a:lnSpc>
                <a:spcPct val="90000"/>
              </a:lnSpc>
            </a:pPr>
            <a:r>
              <a:rPr lang="en-GB" sz="2400" dirty="0">
                <a:ea typeface="+mj-lt"/>
                <a:cs typeface="+mj-lt"/>
              </a:rPr>
              <a:t>                    </a:t>
            </a:r>
            <a:br>
              <a:rPr lang="en-GB" sz="2400" dirty="0">
                <a:ea typeface="+mj-lt"/>
                <a:cs typeface="+mj-lt"/>
              </a:rPr>
            </a:br>
            <a:br>
              <a:rPr lang="en-GB" sz="2400" dirty="0">
                <a:ea typeface="+mj-lt"/>
                <a:cs typeface="+mj-lt"/>
              </a:rPr>
            </a:br>
            <a:r>
              <a:rPr lang="en-GB" sz="2400" dirty="0">
                <a:ea typeface="+mj-lt"/>
                <a:cs typeface="+mj-lt"/>
              </a:rPr>
              <a:t>              </a:t>
            </a:r>
            <a:r>
              <a:rPr lang="en-GB" sz="2400" dirty="0">
                <a:latin typeface="Times New Roman"/>
                <a:ea typeface="+mj-lt"/>
                <a:cs typeface="+mj-lt"/>
              </a:rPr>
              <a:t>Figure.2 </a:t>
            </a:r>
            <a:br>
              <a:rPr lang="en-GB" sz="2400" dirty="0">
                <a:latin typeface="Times New Roman"/>
                <a:ea typeface="+mj-lt"/>
                <a:cs typeface="+mj-lt"/>
              </a:rPr>
            </a:br>
            <a:r>
              <a:rPr lang="en-GB" sz="2400" dirty="0">
                <a:latin typeface="Times New Roman"/>
                <a:ea typeface="+mj-lt"/>
                <a:cs typeface="+mj-lt"/>
              </a:rPr>
              <a:t>Flowchart of the algorithm of skin detection</a:t>
            </a:r>
            <a:endParaRPr lang="en-US" sz="2400">
              <a:latin typeface="Times New Roman"/>
              <a:ea typeface="+mj-lt"/>
              <a:cs typeface="+mj-lt"/>
            </a:endParaRPr>
          </a:p>
          <a:p>
            <a:pPr>
              <a:lnSpc>
                <a:spcPct val="90000"/>
              </a:lnSpc>
            </a:pPr>
            <a:endParaRPr lang="en-US" sz="2400">
              <a:ea typeface="+mj-lt"/>
              <a:cs typeface="+mj-lt"/>
            </a:endParaRPr>
          </a:p>
          <a:p>
            <a:pPr>
              <a:lnSpc>
                <a:spcPct val="90000"/>
              </a:lnSpc>
            </a:pPr>
            <a:endParaRPr lang="en-US" sz="2400"/>
          </a:p>
        </p:txBody>
      </p:sp>
      <p:sp>
        <p:nvSpPr>
          <p:cNvPr id="13" name="Rectangle 12">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B79A1DC4-2D45-32D3-D132-E48EE3E76DF3}"/>
              </a:ext>
            </a:extLst>
          </p:cNvPr>
          <p:cNvPicPr>
            <a:picLocks noChangeAspect="1"/>
          </p:cNvPicPr>
          <p:nvPr/>
        </p:nvPicPr>
        <p:blipFill>
          <a:blip r:embed="rId2"/>
          <a:stretch>
            <a:fillRect/>
          </a:stretch>
        </p:blipFill>
        <p:spPr>
          <a:xfrm>
            <a:off x="1643262" y="1470609"/>
            <a:ext cx="5247068" cy="3515534"/>
          </a:xfrm>
          <a:prstGeom prst="rect">
            <a:avLst/>
          </a:prstGeom>
        </p:spPr>
      </p:pic>
    </p:spTree>
    <p:extLst>
      <p:ext uri="{BB962C8B-B14F-4D97-AF65-F5344CB8AC3E}">
        <p14:creationId xmlns:p14="http://schemas.microsoft.com/office/powerpoint/2010/main" val="96776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DAA92-7004-E3A0-B970-58BF0E18E8EA}"/>
              </a:ext>
            </a:extLst>
          </p:cNvPr>
          <p:cNvSpPr>
            <a:spLocks noGrp="1"/>
          </p:cNvSpPr>
          <p:nvPr>
            <p:ph idx="1"/>
          </p:nvPr>
        </p:nvSpPr>
        <p:spPr>
          <a:xfrm>
            <a:off x="2315368" y="954881"/>
            <a:ext cx="8915400" cy="3777622"/>
          </a:xfrm>
        </p:spPr>
        <p:txBody>
          <a:bodyPr vert="horz" lIns="91440" tIns="45720" rIns="91440" bIns="45720" rtlCol="0" anchor="t">
            <a:normAutofit/>
          </a:bodyPr>
          <a:lstStyle/>
          <a:p>
            <a:r>
              <a:rPr lang="en-GB" b="1" dirty="0">
                <a:latin typeface="Times New Roman"/>
                <a:ea typeface="+mn-lt"/>
                <a:cs typeface="+mn-lt"/>
              </a:rPr>
              <a:t>6.2 HAND TRACKING</a:t>
            </a:r>
          </a:p>
          <a:p>
            <a:pPr algn="just"/>
            <a:r>
              <a:rPr lang="en-GB" dirty="0">
                <a:latin typeface="Times New Roman"/>
                <a:ea typeface="+mn-lt"/>
                <a:cs typeface="+mn-lt"/>
              </a:rPr>
              <a:t>The tip of the index finger moved the cursor in different directions. The centre of the palm must be located before the tip of the index finger may be located. The advantage of the approach employed to determine the hand's centre is that it is straightforward and simple to use. The flow chart of Figure below depicts the algorithm for the procedure. Each point inside the circle was measured for the shortest distance to the contour, and the place with the greatest distance was noted as the hand centre. The radius of the hand was calculated as the distance between the hand's centre and its contour. Each subsequent frame's hand centre was calculated, and with the help of the hand centre, the tip of the index finger was located and used for hand tracking. The following subsection describes how to distinguish between the index and the other fingers. </a:t>
            </a:r>
            <a:r>
              <a:rPr lang="en-GB" b="1" dirty="0">
                <a:latin typeface="Times New Roman"/>
                <a:ea typeface="+mn-lt"/>
                <a:cs typeface="+mn-lt"/>
              </a:rPr>
              <a:t>Figure.3</a:t>
            </a:r>
            <a:r>
              <a:rPr lang="en-GB" dirty="0">
                <a:latin typeface="Times New Roman"/>
                <a:ea typeface="+mn-lt"/>
                <a:cs typeface="+mn-lt"/>
              </a:rPr>
              <a:t> under the Findings and Analysis section would show the hand tracking results.</a:t>
            </a:r>
          </a:p>
        </p:txBody>
      </p:sp>
    </p:spTree>
    <p:extLst>
      <p:ext uri="{BB962C8B-B14F-4D97-AF65-F5344CB8AC3E}">
        <p14:creationId xmlns:p14="http://schemas.microsoft.com/office/powerpoint/2010/main" val="39045080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8F3D3-C65C-9A4C-3900-B1CF86A0383B}"/>
              </a:ext>
            </a:extLst>
          </p:cNvPr>
          <p:cNvSpPr>
            <a:spLocks noGrp="1"/>
          </p:cNvSpPr>
          <p:nvPr>
            <p:ph type="title"/>
          </p:nvPr>
        </p:nvSpPr>
        <p:spPr>
          <a:xfrm>
            <a:off x="7320343" y="2563054"/>
            <a:ext cx="4092173" cy="1324340"/>
          </a:xfrm>
        </p:spPr>
        <p:txBody>
          <a:bodyPr anchor="b">
            <a:normAutofit/>
          </a:bodyPr>
          <a:lstStyle/>
          <a:p>
            <a:pPr>
              <a:lnSpc>
                <a:spcPct val="90000"/>
              </a:lnSpc>
            </a:pPr>
            <a:r>
              <a:rPr lang="en-GB" sz="2400" dirty="0">
                <a:ea typeface="+mj-lt"/>
                <a:cs typeface="+mj-lt"/>
              </a:rPr>
              <a:t>                </a:t>
            </a:r>
            <a:r>
              <a:rPr lang="en-GB" sz="2400" dirty="0">
                <a:latin typeface="Times New Roman"/>
                <a:ea typeface="+mj-lt"/>
                <a:cs typeface="+mj-lt"/>
              </a:rPr>
              <a:t>Figure.3 </a:t>
            </a:r>
            <a:br>
              <a:rPr lang="en-GB" sz="2400" dirty="0">
                <a:latin typeface="Times New Roman"/>
                <a:ea typeface="+mj-lt"/>
                <a:cs typeface="+mj-lt"/>
              </a:rPr>
            </a:br>
            <a:r>
              <a:rPr lang="en-GB" sz="2400" dirty="0">
                <a:latin typeface="Times New Roman"/>
                <a:ea typeface="+mj-lt"/>
                <a:cs typeface="+mj-lt"/>
              </a:rPr>
              <a:t>Flowchart of the algorithm of hand tracking</a:t>
            </a:r>
            <a:endParaRPr lang="en-US" sz="2400" dirty="0">
              <a:latin typeface="Times New Roman"/>
              <a:ea typeface="+mj-lt"/>
              <a:cs typeface="+mj-lt"/>
            </a:endParaRPr>
          </a:p>
        </p:txBody>
      </p:sp>
      <p:sp>
        <p:nvSpPr>
          <p:cNvPr id="13" name="Rectangle 12">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420DF8FC-4418-5E51-6C67-F57B2E109106}"/>
              </a:ext>
            </a:extLst>
          </p:cNvPr>
          <p:cNvPicPr>
            <a:picLocks noChangeAspect="1"/>
          </p:cNvPicPr>
          <p:nvPr/>
        </p:nvPicPr>
        <p:blipFill>
          <a:blip r:embed="rId2"/>
          <a:stretch>
            <a:fillRect/>
          </a:stretch>
        </p:blipFill>
        <p:spPr>
          <a:xfrm>
            <a:off x="2029741" y="657049"/>
            <a:ext cx="4474110" cy="5142655"/>
          </a:xfrm>
          <a:prstGeom prst="rect">
            <a:avLst/>
          </a:prstGeom>
        </p:spPr>
      </p:pic>
    </p:spTree>
    <p:extLst>
      <p:ext uri="{BB962C8B-B14F-4D97-AF65-F5344CB8AC3E}">
        <p14:creationId xmlns:p14="http://schemas.microsoft.com/office/powerpoint/2010/main" val="3596583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B1FA672E-E406-1B39-4F3B-E7A33A4A3E77}"/>
              </a:ext>
            </a:extLst>
          </p:cNvPr>
          <p:cNvSpPr>
            <a:spLocks noGrp="1"/>
          </p:cNvSpPr>
          <p:nvPr>
            <p:ph idx="1"/>
          </p:nvPr>
        </p:nvSpPr>
        <p:spPr>
          <a:xfrm>
            <a:off x="3373062" y="754743"/>
            <a:ext cx="8131550" cy="5156479"/>
          </a:xfrm>
        </p:spPr>
        <p:txBody>
          <a:bodyPr vert="horz" lIns="91440" tIns="45720" rIns="91440" bIns="45720" rtlCol="0" anchor="t">
            <a:normAutofit/>
          </a:bodyPr>
          <a:lstStyle/>
          <a:p>
            <a:r>
              <a:rPr lang="en-GB" b="1" dirty="0">
                <a:latin typeface="Times New Roman"/>
                <a:ea typeface="+mn-lt"/>
                <a:cs typeface="+mn-lt"/>
              </a:rPr>
              <a:t>6.3 CURSOR CONTROL</a:t>
            </a:r>
          </a:p>
          <a:p>
            <a:r>
              <a:rPr lang="en-GB" dirty="0">
                <a:latin typeface="Times New Roman"/>
                <a:ea typeface="+mn-lt"/>
                <a:cs typeface="+mn-lt"/>
              </a:rPr>
              <a:t>It will be easy to map various hand gestures to different mouse actions after the hand movements have been recognised. It turns out that using the C/C++ programming language to control the computer cursor is not too difficult. The "Send Input" function of the application will enable cursor control by including the User.lib library. The Microsoft Developers Network provided guidelines for using this function correctly. Only computers running Windows 2000 Professional or later are capable of using this feature. As a result, the system now has a new restriction that prevents it from functioning on older Windows operating system versions. </a:t>
            </a:r>
            <a:r>
              <a:rPr lang="en-GB" b="1" dirty="0">
                <a:latin typeface="Times New Roman"/>
                <a:ea typeface="+mn-lt"/>
                <a:cs typeface="+mn-lt"/>
              </a:rPr>
              <a:t>Figure.4</a:t>
            </a:r>
            <a:r>
              <a:rPr lang="en-GB" dirty="0">
                <a:latin typeface="Times New Roman"/>
                <a:ea typeface="+mn-lt"/>
                <a:cs typeface="+mn-lt"/>
              </a:rPr>
              <a:t> following depicts the cursor control algorithm.</a:t>
            </a:r>
            <a:endParaRPr lang="en-GB">
              <a:latin typeface="Times New Roman"/>
              <a:ea typeface="+mn-lt"/>
              <a:cs typeface="+mn-lt"/>
            </a:endParaRPr>
          </a:p>
        </p:txBody>
      </p:sp>
    </p:spTree>
    <p:extLst>
      <p:ext uri="{BB962C8B-B14F-4D97-AF65-F5344CB8AC3E}">
        <p14:creationId xmlns:p14="http://schemas.microsoft.com/office/powerpoint/2010/main" val="354482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E1A95-3BF1-6EBF-3CE9-F2A290757B24}"/>
              </a:ext>
            </a:extLst>
          </p:cNvPr>
          <p:cNvSpPr>
            <a:spLocks noGrp="1"/>
          </p:cNvSpPr>
          <p:nvPr>
            <p:ph type="title"/>
          </p:nvPr>
        </p:nvSpPr>
        <p:spPr>
          <a:xfrm>
            <a:off x="7558468" y="2479711"/>
            <a:ext cx="4092173" cy="1324340"/>
          </a:xfrm>
        </p:spPr>
        <p:txBody>
          <a:bodyPr anchor="b">
            <a:normAutofit/>
          </a:bodyPr>
          <a:lstStyle/>
          <a:p>
            <a:pPr>
              <a:lnSpc>
                <a:spcPct val="90000"/>
              </a:lnSpc>
            </a:pPr>
            <a:r>
              <a:rPr lang="en-GB" sz="2400" dirty="0">
                <a:ea typeface="+mj-lt"/>
                <a:cs typeface="+mj-lt"/>
              </a:rPr>
              <a:t>               </a:t>
            </a:r>
            <a:r>
              <a:rPr lang="en-GB" sz="2400" dirty="0">
                <a:latin typeface="Times New Roman"/>
                <a:ea typeface="+mj-lt"/>
                <a:cs typeface="+mj-lt"/>
              </a:rPr>
              <a:t> Figure.4  </a:t>
            </a:r>
            <a:br>
              <a:rPr lang="en-GB" sz="2400" dirty="0">
                <a:latin typeface="Times New Roman"/>
                <a:ea typeface="+mj-lt"/>
                <a:cs typeface="+mj-lt"/>
              </a:rPr>
            </a:br>
            <a:r>
              <a:rPr lang="en-GB" sz="2400" dirty="0">
                <a:latin typeface="Times New Roman"/>
                <a:ea typeface="+mj-lt"/>
                <a:cs typeface="+mj-lt"/>
              </a:rPr>
              <a:t>Flowchart of the algorithm of cursor control</a:t>
            </a:r>
            <a:endParaRPr lang="en-US" sz="2400">
              <a:latin typeface="Times New Roman"/>
              <a:ea typeface="+mj-lt"/>
              <a:cs typeface="+mj-lt"/>
            </a:endParaRPr>
          </a:p>
        </p:txBody>
      </p:sp>
      <p:sp>
        <p:nvSpPr>
          <p:cNvPr id="13" name="Rectangle 12">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78BD027E-9803-EFA8-4A7A-96A827435FCE}"/>
              </a:ext>
            </a:extLst>
          </p:cNvPr>
          <p:cNvPicPr>
            <a:picLocks noChangeAspect="1"/>
          </p:cNvPicPr>
          <p:nvPr/>
        </p:nvPicPr>
        <p:blipFill>
          <a:blip r:embed="rId2"/>
          <a:stretch>
            <a:fillRect/>
          </a:stretch>
        </p:blipFill>
        <p:spPr>
          <a:xfrm>
            <a:off x="1869033" y="657049"/>
            <a:ext cx="4795525" cy="5142655"/>
          </a:xfrm>
          <a:prstGeom prst="rect">
            <a:avLst/>
          </a:prstGeom>
        </p:spPr>
      </p:pic>
    </p:spTree>
    <p:extLst>
      <p:ext uri="{BB962C8B-B14F-4D97-AF65-F5344CB8AC3E}">
        <p14:creationId xmlns:p14="http://schemas.microsoft.com/office/powerpoint/2010/main" val="24432825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B4E1-879C-4CB6-46C1-291585EEE424}"/>
              </a:ext>
            </a:extLst>
          </p:cNvPr>
          <p:cNvSpPr>
            <a:spLocks noGrp="1"/>
          </p:cNvSpPr>
          <p:nvPr>
            <p:ph type="title"/>
          </p:nvPr>
        </p:nvSpPr>
        <p:spPr>
          <a:xfrm>
            <a:off x="4859634" y="595173"/>
            <a:ext cx="8911687" cy="1280890"/>
          </a:xfrm>
        </p:spPr>
        <p:txBody>
          <a:bodyPr/>
          <a:lstStyle/>
          <a:p>
            <a:r>
              <a:rPr lang="en-GB" b="1" dirty="0">
                <a:ea typeface="+mj-lt"/>
                <a:cs typeface="+mj-lt"/>
              </a:rPr>
              <a:t>    </a:t>
            </a:r>
            <a:r>
              <a:rPr lang="en-GB" b="1" dirty="0">
                <a:latin typeface="Times New Roman"/>
                <a:ea typeface="+mj-lt"/>
                <a:cs typeface="+mj-lt"/>
              </a:rPr>
              <a:t>ABSTRACT</a:t>
            </a:r>
            <a:endParaRPr lang="en-US">
              <a:latin typeface="Times New Roman"/>
              <a:ea typeface="+mj-lt"/>
              <a:cs typeface="+mj-lt"/>
            </a:endParaRPr>
          </a:p>
        </p:txBody>
      </p:sp>
      <p:sp>
        <p:nvSpPr>
          <p:cNvPr id="3" name="Content Placeholder 2">
            <a:extLst>
              <a:ext uri="{FF2B5EF4-FFF2-40B4-BE49-F238E27FC236}">
                <a16:creationId xmlns:a16="http://schemas.microsoft.com/office/drawing/2014/main" id="{27B9323A-1957-B27C-C07F-BA6A666C4AB5}"/>
              </a:ext>
            </a:extLst>
          </p:cNvPr>
          <p:cNvSpPr>
            <a:spLocks noGrp="1"/>
          </p:cNvSpPr>
          <p:nvPr>
            <p:ph idx="1"/>
          </p:nvPr>
        </p:nvSpPr>
        <p:spPr>
          <a:xfrm>
            <a:off x="2280554" y="1786359"/>
            <a:ext cx="8915400" cy="3777622"/>
          </a:xfrm>
        </p:spPr>
        <p:txBody>
          <a:bodyPr vert="horz" lIns="91440" tIns="45720" rIns="91440" bIns="45720" rtlCol="0" anchor="t">
            <a:normAutofit fontScale="92500" lnSpcReduction="10000"/>
          </a:bodyPr>
          <a:lstStyle/>
          <a:p>
            <a:pPr algn="just"/>
            <a:r>
              <a:rPr lang="en-GB" dirty="0">
                <a:latin typeface="Times New Roman"/>
                <a:ea typeface="+mn-lt"/>
                <a:cs typeface="+mn-lt"/>
              </a:rPr>
              <a:t>This project suggests a method for controlling cursor location with just your hands, independent of any machinery or electronics. Its foundation is HCI (Human Computer Interaction). in which each character is given a different set of motions to conduct actions like clicking and dragging objects with the use of their bare hands. All that will be needed for the system's input is a webcam. The built-in camera on laptops or the webcam on desktops records the user's motions, which are then processed using colour segmentation and detection techniques. The webcam on computers and the built-in camera on laptops both record the user's gesture as it moves. Python and OpenCV must be used as the programming languages to implement the suggested system. The system panels display the output from the camera so that the user can make further adjustments. (Continues incoming shift algorithm hand using adaptive mean shift. A series of visual words are used to extract the hand gesture features of the incoming shift algorithm (continuous adaptive mean shift), which are then categorised using a support vector machine. Mouse, NumPy, Math, and WX are the Python dependencies that were utilised to implement this project. Hand gesture tracking, hand area feature extraction, and feature classification make up the three primary components of this research</a:t>
            </a:r>
            <a:r>
              <a:rPr lang="en-GB" dirty="0">
                <a:ea typeface="+mn-lt"/>
                <a:cs typeface="+mn-lt"/>
              </a:rPr>
              <a:t>.</a:t>
            </a:r>
            <a:endParaRPr lang="en-US" dirty="0">
              <a:ea typeface="+mn-lt"/>
              <a:cs typeface="+mn-lt"/>
            </a:endParaRPr>
          </a:p>
        </p:txBody>
      </p:sp>
    </p:spTree>
    <p:extLst>
      <p:ext uri="{BB962C8B-B14F-4D97-AF65-F5344CB8AC3E}">
        <p14:creationId xmlns:p14="http://schemas.microsoft.com/office/powerpoint/2010/main" val="15616565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FF8E-385C-224C-4838-0479EAAF1C04}"/>
              </a:ext>
            </a:extLst>
          </p:cNvPr>
          <p:cNvSpPr>
            <a:spLocks noGrp="1"/>
          </p:cNvSpPr>
          <p:nvPr>
            <p:ph type="title"/>
          </p:nvPr>
        </p:nvSpPr>
        <p:spPr/>
        <p:txBody>
          <a:bodyPr/>
          <a:lstStyle/>
          <a:p>
            <a:r>
              <a:rPr lang="en-GB" b="1" dirty="0">
                <a:ea typeface="+mj-lt"/>
                <a:cs typeface="+mj-lt"/>
              </a:rPr>
              <a:t>                       </a:t>
            </a:r>
            <a:r>
              <a:rPr lang="en-GB" b="1" dirty="0">
                <a:latin typeface="Times New Roman"/>
                <a:ea typeface="+mj-lt"/>
                <a:cs typeface="+mj-lt"/>
              </a:rPr>
              <a:t>CHAPTER-7</a:t>
            </a:r>
            <a:br>
              <a:rPr lang="en-GB" b="1" dirty="0">
                <a:latin typeface="Times New Roman"/>
                <a:ea typeface="+mj-lt"/>
                <a:cs typeface="+mj-lt"/>
              </a:rPr>
            </a:br>
            <a:r>
              <a:rPr lang="en-GB" b="1" dirty="0">
                <a:latin typeface="Times New Roman"/>
                <a:ea typeface="+mj-lt"/>
                <a:cs typeface="+mj-lt"/>
              </a:rPr>
              <a:t>                  IMPLEMENTATION</a:t>
            </a:r>
            <a:endParaRPr lang="en-GB">
              <a:latin typeface="Times New Roman"/>
              <a:ea typeface="+mj-lt"/>
              <a:cs typeface="+mj-lt"/>
            </a:endParaRPr>
          </a:p>
        </p:txBody>
      </p:sp>
      <p:sp>
        <p:nvSpPr>
          <p:cNvPr id="3" name="Content Placeholder 2">
            <a:extLst>
              <a:ext uri="{FF2B5EF4-FFF2-40B4-BE49-F238E27FC236}">
                <a16:creationId xmlns:a16="http://schemas.microsoft.com/office/drawing/2014/main" id="{B3FED8DB-DEB6-90D5-2DF3-89CD08593777}"/>
              </a:ext>
            </a:extLst>
          </p:cNvPr>
          <p:cNvSpPr>
            <a:spLocks noGrp="1"/>
          </p:cNvSpPr>
          <p:nvPr>
            <p:ph idx="1"/>
          </p:nvPr>
        </p:nvSpPr>
        <p:spPr>
          <a:xfrm>
            <a:off x="2490600" y="2294965"/>
            <a:ext cx="8915400" cy="3777622"/>
          </a:xfrm>
        </p:spPr>
        <p:txBody>
          <a:bodyPr vert="horz" lIns="91440" tIns="45720" rIns="91440" bIns="45720" rtlCol="0" anchor="t">
            <a:normAutofit fontScale="92500" lnSpcReduction="10000"/>
          </a:bodyPr>
          <a:lstStyle/>
          <a:p>
            <a:pPr algn="just"/>
            <a:r>
              <a:rPr lang="en-GB" b="1" dirty="0">
                <a:latin typeface="Times New Roman"/>
                <a:ea typeface="+mn-lt"/>
                <a:cs typeface="+mn-lt"/>
              </a:rPr>
              <a:t>7.1 CAMERA SETTING</a:t>
            </a:r>
            <a:endParaRPr lang="en-US">
              <a:latin typeface="Times New Roman"/>
              <a:ea typeface="+mn-lt"/>
              <a:cs typeface="+mn-lt"/>
            </a:endParaRPr>
          </a:p>
          <a:p>
            <a:pPr algn="just"/>
            <a:r>
              <a:rPr lang="en-GB" dirty="0">
                <a:latin typeface="Times New Roman"/>
                <a:ea typeface="+mn-lt"/>
                <a:cs typeface="+mn-lt"/>
              </a:rPr>
              <a:t>The webcam of the connected laptop or desktop controls the runtime operations. We must establish a Video Capture object in order to record video. Either the device index or the filename of a video can be used as its parameter. Just a number to identify which camera, the device index. We pass it as "0" since we only use one camera. Additional cameras can be added to the system and passed as 1, 2, and so forth. After that, you can take individual frames of video. Don't forget to release the capture, though, at the conclusion. By making small changes to the algorithm, we could also use colour detecting methods on any image.</a:t>
            </a:r>
            <a:endParaRPr lang="en-US">
              <a:latin typeface="Times New Roman"/>
              <a:ea typeface="+mn-lt"/>
              <a:cs typeface="+mn-lt"/>
            </a:endParaRPr>
          </a:p>
          <a:p>
            <a:pPr algn="just"/>
            <a:r>
              <a:rPr lang="en-GB" b="1" dirty="0">
                <a:latin typeface="Times New Roman"/>
                <a:ea typeface="+mn-lt"/>
                <a:cs typeface="+mn-lt"/>
              </a:rPr>
              <a:t>7.2 CAPTURING FRAMES</a:t>
            </a:r>
            <a:endParaRPr lang="en-US">
              <a:latin typeface="Times New Roman"/>
              <a:ea typeface="+mn-lt"/>
              <a:cs typeface="+mn-lt"/>
            </a:endParaRPr>
          </a:p>
          <a:p>
            <a:pPr algn="just"/>
            <a:r>
              <a:rPr lang="en-GB" dirty="0">
                <a:latin typeface="Times New Roman"/>
                <a:ea typeface="+mn-lt"/>
                <a:cs typeface="+mn-lt"/>
              </a:rPr>
              <a:t>It uses an infinite loop to enable the web camera to every time, grabs the frames, and is active during the entire program's duration. We record the live stream.  frame by frame, in a stream. After that, we examine each captured frame in HSV colour from RGB (the default) colour space. More than 150 colour-space conversions exist. ways that OpenCV offers. But we'll focus on only two. Either of the following: BGR to Gray and BGR to HSV.</a:t>
            </a:r>
            <a:endParaRPr lang="en-US">
              <a:latin typeface="Times New Roman"/>
              <a:ea typeface="+mn-lt"/>
              <a:cs typeface="+mn-lt"/>
            </a:endParaRPr>
          </a:p>
          <a:p>
            <a:pPr algn="just"/>
            <a:endParaRPr lang="en-US" dirty="0">
              <a:ea typeface="+mn-lt"/>
              <a:cs typeface="+mn-lt"/>
            </a:endParaRPr>
          </a:p>
          <a:p>
            <a:endParaRPr lang="en-US" dirty="0"/>
          </a:p>
        </p:txBody>
      </p:sp>
    </p:spTree>
    <p:extLst>
      <p:ext uri="{BB962C8B-B14F-4D97-AF65-F5344CB8AC3E}">
        <p14:creationId xmlns:p14="http://schemas.microsoft.com/office/powerpoint/2010/main" val="17273532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EE704-4713-69E2-2F30-A55398DA1AD7}"/>
              </a:ext>
            </a:extLst>
          </p:cNvPr>
          <p:cNvSpPr>
            <a:spLocks noGrp="1"/>
          </p:cNvSpPr>
          <p:nvPr>
            <p:ph idx="1"/>
          </p:nvPr>
        </p:nvSpPr>
        <p:spPr>
          <a:xfrm>
            <a:off x="2185800" y="788894"/>
            <a:ext cx="8915400" cy="3777622"/>
          </a:xfrm>
        </p:spPr>
        <p:txBody>
          <a:bodyPr vert="horz" lIns="91440" tIns="45720" rIns="91440" bIns="45720" rtlCol="0" anchor="t">
            <a:noAutofit/>
          </a:bodyPr>
          <a:lstStyle/>
          <a:p>
            <a:pPr algn="just"/>
            <a:r>
              <a:rPr lang="en-GB" sz="1400" b="1" dirty="0">
                <a:latin typeface="Times New Roman"/>
                <a:ea typeface="+mn-lt"/>
                <a:cs typeface="+mn-lt"/>
              </a:rPr>
              <a:t>7.3 DISPLAY THE FRAME</a:t>
            </a:r>
            <a:endParaRPr lang="en-US" sz="1400">
              <a:latin typeface="Times New Roman"/>
              <a:ea typeface="+mn-lt"/>
              <a:cs typeface="+mn-lt"/>
            </a:endParaRPr>
          </a:p>
          <a:p>
            <a:pPr algn="just"/>
            <a:r>
              <a:rPr lang="en-GB" sz="1400" dirty="0">
                <a:latin typeface="Times New Roman"/>
                <a:ea typeface="+mn-lt"/>
                <a:cs typeface="+mn-lt"/>
              </a:rPr>
              <a:t>High Gui's </a:t>
            </a:r>
            <a:r>
              <a:rPr lang="en-GB" sz="1400" dirty="0" err="1">
                <a:latin typeface="Times New Roman"/>
                <a:ea typeface="+mn-lt"/>
                <a:cs typeface="+mn-lt"/>
              </a:rPr>
              <a:t>imShow</a:t>
            </a:r>
            <a:r>
              <a:rPr lang="en-GB" sz="1400" dirty="0">
                <a:latin typeface="Times New Roman"/>
                <a:ea typeface="+mn-lt"/>
                <a:cs typeface="+mn-lt"/>
              </a:rPr>
              <a:t>() method must routinely invoke wait Key in order to work. Calling wait Key completes the event loop processing of the </a:t>
            </a:r>
            <a:r>
              <a:rPr lang="en-GB" sz="1400" dirty="0" err="1">
                <a:latin typeface="Times New Roman"/>
                <a:ea typeface="+mn-lt"/>
                <a:cs typeface="+mn-lt"/>
              </a:rPr>
              <a:t>imshow</a:t>
            </a:r>
            <a:r>
              <a:rPr lang="en-GB" sz="1400" dirty="0">
                <a:latin typeface="Times New Roman"/>
                <a:ea typeface="+mn-lt"/>
                <a:cs typeface="+mn-lt"/>
              </a:rPr>
              <a:t>() method. The wait Key () function </a:t>
            </a:r>
            <a:r>
              <a:rPr lang="en-GB" sz="1400" dirty="0" err="1">
                <a:latin typeface="Times New Roman"/>
                <a:ea typeface="+mn-lt"/>
                <a:cs typeface="+mn-lt"/>
              </a:rPr>
              <a:t>keepstrack</a:t>
            </a:r>
            <a:r>
              <a:rPr lang="en-GB" sz="1400" dirty="0">
                <a:latin typeface="Times New Roman"/>
                <a:ea typeface="+mn-lt"/>
                <a:cs typeface="+mn-lt"/>
              </a:rPr>
              <a:t> of key events for a "delay" (in this case, 5 milliseconds). High Gui processes Windows events like redraw, resizing, input event, etc. Consequently, even with a 1 Ms delay, we call the wait Key function.</a:t>
            </a:r>
            <a:endParaRPr lang="en-US" sz="1400">
              <a:latin typeface="Times New Roman"/>
              <a:ea typeface="+mn-lt"/>
              <a:cs typeface="+mn-lt"/>
            </a:endParaRPr>
          </a:p>
          <a:p>
            <a:pPr algn="just"/>
            <a:endParaRPr lang="en-US" sz="1400" dirty="0">
              <a:latin typeface="Times New Roman"/>
              <a:ea typeface="+mn-lt"/>
              <a:cs typeface="+mn-lt"/>
            </a:endParaRPr>
          </a:p>
          <a:p>
            <a:pPr algn="just"/>
            <a:r>
              <a:rPr lang="en-GB" sz="1400" b="1" dirty="0">
                <a:latin typeface="Times New Roman"/>
                <a:ea typeface="+mn-lt"/>
                <a:cs typeface="+mn-lt"/>
              </a:rPr>
              <a:t>7.4 MOUSE MOVEMENT</a:t>
            </a:r>
            <a:endParaRPr lang="en-US" sz="1400">
              <a:latin typeface="Times New Roman"/>
              <a:ea typeface="+mn-lt"/>
              <a:cs typeface="+mn-lt"/>
            </a:endParaRPr>
          </a:p>
          <a:p>
            <a:pPr algn="just"/>
            <a:r>
              <a:rPr lang="en-GB" sz="1400" dirty="0">
                <a:latin typeface="Times New Roman"/>
                <a:ea typeface="+mn-lt"/>
                <a:cs typeface="+mn-lt"/>
              </a:rPr>
              <a:t>We must first determine the centres of both red objects that have been spotted, which can be done quickly by averaging the maximum and minimum points of the bounding boxes. Now that we have two coordinates taken from the centres of the two objects, we can compute their average and obtain the red point in the illustration. The detected coordinate is being converted from camera resolution to actual screen resolution. The location was then set as the mouse position. However, it will take some time to reposition the mouse pointer. Therefore, we must wait till the mouse pointer gets to that location. So we started a loop and are just waiting to see if the current mouse location and the assigned mouse location match. For the open gesture, that is.</a:t>
            </a:r>
            <a:endParaRPr lang="en-US" sz="1400">
              <a:latin typeface="Times New Roman"/>
              <a:ea typeface="+mn-lt"/>
              <a:cs typeface="+mn-lt"/>
            </a:endParaRPr>
          </a:p>
          <a:p>
            <a:pPr algn="just"/>
            <a:r>
              <a:rPr lang="en-GB" sz="1400" b="1" dirty="0">
                <a:latin typeface="Times New Roman"/>
                <a:ea typeface="+mn-lt"/>
                <a:cs typeface="+mn-lt"/>
              </a:rPr>
              <a:t>7.5 CLICKING</a:t>
            </a:r>
            <a:endParaRPr lang="en-GB" sz="1400">
              <a:latin typeface="Times New Roman"/>
              <a:ea typeface="+mn-lt"/>
              <a:cs typeface="+mn-lt"/>
            </a:endParaRPr>
          </a:p>
          <a:p>
            <a:pPr algn="just"/>
            <a:r>
              <a:rPr lang="en-GB" sz="1400" dirty="0">
                <a:latin typeface="Times New Roman"/>
                <a:ea typeface="+mn-lt"/>
                <a:cs typeface="+mn-lt"/>
              </a:rPr>
              <a:t>Applying the close gesture is the next stage. The action is carried out by clicking and dragging the object. It is comparable to the open gesture, but since there is only one object present, we simply need to determine its centre. And that will be put in the spot where our mouse pointer will be set. We shall employ a mouse press operation in place of a mouse release operation.</a:t>
            </a:r>
          </a:p>
          <a:p>
            <a:pPr algn="just"/>
            <a:endParaRPr lang="en-GB" sz="1400" dirty="0">
              <a:latin typeface="Times New Roman"/>
              <a:cs typeface="Times New Roman"/>
            </a:endParaRPr>
          </a:p>
          <a:p>
            <a:endParaRPr lang="en-US" dirty="0"/>
          </a:p>
        </p:txBody>
      </p:sp>
    </p:spTree>
    <p:extLst>
      <p:ext uri="{BB962C8B-B14F-4D97-AF65-F5344CB8AC3E}">
        <p14:creationId xmlns:p14="http://schemas.microsoft.com/office/powerpoint/2010/main" val="3905941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CBB28-8164-9694-AA9D-63CA9FA50F67}"/>
              </a:ext>
            </a:extLst>
          </p:cNvPr>
          <p:cNvSpPr>
            <a:spLocks noGrp="1"/>
          </p:cNvSpPr>
          <p:nvPr>
            <p:ph idx="1"/>
          </p:nvPr>
        </p:nvSpPr>
        <p:spPr>
          <a:xfrm>
            <a:off x="2257518" y="1057835"/>
            <a:ext cx="8915400" cy="3777622"/>
          </a:xfrm>
        </p:spPr>
        <p:txBody>
          <a:bodyPr vert="horz" lIns="91440" tIns="45720" rIns="91440" bIns="45720" rtlCol="0" anchor="t">
            <a:normAutofit/>
          </a:bodyPr>
          <a:lstStyle/>
          <a:p>
            <a:pPr algn="just"/>
            <a:r>
              <a:rPr lang="en-GB" b="1" dirty="0">
                <a:latin typeface="Times New Roman"/>
                <a:ea typeface="+mn-lt"/>
                <a:cs typeface="+mn-lt"/>
              </a:rPr>
              <a:t>7.6 DRAG</a:t>
            </a:r>
            <a:endParaRPr lang="en-US">
              <a:latin typeface="Times New Roman"/>
              <a:ea typeface="+mn-lt"/>
              <a:cs typeface="+mn-lt"/>
            </a:endParaRPr>
          </a:p>
          <a:p>
            <a:pPr algn="just"/>
            <a:r>
              <a:rPr lang="en-GB" dirty="0">
                <a:latin typeface="Times New Roman"/>
                <a:ea typeface="+mn-lt"/>
                <a:cs typeface="+mn-lt"/>
              </a:rPr>
              <a:t>A variable called "pinch flag" is introduced in order to accomplish the dragging. If it was previously clicked, it will be set to 1. Therefore, once we locate the open gesture, we click and then verify that the pinch flag is set to 1. The drag action is carried out if it is set to one; else, the mouse move operation is carried out.</a:t>
            </a:r>
            <a:endParaRPr lang="en-US">
              <a:latin typeface="Times New Roman"/>
              <a:ea typeface="+mn-lt"/>
              <a:cs typeface="+mn-lt"/>
            </a:endParaRPr>
          </a:p>
          <a:p>
            <a:pPr algn="ctr"/>
            <a:endParaRPr lang="en-US" dirty="0">
              <a:latin typeface="Times New Roman"/>
              <a:ea typeface="+mn-lt"/>
              <a:cs typeface="+mn-lt"/>
            </a:endParaRPr>
          </a:p>
          <a:p>
            <a:pPr algn="just"/>
            <a:r>
              <a:rPr lang="en-GB" b="1" dirty="0">
                <a:latin typeface="Times New Roman"/>
                <a:ea typeface="+mn-lt"/>
                <a:cs typeface="+mn-lt"/>
              </a:rPr>
              <a:t>7.7 DND FRAME</a:t>
            </a:r>
            <a:endParaRPr lang="en-US">
              <a:latin typeface="Times New Roman"/>
              <a:ea typeface="+mn-lt"/>
              <a:cs typeface="+mn-lt"/>
            </a:endParaRPr>
          </a:p>
          <a:p>
            <a:pPr algn="just"/>
            <a:r>
              <a:rPr lang="en-GB" dirty="0">
                <a:latin typeface="Times New Roman"/>
                <a:ea typeface="+mn-lt"/>
                <a:cs typeface="+mn-lt"/>
              </a:rPr>
              <a:t>My File Drop Target is the first class that is created. We have one overridden method inside of that, On Drop Files. The file paths that are dropped along with the mouse's x/y position are both accepted by this approach.</a:t>
            </a:r>
            <a:endParaRPr lang="en-US">
              <a:latin typeface="Times New Roman"/>
              <a:ea typeface="+mn-lt"/>
              <a:cs typeface="+mn-lt"/>
            </a:endParaRPr>
          </a:p>
          <a:p>
            <a:endParaRPr lang="en-US" dirty="0">
              <a:latin typeface="Times New Roman"/>
              <a:cs typeface="Times New Roman"/>
            </a:endParaRPr>
          </a:p>
        </p:txBody>
      </p:sp>
    </p:spTree>
    <p:extLst>
      <p:ext uri="{BB962C8B-B14F-4D97-AF65-F5344CB8AC3E}">
        <p14:creationId xmlns:p14="http://schemas.microsoft.com/office/powerpoint/2010/main" val="1443279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AB242-DFC4-33BB-3CD3-D61028C85966}"/>
              </a:ext>
            </a:extLst>
          </p:cNvPr>
          <p:cNvSpPr>
            <a:spLocks noGrp="1"/>
          </p:cNvSpPr>
          <p:nvPr>
            <p:ph type="title"/>
          </p:nvPr>
        </p:nvSpPr>
        <p:spPr>
          <a:xfrm>
            <a:off x="2341913" y="615145"/>
            <a:ext cx="8911687" cy="1280890"/>
          </a:xfrm>
        </p:spPr>
        <p:txBody>
          <a:bodyPr/>
          <a:lstStyle/>
          <a:p>
            <a:pPr algn="ctr"/>
            <a:r>
              <a:rPr lang="en-GB" b="1" dirty="0">
                <a:latin typeface="Times New Roman"/>
                <a:ea typeface="+mj-lt"/>
                <a:cs typeface="+mj-lt"/>
              </a:rPr>
              <a:t>CHAPTER-8</a:t>
            </a:r>
            <a:endParaRPr lang="en-US">
              <a:latin typeface="Times New Roman"/>
              <a:ea typeface="+mj-lt"/>
              <a:cs typeface="+mj-lt"/>
            </a:endParaRPr>
          </a:p>
          <a:p>
            <a:pPr algn="ctr"/>
            <a:r>
              <a:rPr lang="en-GB" b="1" dirty="0">
                <a:latin typeface="Times New Roman"/>
                <a:ea typeface="+mj-lt"/>
                <a:cs typeface="+mj-lt"/>
              </a:rPr>
              <a:t>RESULT AND EVALUATION</a:t>
            </a:r>
            <a:endParaRPr lang="en-US">
              <a:latin typeface="Times New Roman"/>
              <a:ea typeface="+mj-lt"/>
              <a:cs typeface="+mj-lt"/>
            </a:endParaRPr>
          </a:p>
          <a:p>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7E7BEE69-5B64-CB1A-A020-8CF04F9FF87D}"/>
              </a:ext>
            </a:extLst>
          </p:cNvPr>
          <p:cNvSpPr>
            <a:spLocks noGrp="1"/>
          </p:cNvSpPr>
          <p:nvPr>
            <p:ph idx="1"/>
          </p:nvPr>
        </p:nvSpPr>
        <p:spPr/>
        <p:txBody>
          <a:bodyPr vert="horz" lIns="91440" tIns="45720" rIns="91440" bIns="45720" rtlCol="0" anchor="t">
            <a:normAutofit fontScale="85000" lnSpcReduction="20000"/>
          </a:bodyPr>
          <a:lstStyle/>
          <a:p>
            <a:pPr algn="just">
              <a:lnSpc>
                <a:spcPct val="120000"/>
              </a:lnSpc>
            </a:pPr>
            <a:r>
              <a:rPr lang="en-GB" dirty="0">
                <a:latin typeface="Times New Roman"/>
                <a:ea typeface="+mn-lt"/>
                <a:cs typeface="+mn-lt"/>
              </a:rPr>
              <a:t>We made an effort to concentrate on supporting those who are unable to control their limbs and also improvise the movements of interaction between humans and machines. Our goal aimed to produce this technology in the most affordable manner feasible. and also, to construct it under a uniform operating system. The suggested system operates mouse functionalities. Perform mouse operations by detecting red with the pointer. such as dragging, cursor movement, left click, and the file transfer between two connected systems. This How to use the mouse to control things that are red in colour. The user applies red-coloured objects on the tip of their finger for improved performance When there are just two contours, then it executes a straightforward mouse movement motion. Alternatively, if the number of contours is 1, it presses the left mouse button. Additionally, this system supports the basic transmission of files within the same system between two or more an internet connection. The computer's screen's left side serve as a route of communication between the systems. i.e., the Drag and drop the file you want to copy on the left side. of the display of the computer. The dropped file will then be copied to the receiver system or the destination. The basic goal of this system is to consume less hardware. elements connected to the computer. Despite the an application can be run on a regular PC using a web browser. camera. but ideally it needs to include a front camera with at least 2MP. with a minimum Pentium processor and 256 MB of RAM.</a:t>
            </a:r>
            <a:endParaRPr lang="en-US">
              <a:latin typeface="Times New Roman"/>
              <a:ea typeface="+mn-lt"/>
              <a:cs typeface="+mn-lt"/>
            </a:endParaRPr>
          </a:p>
          <a:p>
            <a:pPr algn="just"/>
            <a:endParaRPr lang="en-US" dirty="0">
              <a:ea typeface="+mn-lt"/>
              <a:cs typeface="+mn-lt"/>
            </a:endParaRPr>
          </a:p>
          <a:p>
            <a:endParaRPr lang="en-US" dirty="0"/>
          </a:p>
        </p:txBody>
      </p:sp>
    </p:spTree>
    <p:extLst>
      <p:ext uri="{BB962C8B-B14F-4D97-AF65-F5344CB8AC3E}">
        <p14:creationId xmlns:p14="http://schemas.microsoft.com/office/powerpoint/2010/main" val="1238378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9EDFCC-B96B-6B12-E1B0-932FF6E35E72}"/>
              </a:ext>
            </a:extLst>
          </p:cNvPr>
          <p:cNvSpPr>
            <a:spLocks noGrp="1"/>
          </p:cNvSpPr>
          <p:nvPr>
            <p:ph type="title"/>
          </p:nvPr>
        </p:nvSpPr>
        <p:spPr>
          <a:xfrm>
            <a:off x="1723459" y="624110"/>
            <a:ext cx="9724904" cy="697484"/>
          </a:xfrm>
        </p:spPr>
        <p:txBody>
          <a:bodyPr>
            <a:normAutofit/>
          </a:bodyPr>
          <a:lstStyle/>
          <a:p>
            <a:r>
              <a:rPr lang="en-GB" dirty="0">
                <a:latin typeface="Times New Roman"/>
                <a:ea typeface="+mj-lt"/>
                <a:cs typeface="+mj-lt"/>
              </a:rPr>
              <a:t>     </a:t>
            </a:r>
            <a:r>
              <a:rPr lang="en-GB" b="1" dirty="0">
                <a:latin typeface="Times New Roman"/>
                <a:ea typeface="+mj-lt"/>
                <a:cs typeface="+mj-lt"/>
              </a:rPr>
              <a:t>Table of Recognized rate of input samples</a:t>
            </a:r>
            <a:endParaRPr lang="en-US" b="1" dirty="0">
              <a:latin typeface="Times New Roman"/>
              <a:cs typeface="Times New Roman"/>
            </a:endParaRPr>
          </a:p>
        </p:txBody>
      </p:sp>
      <p:sp>
        <p:nvSpPr>
          <p:cNvPr id="17" name="Rectangle 11">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4">
            <a:extLst>
              <a:ext uri="{FF2B5EF4-FFF2-40B4-BE49-F238E27FC236}">
                <a16:creationId xmlns:a16="http://schemas.microsoft.com/office/drawing/2014/main" id="{314F707B-60C1-6140-B7DF-09F711FA58AB}"/>
              </a:ext>
            </a:extLst>
          </p:cNvPr>
          <p:cNvGraphicFramePr>
            <a:graphicFrameLocks noGrp="1"/>
          </p:cNvGraphicFramePr>
          <p:nvPr>
            <p:ph idx="1"/>
            <p:extLst>
              <p:ext uri="{D42A27DB-BD31-4B8C-83A1-F6EECF244321}">
                <p14:modId xmlns:p14="http://schemas.microsoft.com/office/powerpoint/2010/main" val="2277123637"/>
              </p:ext>
            </p:extLst>
          </p:nvPr>
        </p:nvGraphicFramePr>
        <p:xfrm>
          <a:off x="1705428" y="1487714"/>
          <a:ext cx="9754820" cy="4738797"/>
        </p:xfrm>
        <a:graphic>
          <a:graphicData uri="http://schemas.openxmlformats.org/drawingml/2006/table">
            <a:tbl>
              <a:tblPr firstRow="1" bandRow="1">
                <a:tableStyleId>{5C22544A-7EE6-4342-B048-85BDC9FD1C3A}</a:tableStyleId>
              </a:tblPr>
              <a:tblGrid>
                <a:gridCol w="3383642">
                  <a:extLst>
                    <a:ext uri="{9D8B030D-6E8A-4147-A177-3AD203B41FA5}">
                      <a16:colId xmlns:a16="http://schemas.microsoft.com/office/drawing/2014/main" val="87589143"/>
                    </a:ext>
                  </a:extLst>
                </a:gridCol>
                <a:gridCol w="2060967">
                  <a:extLst>
                    <a:ext uri="{9D8B030D-6E8A-4147-A177-3AD203B41FA5}">
                      <a16:colId xmlns:a16="http://schemas.microsoft.com/office/drawing/2014/main" val="4090662295"/>
                    </a:ext>
                  </a:extLst>
                </a:gridCol>
                <a:gridCol w="2307944">
                  <a:extLst>
                    <a:ext uri="{9D8B030D-6E8A-4147-A177-3AD203B41FA5}">
                      <a16:colId xmlns:a16="http://schemas.microsoft.com/office/drawing/2014/main" val="550489323"/>
                    </a:ext>
                  </a:extLst>
                </a:gridCol>
                <a:gridCol w="2002267">
                  <a:extLst>
                    <a:ext uri="{9D8B030D-6E8A-4147-A177-3AD203B41FA5}">
                      <a16:colId xmlns:a16="http://schemas.microsoft.com/office/drawing/2014/main" val="4035060453"/>
                    </a:ext>
                  </a:extLst>
                </a:gridCol>
              </a:tblGrid>
              <a:tr h="526533">
                <a:tc>
                  <a:txBody>
                    <a:bodyPr/>
                    <a:lstStyle/>
                    <a:p>
                      <a:pPr fontAlgn="t"/>
                      <a:endParaRPr lang="en-US" sz="1000" b="1" dirty="0">
                        <a:effectLst/>
                        <a:latin typeface="Times New Roman"/>
                      </a:endParaRPr>
                    </a:p>
                    <a:p>
                      <a:pPr algn="l" rtl="0" fontAlgn="base"/>
                      <a:r>
                        <a:rPr lang="en-US" sz="1000" b="1" dirty="0">
                          <a:effectLst/>
                          <a:latin typeface="Times New Roman"/>
                        </a:rPr>
                        <a:t>EVENTS </a:t>
                      </a:r>
                      <a:endParaRPr lang="en-US" sz="1000" b="1" i="0">
                        <a:effectLst/>
                        <a:latin typeface="Times New Roman"/>
                      </a:endParaRPr>
                    </a:p>
                  </a:txBody>
                  <a:tcPr marL="65133" marR="65133" marT="32566" marB="32566"/>
                </a:tc>
                <a:tc>
                  <a:txBody>
                    <a:bodyPr/>
                    <a:lstStyle/>
                    <a:p>
                      <a:pPr algn="ctr" fontAlgn="t"/>
                      <a:endParaRPr lang="en-US" sz="1000" b="1" dirty="0">
                        <a:effectLst/>
                        <a:latin typeface="Times New Roman"/>
                      </a:endParaRPr>
                    </a:p>
                    <a:p>
                      <a:pPr algn="l" rtl="0" fontAlgn="base"/>
                      <a:r>
                        <a:rPr lang="en-US" sz="1000" b="1" dirty="0">
                          <a:effectLst/>
                          <a:latin typeface="Times New Roman"/>
                        </a:rPr>
                        <a:t>No. of input samples </a:t>
                      </a:r>
                      <a:endParaRPr lang="en-US" sz="1000" b="1" i="0">
                        <a:effectLst/>
                        <a:latin typeface="Times New Roman"/>
                      </a:endParaRPr>
                    </a:p>
                  </a:txBody>
                  <a:tcPr marL="65133" marR="65133" marT="32566" marB="32566"/>
                </a:tc>
                <a:tc>
                  <a:txBody>
                    <a:bodyPr/>
                    <a:lstStyle/>
                    <a:p>
                      <a:pPr algn="ctr" fontAlgn="t"/>
                      <a:endParaRPr lang="en-US" sz="1000" b="1" dirty="0">
                        <a:effectLst/>
                        <a:latin typeface="Times New Roman"/>
                      </a:endParaRPr>
                    </a:p>
                    <a:p>
                      <a:pPr algn="l" rtl="0" fontAlgn="base"/>
                      <a:r>
                        <a:rPr lang="en-US" sz="1000" b="1" dirty="0">
                          <a:effectLst/>
                          <a:latin typeface="Times New Roman"/>
                        </a:rPr>
                        <a:t>No. of Recognized samples </a:t>
                      </a:r>
                      <a:endParaRPr lang="en-US" sz="1000" b="1" i="0">
                        <a:effectLst/>
                        <a:latin typeface="Times New Roman"/>
                      </a:endParaRPr>
                    </a:p>
                  </a:txBody>
                  <a:tcPr marL="65133" marR="65133" marT="32566" marB="32566"/>
                </a:tc>
                <a:tc>
                  <a:txBody>
                    <a:bodyPr/>
                    <a:lstStyle/>
                    <a:p>
                      <a:pPr algn="ctr" fontAlgn="t"/>
                      <a:endParaRPr lang="en-US" sz="1000" b="1" dirty="0">
                        <a:effectLst/>
                        <a:latin typeface="Times New Roman"/>
                      </a:endParaRPr>
                    </a:p>
                    <a:p>
                      <a:pPr algn="l" rtl="0" fontAlgn="base"/>
                      <a:r>
                        <a:rPr lang="en-US" sz="1000" b="1" dirty="0">
                          <a:effectLst/>
                          <a:latin typeface="Times New Roman"/>
                        </a:rPr>
                        <a:t>Recognized rate </a:t>
                      </a:r>
                      <a:endParaRPr lang="en-US" sz="1000" b="1" i="0">
                        <a:effectLst/>
                        <a:latin typeface="Times New Roman"/>
                      </a:endParaRPr>
                    </a:p>
                  </a:txBody>
                  <a:tcPr marL="65133" marR="65133" marT="32566" marB="32566"/>
                </a:tc>
                <a:extLst>
                  <a:ext uri="{0D108BD9-81ED-4DB2-BD59-A6C34878D82A}">
                    <a16:rowId xmlns:a16="http://schemas.microsoft.com/office/drawing/2014/main" val="4144468167"/>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Move to cursor up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4 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0.8 </a:t>
                      </a:r>
                      <a:endParaRPr lang="en-US" sz="1000" b="1" i="0">
                        <a:effectLst/>
                        <a:latin typeface="Times New Roman"/>
                      </a:endParaRPr>
                    </a:p>
                  </a:txBody>
                  <a:tcPr marL="65133" marR="65133" marT="32566" marB="32566"/>
                </a:tc>
                <a:extLst>
                  <a:ext uri="{0D108BD9-81ED-4DB2-BD59-A6C34878D82A}">
                    <a16:rowId xmlns:a16="http://schemas.microsoft.com/office/drawing/2014/main" val="3622161716"/>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Move to cursor down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3 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0.6 </a:t>
                      </a:r>
                      <a:endParaRPr lang="en-US" sz="1000" b="1" i="0">
                        <a:effectLst/>
                        <a:latin typeface="Times New Roman"/>
                      </a:endParaRPr>
                    </a:p>
                  </a:txBody>
                  <a:tcPr marL="65133" marR="65133" marT="32566" marB="32566"/>
                </a:tc>
                <a:extLst>
                  <a:ext uri="{0D108BD9-81ED-4DB2-BD59-A6C34878D82A}">
                    <a16:rowId xmlns:a16="http://schemas.microsoft.com/office/drawing/2014/main" val="3724170950"/>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Move the cursor left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3 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0.6 </a:t>
                      </a:r>
                      <a:endParaRPr lang="en-US" sz="1000" b="1" i="0">
                        <a:effectLst/>
                        <a:latin typeface="Times New Roman"/>
                      </a:endParaRPr>
                    </a:p>
                  </a:txBody>
                  <a:tcPr marL="65133" marR="65133" marT="32566" marB="32566"/>
                </a:tc>
                <a:extLst>
                  <a:ext uri="{0D108BD9-81ED-4DB2-BD59-A6C34878D82A}">
                    <a16:rowId xmlns:a16="http://schemas.microsoft.com/office/drawing/2014/main" val="2292742630"/>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Move the cursor right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4 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0.8 </a:t>
                      </a:r>
                      <a:endParaRPr lang="en-US" sz="1000" b="1" i="0">
                        <a:effectLst/>
                        <a:latin typeface="Times New Roman"/>
                      </a:endParaRPr>
                    </a:p>
                  </a:txBody>
                  <a:tcPr marL="65133" marR="65133" marT="32566" marB="32566"/>
                </a:tc>
                <a:extLst>
                  <a:ext uri="{0D108BD9-81ED-4DB2-BD59-A6C34878D82A}">
                    <a16:rowId xmlns:a16="http://schemas.microsoft.com/office/drawing/2014/main" val="1052824884"/>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Drag To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3 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0.6 </a:t>
                      </a:r>
                      <a:endParaRPr lang="en-US" sz="1000" b="1" i="0">
                        <a:effectLst/>
                        <a:latin typeface="Times New Roman"/>
                      </a:endParaRPr>
                    </a:p>
                  </a:txBody>
                  <a:tcPr marL="65133" marR="65133" marT="32566" marB="32566"/>
                </a:tc>
                <a:extLst>
                  <a:ext uri="{0D108BD9-81ED-4DB2-BD59-A6C34878D82A}">
                    <a16:rowId xmlns:a16="http://schemas.microsoft.com/office/drawing/2014/main" val="3998498942"/>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Move To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4 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0.8 </a:t>
                      </a:r>
                      <a:endParaRPr lang="en-US" sz="1000" b="1" i="0">
                        <a:effectLst/>
                        <a:latin typeface="Times New Roman"/>
                      </a:endParaRPr>
                    </a:p>
                  </a:txBody>
                  <a:tcPr marL="65133" marR="65133" marT="32566" marB="32566"/>
                </a:tc>
                <a:extLst>
                  <a:ext uri="{0D108BD9-81ED-4DB2-BD59-A6C34878D82A}">
                    <a16:rowId xmlns:a16="http://schemas.microsoft.com/office/drawing/2014/main" val="3237115992"/>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Click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3 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0.6 </a:t>
                      </a:r>
                      <a:endParaRPr lang="en-US" sz="1000" b="1" i="0">
                        <a:effectLst/>
                        <a:latin typeface="Times New Roman"/>
                      </a:endParaRPr>
                    </a:p>
                  </a:txBody>
                  <a:tcPr marL="65133" marR="65133" marT="32566" marB="32566"/>
                </a:tc>
                <a:extLst>
                  <a:ext uri="{0D108BD9-81ED-4DB2-BD59-A6C34878D82A}">
                    <a16:rowId xmlns:a16="http://schemas.microsoft.com/office/drawing/2014/main" val="1572846848"/>
                  </a:ext>
                </a:extLst>
              </a:tr>
              <a:tr h="526533">
                <a:tc>
                  <a:txBody>
                    <a:bodyPr/>
                    <a:lstStyle/>
                    <a:p>
                      <a:pPr fontAlgn="t"/>
                      <a:endParaRPr lang="en-US" sz="1000" b="1" dirty="0">
                        <a:effectLst/>
                        <a:latin typeface="Times New Roman"/>
                      </a:endParaRPr>
                    </a:p>
                    <a:p>
                      <a:pPr algn="l" rtl="0" fontAlgn="base"/>
                      <a:r>
                        <a:rPr lang="en-US" sz="1000" b="1" dirty="0">
                          <a:effectLst/>
                          <a:latin typeface="Times New Roman"/>
                        </a:rPr>
                        <a:t>Increased speed of cursor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5 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3 </a:t>
                      </a:r>
                      <a:endParaRPr lang="en-US" sz="1000" b="1" i="0">
                        <a:effectLst/>
                        <a:latin typeface="Times New Roman"/>
                      </a:endParaRPr>
                    </a:p>
                  </a:txBody>
                  <a:tcPr marL="65133" marR="65133" marT="32566" marB="32566"/>
                </a:tc>
                <a:tc>
                  <a:txBody>
                    <a:bodyPr/>
                    <a:lstStyle/>
                    <a:p>
                      <a:pPr fontAlgn="t"/>
                      <a:endParaRPr lang="en-US" sz="1000" b="1" dirty="0">
                        <a:effectLst/>
                        <a:latin typeface="Times New Roman"/>
                      </a:endParaRPr>
                    </a:p>
                    <a:p>
                      <a:pPr algn="l" rtl="0" fontAlgn="base"/>
                      <a:r>
                        <a:rPr lang="en-US" sz="1000" b="1" dirty="0">
                          <a:effectLst/>
                          <a:latin typeface="Times New Roman"/>
                        </a:rPr>
                        <a:t>0.6 </a:t>
                      </a:r>
                      <a:endParaRPr lang="en-US" sz="1000" b="1" i="0">
                        <a:effectLst/>
                        <a:latin typeface="Times New Roman"/>
                      </a:endParaRPr>
                    </a:p>
                  </a:txBody>
                  <a:tcPr marL="65133" marR="65133" marT="32566" marB="32566"/>
                </a:tc>
                <a:extLst>
                  <a:ext uri="{0D108BD9-81ED-4DB2-BD59-A6C34878D82A}">
                    <a16:rowId xmlns:a16="http://schemas.microsoft.com/office/drawing/2014/main" val="3649779556"/>
                  </a:ext>
                </a:extLst>
              </a:tr>
            </a:tbl>
          </a:graphicData>
        </a:graphic>
      </p:graphicFrame>
    </p:spTree>
    <p:extLst>
      <p:ext uri="{BB962C8B-B14F-4D97-AF65-F5344CB8AC3E}">
        <p14:creationId xmlns:p14="http://schemas.microsoft.com/office/powerpoint/2010/main" val="24612562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36D9-65AF-421A-50EF-C60C5A6EFDD1}"/>
              </a:ext>
            </a:extLst>
          </p:cNvPr>
          <p:cNvSpPr>
            <a:spLocks noGrp="1"/>
          </p:cNvSpPr>
          <p:nvPr>
            <p:ph type="title"/>
          </p:nvPr>
        </p:nvSpPr>
        <p:spPr/>
        <p:txBody>
          <a:bodyPr/>
          <a:lstStyle/>
          <a:p>
            <a:pPr algn="just"/>
            <a:r>
              <a:rPr lang="en-GB" b="1" dirty="0">
                <a:ea typeface="+mj-lt"/>
                <a:cs typeface="+mj-lt"/>
              </a:rPr>
              <a:t>                     </a:t>
            </a:r>
            <a:r>
              <a:rPr lang="en-GB" b="1" dirty="0">
                <a:latin typeface="Times New Roman"/>
                <a:ea typeface="+mj-lt"/>
                <a:cs typeface="+mj-lt"/>
              </a:rPr>
              <a:t>CHAPTER-9</a:t>
            </a:r>
            <a:endParaRPr lang="en-US">
              <a:latin typeface="Times New Roman"/>
              <a:ea typeface="+mj-lt"/>
              <a:cs typeface="+mj-lt"/>
            </a:endParaRPr>
          </a:p>
          <a:p>
            <a:pPr algn="just"/>
            <a:r>
              <a:rPr lang="en-GB" b="1" dirty="0">
                <a:latin typeface="Times New Roman"/>
                <a:ea typeface="+mj-lt"/>
                <a:cs typeface="+mj-lt"/>
              </a:rPr>
              <a:t>                      CONCLUSION</a:t>
            </a:r>
            <a:endParaRPr lang="en-US" dirty="0">
              <a:latin typeface="Times New Roman"/>
              <a:ea typeface="+mj-lt"/>
              <a:cs typeface="+mj-lt"/>
            </a:endParaRPr>
          </a:p>
          <a:p>
            <a:endParaRPr lang="en-US" dirty="0"/>
          </a:p>
        </p:txBody>
      </p:sp>
      <p:sp>
        <p:nvSpPr>
          <p:cNvPr id="3" name="Content Placeholder 2">
            <a:extLst>
              <a:ext uri="{FF2B5EF4-FFF2-40B4-BE49-F238E27FC236}">
                <a16:creationId xmlns:a16="http://schemas.microsoft.com/office/drawing/2014/main" id="{5FFF2896-27EA-83C7-EFBC-A683C09209E0}"/>
              </a:ext>
            </a:extLst>
          </p:cNvPr>
          <p:cNvSpPr>
            <a:spLocks noGrp="1"/>
          </p:cNvSpPr>
          <p:nvPr>
            <p:ph idx="1"/>
          </p:nvPr>
        </p:nvSpPr>
        <p:spPr/>
        <p:txBody>
          <a:bodyPr vert="horz" lIns="91440" tIns="45720" rIns="91440" bIns="45720" rtlCol="0" anchor="t">
            <a:normAutofit/>
          </a:bodyPr>
          <a:lstStyle/>
          <a:p>
            <a:pPr algn="just"/>
            <a:r>
              <a:rPr lang="en-GB" dirty="0">
                <a:latin typeface="Times New Roman"/>
                <a:ea typeface="+mn-lt"/>
                <a:cs typeface="+mn-lt"/>
              </a:rPr>
              <a:t>The most effective human-machine interface is provided through gesture recognition. The development of alternative human computer interaction modes depends on gesture recognition. It makes it easier for people to interact more naturally with machines. Many different applications, including robot control and sign language recognition for the deaf and dumb, can use gesture recognition. A wide range of industries, including augmented reality, computer graphics, gaming, prosthetics, and biomedical instruments, can benefit from this technology. In a variation of our system known as Digital Canvas, which is gaining popularity among painters, the artist can use the hand as a brush and the Virtual Mouse technology to produce 2D or 3D images, with a Virtual Reality kit or a monitor serving as the display set. This work can be further extended to make the system more adaptable to various lighting conditions and background complexity. </a:t>
            </a:r>
            <a:endParaRPr lang="en-US">
              <a:latin typeface="Times New Roman"/>
              <a:ea typeface="+mn-lt"/>
              <a:cs typeface="+mn-lt"/>
            </a:endParaRPr>
          </a:p>
          <a:p>
            <a:pPr algn="just"/>
            <a:endParaRPr lang="en-US" dirty="0">
              <a:ea typeface="+mn-lt"/>
              <a:cs typeface="+mn-lt"/>
            </a:endParaRPr>
          </a:p>
          <a:p>
            <a:endParaRPr lang="en-US" dirty="0"/>
          </a:p>
        </p:txBody>
      </p:sp>
    </p:spTree>
    <p:extLst>
      <p:ext uri="{BB962C8B-B14F-4D97-AF65-F5344CB8AC3E}">
        <p14:creationId xmlns:p14="http://schemas.microsoft.com/office/powerpoint/2010/main" val="3582916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6A40-DD1D-FEB1-CCB2-B89A19678173}"/>
              </a:ext>
            </a:extLst>
          </p:cNvPr>
          <p:cNvSpPr>
            <a:spLocks noGrp="1"/>
          </p:cNvSpPr>
          <p:nvPr>
            <p:ph type="title"/>
          </p:nvPr>
        </p:nvSpPr>
        <p:spPr/>
        <p:txBody>
          <a:bodyPr/>
          <a:lstStyle/>
          <a:p>
            <a:pPr algn="ctr"/>
            <a:r>
              <a:rPr lang="en-GB" b="1" dirty="0">
                <a:ea typeface="+mj-lt"/>
                <a:cs typeface="+mj-lt"/>
              </a:rPr>
              <a:t>CHAPTER-10</a:t>
            </a:r>
            <a:endParaRPr lang="en-US" dirty="0">
              <a:ea typeface="+mj-lt"/>
              <a:cs typeface="+mj-lt"/>
            </a:endParaRPr>
          </a:p>
          <a:p>
            <a:r>
              <a:rPr lang="en-GB" b="1" dirty="0">
                <a:ea typeface="+mj-lt"/>
                <a:cs typeface="+mj-lt"/>
              </a:rPr>
              <a:t>                FUTURE ENHANCEMENT</a:t>
            </a:r>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1EF364BD-D655-4A44-C83D-DBFD4D540D9A}"/>
              </a:ext>
            </a:extLst>
          </p:cNvPr>
          <p:cNvSpPr>
            <a:spLocks noGrp="1"/>
          </p:cNvSpPr>
          <p:nvPr>
            <p:ph idx="1"/>
          </p:nvPr>
        </p:nvSpPr>
        <p:spPr/>
        <p:txBody>
          <a:bodyPr vert="horz" lIns="91440" tIns="45720" rIns="91440" bIns="45720" rtlCol="0" anchor="t">
            <a:normAutofit/>
          </a:bodyPr>
          <a:lstStyle/>
          <a:p>
            <a:pPr algn="just"/>
            <a:r>
              <a:rPr lang="en-GB" dirty="0">
                <a:ea typeface="+mn-lt"/>
                <a:cs typeface="+mn-lt"/>
              </a:rPr>
              <a:t>To make the application more user-friendly, accurate, and versatile in various situations, further features and future effort are required. Improved Performance and Accuracy: The hardware of the system, which includes the processing speed of the processor, the size of the available RAM, and the available functionalities of the webcam, heavily influences how quickly the device reacts. As a result, this system may also function better when used with compatible devices that have a webcam that performs better in particular lighting conditions. The method can also be employed in the future on Android devices, where hand gestures will take the place of the touchscreen notion.</a:t>
            </a:r>
            <a:endParaRPr lang="en-US" dirty="0">
              <a:ea typeface="+mn-lt"/>
              <a:cs typeface="+mn-lt"/>
            </a:endParaRPr>
          </a:p>
          <a:p>
            <a:pPr algn="just"/>
            <a:endParaRPr lang="en-US" dirty="0">
              <a:ea typeface="+mn-lt"/>
              <a:cs typeface="+mn-lt"/>
            </a:endParaRPr>
          </a:p>
          <a:p>
            <a:pPr marL="0" indent="0">
              <a:buNone/>
            </a:pPr>
            <a:endParaRPr lang="en-US" dirty="0"/>
          </a:p>
        </p:txBody>
      </p:sp>
    </p:spTree>
    <p:extLst>
      <p:ext uri="{BB962C8B-B14F-4D97-AF65-F5344CB8AC3E}">
        <p14:creationId xmlns:p14="http://schemas.microsoft.com/office/powerpoint/2010/main" val="34144530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9B5B69-A297-4D2F-8B89-529DA8A273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3E39D215-BF38-4094-82D7-61DED1145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7412700A-91C4-4126-8F17-3B9449DBB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a:extLst>
                <a:ext uri="{FF2B5EF4-FFF2-40B4-BE49-F238E27FC236}">
                  <a16:creationId xmlns:a16="http://schemas.microsoft.com/office/drawing/2014/main" id="{DF985802-25A8-4B99-89F0-2A42EC325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F54C35AF-DB92-4205-A779-2A385B714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9F845211-1F53-4E0A-891E-B78A206F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9149C7DD-9998-4805-BFC8-CEF5F5DF3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4" name="Freeform 17">
              <a:extLst>
                <a:ext uri="{FF2B5EF4-FFF2-40B4-BE49-F238E27FC236}">
                  <a16:creationId xmlns:a16="http://schemas.microsoft.com/office/drawing/2014/main" id="{47C8036D-3ECA-43DA-BAF5-3C65CF411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29C15912-CDE8-4DF3-9324-273FB4C86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37C68D51-B7DA-4572-AB7E-708540B3C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8" name="Freeform 20">
              <a:extLst>
                <a:ext uri="{FF2B5EF4-FFF2-40B4-BE49-F238E27FC236}">
                  <a16:creationId xmlns:a16="http://schemas.microsoft.com/office/drawing/2014/main" id="{1AF802CB-4E9E-4895-9363-C119914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615760E5-5F27-4735-B01C-78E05F3FB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0" name="Freeform 22">
              <a:extLst>
                <a:ext uri="{FF2B5EF4-FFF2-40B4-BE49-F238E27FC236}">
                  <a16:creationId xmlns:a16="http://schemas.microsoft.com/office/drawing/2014/main" id="{DB9C6516-B2DB-432F-BD3A-A1792BD46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2" name="Group 24">
            <a:extLst>
              <a:ext uri="{FF2B5EF4-FFF2-40B4-BE49-F238E27FC236}">
                <a16:creationId xmlns:a16="http://schemas.microsoft.com/office/drawing/2014/main" id="{BC9C8D0D-644B-4B97-B83C-CC8E64361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F8BE1EA6-80CF-446B-A4FE-3F935A51C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10E39808-F4F7-43DE-AB53-82B7B55EA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6ED5109A-600A-4C23-9BB3-C4C19C2D9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76FF73F-8CA3-42B0-A680-353805CD2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B26A6949-3BEB-422A-854C-D4E26E4CF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FE07AD25-30AF-40CD-B901-DF1EDBD68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5AA460AF-7760-4F15-881A-6F0BFDBCD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EE53C70E-5D92-4C42-A34F-9F7D16006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C27614EE-0086-4D34-99BD-52F03708D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326919B9-3ED4-4744-A713-326B3BAF6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98BDBF5-8AA3-49CD-999A-ABA1F7AE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AF8ED3E0-CBE7-48C4-8F9E-FF98079CD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A84F153B-2093-4171-BD2D-1631695C9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DB5BC99D-7BEA-4F13-B82B-A956E2D09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C89F2842-EC45-3707-EFBE-E61D74461221}"/>
              </a:ext>
            </a:extLst>
          </p:cNvPr>
          <p:cNvSpPr>
            <a:spLocks noGrp="1"/>
          </p:cNvSpPr>
          <p:nvPr>
            <p:ph type="title"/>
          </p:nvPr>
        </p:nvSpPr>
        <p:spPr>
          <a:xfrm>
            <a:off x="2150802" y="4775200"/>
            <a:ext cx="5188907" cy="917392"/>
          </a:xfrm>
        </p:spPr>
        <p:txBody>
          <a:bodyPr vert="horz" lIns="91440" tIns="45720" rIns="91440" bIns="45720" rtlCol="0" anchor="b">
            <a:normAutofit/>
          </a:bodyPr>
          <a:lstStyle/>
          <a:p>
            <a:pPr>
              <a:lnSpc>
                <a:spcPct val="90000"/>
              </a:lnSpc>
            </a:pPr>
            <a:r>
              <a:rPr lang="en-US" sz="3100" dirty="0">
                <a:solidFill>
                  <a:srgbClr val="50654D"/>
                </a:solidFill>
              </a:rPr>
              <a:t> </a:t>
            </a:r>
            <a:r>
              <a:rPr lang="en-US" sz="1800" dirty="0">
                <a:solidFill>
                  <a:srgbClr val="50654D"/>
                </a:solidFill>
              </a:rPr>
              <a:t> </a:t>
            </a:r>
            <a:r>
              <a:rPr lang="en-US" sz="1800" dirty="0">
                <a:solidFill>
                  <a:srgbClr val="50654D"/>
                </a:solidFill>
                <a:latin typeface="Times New Roman"/>
                <a:cs typeface="Times New Roman"/>
              </a:rPr>
              <a:t>Figure.5 Commonly used hand coordinates</a:t>
            </a:r>
          </a:p>
        </p:txBody>
      </p:sp>
      <p:sp>
        <p:nvSpPr>
          <p:cNvPr id="4" name="Content Placeholder 3">
            <a:extLst>
              <a:ext uri="{FF2B5EF4-FFF2-40B4-BE49-F238E27FC236}">
                <a16:creationId xmlns:a16="http://schemas.microsoft.com/office/drawing/2014/main" id="{00DBE4FB-3E50-563C-B83C-C48298CAB18E}"/>
              </a:ext>
            </a:extLst>
          </p:cNvPr>
          <p:cNvSpPr>
            <a:spLocks noGrp="1"/>
          </p:cNvSpPr>
          <p:nvPr>
            <p:ph idx="1"/>
          </p:nvPr>
        </p:nvSpPr>
        <p:spPr>
          <a:xfrm>
            <a:off x="7735323" y="5233305"/>
            <a:ext cx="8915399" cy="522754"/>
          </a:xfrm>
        </p:spPr>
        <p:txBody>
          <a:bodyPr vert="horz" lIns="91440" tIns="45720" rIns="91440" bIns="45720" rtlCol="0" anchor="t">
            <a:normAutofit/>
          </a:bodyPr>
          <a:lstStyle/>
          <a:p>
            <a:pPr marL="0" indent="0">
              <a:buNone/>
            </a:pPr>
            <a:r>
              <a:rPr lang="en-US" dirty="0">
                <a:solidFill>
                  <a:schemeClr val="tx1">
                    <a:lumMod val="65000"/>
                    <a:lumOff val="35000"/>
                  </a:schemeClr>
                </a:solidFill>
                <a:latin typeface="Times New Roman"/>
                <a:cs typeface="Times New Roman"/>
              </a:rPr>
              <a:t>Figure.6 Code Snippets</a:t>
            </a:r>
          </a:p>
        </p:txBody>
      </p:sp>
      <p:sp>
        <p:nvSpPr>
          <p:cNvPr id="45" name="Rectangle 44">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0654D"/>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5" descr="Chart, radar chart&#10;&#10;Description automatically generated">
            <a:extLst>
              <a:ext uri="{FF2B5EF4-FFF2-40B4-BE49-F238E27FC236}">
                <a16:creationId xmlns:a16="http://schemas.microsoft.com/office/drawing/2014/main" id="{3A789438-38B6-8B83-8FCA-31BBB9841EA6}"/>
              </a:ext>
            </a:extLst>
          </p:cNvPr>
          <p:cNvPicPr>
            <a:picLocks noChangeAspect="1"/>
          </p:cNvPicPr>
          <p:nvPr/>
        </p:nvPicPr>
        <p:blipFill>
          <a:blip r:embed="rId2"/>
          <a:stretch>
            <a:fillRect/>
          </a:stretch>
        </p:blipFill>
        <p:spPr>
          <a:xfrm>
            <a:off x="3142634" y="634963"/>
            <a:ext cx="3189988" cy="3854971"/>
          </a:xfrm>
          <a:prstGeom prst="rect">
            <a:avLst/>
          </a:prstGeom>
        </p:spPr>
      </p:pic>
      <p:pic>
        <p:nvPicPr>
          <p:cNvPr id="6" name="Picture 6" descr="A screenshot of a computer&#10;&#10;Description automatically generated">
            <a:extLst>
              <a:ext uri="{FF2B5EF4-FFF2-40B4-BE49-F238E27FC236}">
                <a16:creationId xmlns:a16="http://schemas.microsoft.com/office/drawing/2014/main" id="{50124976-6E14-188E-4F07-074D26BA0AC6}"/>
              </a:ext>
            </a:extLst>
          </p:cNvPr>
          <p:cNvPicPr>
            <a:picLocks noChangeAspect="1"/>
          </p:cNvPicPr>
          <p:nvPr/>
        </p:nvPicPr>
        <p:blipFill>
          <a:blip r:embed="rId3"/>
          <a:stretch>
            <a:fillRect/>
          </a:stretch>
        </p:blipFill>
        <p:spPr>
          <a:xfrm>
            <a:off x="7207778" y="1353963"/>
            <a:ext cx="4296833" cy="2416968"/>
          </a:xfrm>
          <a:prstGeom prst="rect">
            <a:avLst/>
          </a:prstGeom>
        </p:spPr>
      </p:pic>
      <p:sp>
        <p:nvSpPr>
          <p:cNvPr id="47"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9275706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2" name="Group 5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5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6" name="Rectangle 6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8"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0" name="Rectangle 69">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A5624-37BB-BFD4-EC13-409370F9183A}"/>
              </a:ext>
            </a:extLst>
          </p:cNvPr>
          <p:cNvSpPr>
            <a:spLocks noGrp="1"/>
          </p:cNvSpPr>
          <p:nvPr>
            <p:ph type="title"/>
          </p:nvPr>
        </p:nvSpPr>
        <p:spPr>
          <a:xfrm>
            <a:off x="1827213" y="5517908"/>
            <a:ext cx="8915399" cy="823448"/>
          </a:xfrm>
        </p:spPr>
        <p:txBody>
          <a:bodyPr vert="horz" lIns="91440" tIns="45720" rIns="91440" bIns="45720" rtlCol="0" anchor="b">
            <a:normAutofit/>
          </a:bodyPr>
          <a:lstStyle/>
          <a:p>
            <a:r>
              <a:rPr lang="en-US" sz="1800" dirty="0">
                <a:solidFill>
                  <a:srgbClr val="4F5032"/>
                </a:solidFill>
                <a:latin typeface="Times New Roman"/>
                <a:cs typeface="Times New Roman"/>
              </a:rPr>
              <a:t>Figure.7 User hand detected</a:t>
            </a:r>
          </a:p>
          <a:p>
            <a:endParaRPr lang="en-US" sz="4400">
              <a:solidFill>
                <a:srgbClr val="4F5032"/>
              </a:solidFill>
            </a:endParaRPr>
          </a:p>
        </p:txBody>
      </p:sp>
      <p:sp>
        <p:nvSpPr>
          <p:cNvPr id="18" name="Content Placeholder 7">
            <a:extLst>
              <a:ext uri="{FF2B5EF4-FFF2-40B4-BE49-F238E27FC236}">
                <a16:creationId xmlns:a16="http://schemas.microsoft.com/office/drawing/2014/main" id="{DBD805EB-71BF-795F-1A54-ED398C8BAA98}"/>
              </a:ext>
            </a:extLst>
          </p:cNvPr>
          <p:cNvSpPr>
            <a:spLocks noGrp="1"/>
          </p:cNvSpPr>
          <p:nvPr>
            <p:ph idx="1"/>
          </p:nvPr>
        </p:nvSpPr>
        <p:spPr>
          <a:xfrm>
            <a:off x="7132276" y="5328571"/>
            <a:ext cx="8915399" cy="522754"/>
          </a:xfrm>
        </p:spPr>
        <p:txBody>
          <a:bodyPr vert="horz" lIns="91440" tIns="45720" rIns="91440" bIns="45720" rtlCol="0" anchor="t">
            <a:normAutofit/>
          </a:bodyPr>
          <a:lstStyle/>
          <a:p>
            <a:pPr marL="0" indent="0">
              <a:buNone/>
            </a:pPr>
            <a:r>
              <a:rPr lang="en-US" dirty="0">
                <a:solidFill>
                  <a:schemeClr val="tx1">
                    <a:lumMod val="65000"/>
                    <a:lumOff val="35000"/>
                  </a:schemeClr>
                </a:solidFill>
                <a:latin typeface="Times New Roman"/>
                <a:cs typeface="Times New Roman"/>
              </a:rPr>
              <a:t>Figure.8 Index Finger Detected</a:t>
            </a:r>
          </a:p>
        </p:txBody>
      </p:sp>
      <p:sp>
        <p:nvSpPr>
          <p:cNvPr id="72" name="Rectangle 71">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4F503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4">
            <a:extLst>
              <a:ext uri="{FF2B5EF4-FFF2-40B4-BE49-F238E27FC236}">
                <a16:creationId xmlns:a16="http://schemas.microsoft.com/office/drawing/2014/main" id="{97DA7D60-6873-3FBF-1547-E29A6BDE0D16}"/>
              </a:ext>
            </a:extLst>
          </p:cNvPr>
          <p:cNvPicPr>
            <a:picLocks noChangeAspect="1"/>
          </p:cNvPicPr>
          <p:nvPr/>
        </p:nvPicPr>
        <p:blipFill rotWithShape="1">
          <a:blip r:embed="rId2"/>
          <a:srcRect r="9091" b="9091"/>
          <a:stretch/>
        </p:blipFill>
        <p:spPr>
          <a:xfrm>
            <a:off x="1827212" y="673545"/>
            <a:ext cx="4605865" cy="3854971"/>
          </a:xfrm>
          <a:prstGeom prst="rect">
            <a:avLst/>
          </a:prstGeom>
        </p:spPr>
      </p:pic>
      <p:sp>
        <p:nvSpPr>
          <p:cNvPr id="74"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 name="Picture 5">
            <a:extLst>
              <a:ext uri="{FF2B5EF4-FFF2-40B4-BE49-F238E27FC236}">
                <a16:creationId xmlns:a16="http://schemas.microsoft.com/office/drawing/2014/main" id="{2D4F2C56-9E1E-7D27-6B9F-BEEE4AA295F4}"/>
              </a:ext>
            </a:extLst>
          </p:cNvPr>
          <p:cNvPicPr>
            <a:picLocks noChangeAspect="1"/>
          </p:cNvPicPr>
          <p:nvPr/>
        </p:nvPicPr>
        <p:blipFill>
          <a:blip r:embed="rId3"/>
          <a:stretch>
            <a:fillRect/>
          </a:stretch>
        </p:blipFill>
        <p:spPr>
          <a:xfrm>
            <a:off x="7135792" y="670488"/>
            <a:ext cx="4296136" cy="3857986"/>
          </a:xfrm>
          <a:prstGeom prst="rect">
            <a:avLst/>
          </a:prstGeom>
        </p:spPr>
      </p:pic>
    </p:spTree>
    <p:extLst>
      <p:ext uri="{BB962C8B-B14F-4D97-AF65-F5344CB8AC3E}">
        <p14:creationId xmlns:p14="http://schemas.microsoft.com/office/powerpoint/2010/main" val="35356791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FACE-5E7D-3760-98D9-A1570591F09D}"/>
              </a:ext>
            </a:extLst>
          </p:cNvPr>
          <p:cNvSpPr>
            <a:spLocks noGrp="1"/>
          </p:cNvSpPr>
          <p:nvPr>
            <p:ph type="title"/>
          </p:nvPr>
        </p:nvSpPr>
        <p:spPr/>
        <p:txBody>
          <a:bodyPr/>
          <a:lstStyle/>
          <a:p>
            <a:r>
              <a:rPr lang="en-US" b="1" dirty="0">
                <a:ea typeface="+mj-lt"/>
                <a:cs typeface="+mj-lt"/>
              </a:rPr>
              <a:t>                     </a:t>
            </a:r>
            <a:r>
              <a:rPr lang="en-US" b="1" dirty="0">
                <a:latin typeface="Times New Roman"/>
                <a:ea typeface="+mj-lt"/>
                <a:cs typeface="+mj-lt"/>
              </a:rPr>
              <a:t> REFERENCES</a:t>
            </a:r>
            <a:endParaRPr lang="en-US" dirty="0">
              <a:latin typeface="Times New Roman"/>
              <a:ea typeface="+mj-lt"/>
              <a:cs typeface="+mj-lt"/>
            </a:endParaRPr>
          </a:p>
        </p:txBody>
      </p:sp>
      <p:sp>
        <p:nvSpPr>
          <p:cNvPr id="3" name="Content Placeholder 2">
            <a:extLst>
              <a:ext uri="{FF2B5EF4-FFF2-40B4-BE49-F238E27FC236}">
                <a16:creationId xmlns:a16="http://schemas.microsoft.com/office/drawing/2014/main" id="{F0F36A90-FD4D-1DCB-4AC2-03B75124E3DE}"/>
              </a:ext>
            </a:extLst>
          </p:cNvPr>
          <p:cNvSpPr>
            <a:spLocks noGrp="1"/>
          </p:cNvSpPr>
          <p:nvPr>
            <p:ph idx="1"/>
          </p:nvPr>
        </p:nvSpPr>
        <p:spPr>
          <a:xfrm>
            <a:off x="2589212" y="1788886"/>
            <a:ext cx="8906329" cy="4122336"/>
          </a:xfrm>
        </p:spPr>
        <p:txBody>
          <a:bodyPr vert="horz" lIns="91440" tIns="45720" rIns="91440" bIns="45720" rtlCol="0" anchor="t">
            <a:normAutofit fontScale="70000" lnSpcReduction="20000"/>
          </a:bodyPr>
          <a:lstStyle/>
          <a:p>
            <a:pPr algn="just"/>
            <a:endParaRPr lang="en-US"/>
          </a:p>
          <a:p>
            <a:pPr algn="just"/>
            <a:r>
              <a:rPr lang="en-US" dirty="0">
                <a:latin typeface="Times New Roman"/>
                <a:ea typeface="+mn-lt"/>
                <a:cs typeface="+mn-lt"/>
              </a:rPr>
              <a:t>[1] Abhik Banerjee, Abhirup Ghosh, </a:t>
            </a:r>
            <a:r>
              <a:rPr lang="en-US" dirty="0" err="1">
                <a:latin typeface="Times New Roman"/>
                <a:ea typeface="+mn-lt"/>
                <a:cs typeface="+mn-lt"/>
              </a:rPr>
              <a:t>Koustuvmoni</a:t>
            </a:r>
            <a:r>
              <a:rPr lang="en-US" dirty="0">
                <a:latin typeface="Times New Roman"/>
                <a:ea typeface="+mn-lt"/>
                <a:cs typeface="+mn-lt"/>
              </a:rPr>
              <a:t> Bharadwaj,” Mouse Control using a Web Camera based on Color Detection”,IJCTT,vol.9, Mar 2014.</a:t>
            </a:r>
          </a:p>
          <a:p>
            <a:pPr algn="just"/>
            <a:r>
              <a:rPr lang="en-US" dirty="0">
                <a:latin typeface="Times New Roman"/>
                <a:ea typeface="+mn-lt"/>
                <a:cs typeface="+mn-lt"/>
              </a:rPr>
              <a:t>[2] Angel, </a:t>
            </a:r>
            <a:r>
              <a:rPr lang="en-US" dirty="0" err="1">
                <a:latin typeface="Times New Roman"/>
                <a:ea typeface="+mn-lt"/>
                <a:cs typeface="+mn-lt"/>
              </a:rPr>
              <a:t>Neethu.P.S,”Real</a:t>
            </a:r>
            <a:r>
              <a:rPr lang="en-US" dirty="0">
                <a:latin typeface="Times New Roman"/>
                <a:ea typeface="+mn-lt"/>
                <a:cs typeface="+mn-lt"/>
              </a:rPr>
              <a:t> Time Static &amp; Dynamic Hand Gesture Recognition”, International Journal of Scientific &amp; Engineering Research Volume 4, Issue3, March-2013.</a:t>
            </a:r>
          </a:p>
          <a:p>
            <a:pPr algn="just"/>
            <a:r>
              <a:rPr lang="en-US" dirty="0">
                <a:latin typeface="Times New Roman"/>
                <a:ea typeface="+mn-lt"/>
                <a:cs typeface="+mn-lt"/>
              </a:rPr>
              <a:t>[3] Q. Y. Zhang, F. Chen and X. W. Liu, “Hand Gesture Detection and Segmentation Based on Difference Background Image with Complex Background,” Proceedings of the 2008 International Conference on Embedded Software and Systems, Sichuan, 29-31 July 2008, pp. 338- 343.</a:t>
            </a:r>
          </a:p>
          <a:p>
            <a:pPr algn="just"/>
            <a:r>
              <a:rPr lang="en-US" dirty="0">
                <a:latin typeface="Times New Roman"/>
                <a:ea typeface="+mn-lt"/>
                <a:cs typeface="+mn-lt"/>
              </a:rPr>
              <a:t>[4] </a:t>
            </a:r>
            <a:r>
              <a:rPr lang="en-US" dirty="0" err="1">
                <a:latin typeface="Times New Roman"/>
                <a:ea typeface="+mn-lt"/>
                <a:cs typeface="+mn-lt"/>
              </a:rPr>
              <a:t>Amayeh</a:t>
            </a:r>
            <a:r>
              <a:rPr lang="en-US" dirty="0">
                <a:latin typeface="Times New Roman"/>
                <a:ea typeface="+mn-lt"/>
                <a:cs typeface="+mn-lt"/>
              </a:rPr>
              <a:t>, Gholamreza, George </a:t>
            </a:r>
            <a:r>
              <a:rPr lang="en-US" dirty="0" err="1">
                <a:latin typeface="Times New Roman"/>
                <a:ea typeface="+mn-lt"/>
                <a:cs typeface="+mn-lt"/>
              </a:rPr>
              <a:t>Bebis</a:t>
            </a:r>
            <a:r>
              <a:rPr lang="en-US" dirty="0">
                <a:latin typeface="Times New Roman"/>
                <a:ea typeface="+mn-lt"/>
                <a:cs typeface="+mn-lt"/>
              </a:rPr>
              <a:t>, Ali Erol, and Mircea Nicolescu. "Hand-based verification and identification using palm–finger segmentation and </a:t>
            </a:r>
            <a:r>
              <a:rPr lang="en-US" dirty="0" err="1">
                <a:latin typeface="Times New Roman"/>
                <a:ea typeface="+mn-lt"/>
                <a:cs typeface="+mn-lt"/>
              </a:rPr>
              <a:t>fusion."Computer</a:t>
            </a:r>
            <a:r>
              <a:rPr lang="en-US" dirty="0">
                <a:latin typeface="Times New Roman"/>
                <a:ea typeface="+mn-lt"/>
                <a:cs typeface="+mn-lt"/>
              </a:rPr>
              <a:t> 113, no. 4 (2009). </a:t>
            </a:r>
          </a:p>
          <a:p>
            <a:pPr algn="just"/>
            <a:r>
              <a:rPr lang="en-US" dirty="0">
                <a:latin typeface="Times New Roman"/>
                <a:ea typeface="+mn-lt"/>
                <a:cs typeface="+mn-lt"/>
              </a:rPr>
              <a:t>[5] </a:t>
            </a:r>
            <a:r>
              <a:rPr lang="en-US" dirty="0" err="1">
                <a:latin typeface="Times New Roman"/>
                <a:ea typeface="+mn-lt"/>
                <a:cs typeface="+mn-lt"/>
              </a:rPr>
              <a:t>Angelopoulo</a:t>
            </a:r>
            <a:r>
              <a:rPr lang="en-US" dirty="0">
                <a:latin typeface="Times New Roman"/>
                <a:ea typeface="+mn-lt"/>
                <a:cs typeface="+mn-lt"/>
              </a:rPr>
              <a:t>, E., Rana </a:t>
            </a:r>
            <a:r>
              <a:rPr lang="en-US" dirty="0" err="1">
                <a:latin typeface="Times New Roman"/>
                <a:ea typeface="+mn-lt"/>
                <a:cs typeface="+mn-lt"/>
              </a:rPr>
              <a:t>Molana</a:t>
            </a:r>
            <a:r>
              <a:rPr lang="en-US" dirty="0">
                <a:latin typeface="Times New Roman"/>
                <a:ea typeface="+mn-lt"/>
                <a:cs typeface="+mn-lt"/>
              </a:rPr>
              <a:t>, and Kostas Daniilidis. "Multispectral skin color modeling." In Computer Vision and Pattern Recognition, 2001. CVPR 2001. Proceedings of the 2001 IEEE Computer Society Conference on, vol. 2, pp. II-635. IEEE, 2001.</a:t>
            </a:r>
          </a:p>
          <a:p>
            <a:pPr algn="just"/>
            <a:r>
              <a:rPr lang="en-US" dirty="0">
                <a:latin typeface="Times New Roman"/>
                <a:ea typeface="+mn-lt"/>
                <a:cs typeface="+mn-lt"/>
              </a:rPr>
              <a:t>[6] Pankaj </a:t>
            </a:r>
            <a:r>
              <a:rPr lang="en-US" dirty="0" err="1">
                <a:latin typeface="Times New Roman"/>
                <a:ea typeface="+mn-lt"/>
                <a:cs typeface="+mn-lt"/>
              </a:rPr>
              <a:t>Bahekar</a:t>
            </a:r>
            <a:r>
              <a:rPr lang="en-US" dirty="0">
                <a:latin typeface="Times New Roman"/>
                <a:ea typeface="+mn-lt"/>
                <a:cs typeface="+mn-lt"/>
              </a:rPr>
              <a:t>, Nikhil Darekar, Tushar Thakur and Shamla Mantri,” 3D Gesture Recognition for </a:t>
            </a:r>
            <a:r>
              <a:rPr lang="en-US" dirty="0" err="1">
                <a:latin typeface="Times New Roman"/>
                <a:ea typeface="+mn-lt"/>
                <a:cs typeface="+mn-lt"/>
              </a:rPr>
              <a:t>HumanComputer</a:t>
            </a:r>
            <a:r>
              <a:rPr lang="en-US" dirty="0">
                <a:latin typeface="Times New Roman"/>
                <a:ea typeface="+mn-lt"/>
                <a:cs typeface="+mn-lt"/>
              </a:rPr>
              <a:t> Interaction”, </a:t>
            </a:r>
            <a:r>
              <a:rPr lang="en-US" dirty="0" err="1">
                <a:latin typeface="Times New Roman"/>
                <a:ea typeface="+mn-lt"/>
                <a:cs typeface="+mn-lt"/>
              </a:rPr>
              <a:t>CiiT</a:t>
            </a:r>
            <a:r>
              <a:rPr lang="en-US" dirty="0">
                <a:latin typeface="Times New Roman"/>
                <a:ea typeface="+mn-lt"/>
                <a:cs typeface="+mn-lt"/>
              </a:rPr>
              <a:t> International Journal of Artificial Intelligent Systems and Machine Learning, January 2012 .</a:t>
            </a:r>
          </a:p>
          <a:p>
            <a:pPr algn="just"/>
            <a:r>
              <a:rPr lang="en-US" dirty="0">
                <a:latin typeface="Times New Roman"/>
                <a:ea typeface="+mn-lt"/>
                <a:cs typeface="+mn-lt"/>
              </a:rPr>
              <a:t>[7] </a:t>
            </a:r>
            <a:r>
              <a:rPr lang="en-US" dirty="0" err="1">
                <a:latin typeface="Times New Roman"/>
                <a:ea typeface="+mn-lt"/>
                <a:cs typeface="+mn-lt"/>
              </a:rPr>
              <a:t>Hojoon</a:t>
            </a:r>
            <a:r>
              <a:rPr lang="en-US" dirty="0">
                <a:latin typeface="Times New Roman"/>
                <a:ea typeface="+mn-lt"/>
                <a:cs typeface="+mn-lt"/>
              </a:rPr>
              <a:t> Park. “A Method for Controlling Mouse Movement using a Real-Time Camera”, Master’s thesis 2010. </a:t>
            </a:r>
          </a:p>
          <a:p>
            <a:pPr algn="just"/>
            <a:r>
              <a:rPr lang="en-US" dirty="0">
                <a:latin typeface="Times New Roman"/>
                <a:ea typeface="+mn-lt"/>
                <a:cs typeface="+mn-lt"/>
              </a:rPr>
              <a:t>[8] Pragati Garg, Naveen Aggarwal and Sanjeev </a:t>
            </a:r>
            <a:r>
              <a:rPr lang="en-US" dirty="0" err="1">
                <a:latin typeface="Times New Roman"/>
                <a:ea typeface="+mn-lt"/>
                <a:cs typeface="+mn-lt"/>
              </a:rPr>
              <a:t>Sofat</a:t>
            </a:r>
            <a:r>
              <a:rPr lang="en-US" dirty="0">
                <a:latin typeface="Times New Roman"/>
                <a:ea typeface="+mn-lt"/>
                <a:cs typeface="+mn-lt"/>
              </a:rPr>
              <a:t>, “Vision Based Hand Gesture Recognition”, World Academy of Science, Engineering and Technology, pp.1- 6 (2009).</a:t>
            </a:r>
          </a:p>
          <a:p>
            <a:endParaRPr lang="en-US" dirty="0">
              <a:latin typeface="Times New Roman"/>
              <a:cs typeface="Times New Roman"/>
            </a:endParaRPr>
          </a:p>
        </p:txBody>
      </p:sp>
    </p:spTree>
    <p:extLst>
      <p:ext uri="{BB962C8B-B14F-4D97-AF65-F5344CB8AC3E}">
        <p14:creationId xmlns:p14="http://schemas.microsoft.com/office/powerpoint/2010/main" val="498761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5" name="Rectangle 31">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E4104-61CB-1975-4C8D-61FDC4BC5964}"/>
              </a:ext>
            </a:extLst>
          </p:cNvPr>
          <p:cNvSpPr>
            <a:spLocks noGrp="1"/>
          </p:cNvSpPr>
          <p:nvPr>
            <p:ph type="title"/>
          </p:nvPr>
        </p:nvSpPr>
        <p:spPr>
          <a:xfrm>
            <a:off x="1433889" y="1146682"/>
            <a:ext cx="3012216" cy="4851349"/>
          </a:xfrm>
        </p:spPr>
        <p:txBody>
          <a:bodyPr>
            <a:normAutofit/>
          </a:bodyPr>
          <a:lstStyle/>
          <a:p>
            <a:r>
              <a:rPr lang="en-GB" sz="2000" b="1" dirty="0"/>
              <a:t>                </a:t>
            </a:r>
            <a:r>
              <a:rPr lang="en-GB" sz="2000" b="1" dirty="0">
                <a:latin typeface="Times New Roman"/>
                <a:cs typeface="Times New Roman"/>
              </a:rPr>
              <a:t>CHAPTER-1</a:t>
            </a:r>
            <a:endParaRPr lang="en-US" sz="2000" dirty="0">
              <a:latin typeface="Times New Roman"/>
              <a:cs typeface="Times New Roman"/>
            </a:endParaRPr>
          </a:p>
          <a:p>
            <a:r>
              <a:rPr lang="en-GB" sz="2000" b="1" dirty="0">
                <a:latin typeface="Times New Roman"/>
                <a:cs typeface="Times New Roman"/>
              </a:rPr>
              <a:t>          INTRODUCTION</a:t>
            </a:r>
            <a:endParaRPr lang="en-US" sz="2000" dirty="0">
              <a:latin typeface="Times New Roman"/>
              <a:cs typeface="Times New Roman"/>
            </a:endParaRPr>
          </a:p>
          <a:p>
            <a:endParaRPr lang="en-US" sz="2000"/>
          </a:p>
        </p:txBody>
      </p:sp>
      <p:sp>
        <p:nvSpPr>
          <p:cNvPr id="66"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1F8E8FDC-9327-6C9E-F54F-460677BC8DB4}"/>
              </a:ext>
            </a:extLst>
          </p:cNvPr>
          <p:cNvSpPr>
            <a:spLocks noGrp="1"/>
          </p:cNvSpPr>
          <p:nvPr>
            <p:ph idx="1"/>
          </p:nvPr>
        </p:nvSpPr>
        <p:spPr>
          <a:xfrm>
            <a:off x="5280368" y="1059872"/>
            <a:ext cx="6224244" cy="4851350"/>
          </a:xfrm>
        </p:spPr>
        <p:txBody>
          <a:bodyPr vert="horz" lIns="91440" tIns="45720" rIns="91440" bIns="45720" rtlCol="0" anchor="t">
            <a:noAutofit/>
          </a:bodyPr>
          <a:lstStyle/>
          <a:p>
            <a:pPr algn="just">
              <a:lnSpc>
                <a:spcPct val="90000"/>
              </a:lnSpc>
            </a:pPr>
            <a:r>
              <a:rPr lang="en-US" sz="1200" dirty="0">
                <a:latin typeface="Times New Roman"/>
                <a:ea typeface="+mn-lt"/>
                <a:cs typeface="+mn-lt"/>
              </a:rPr>
              <a:t>In this project, hand gestures, a generally </a:t>
            </a:r>
            <a:r>
              <a:rPr lang="en-US" sz="1200" dirty="0" err="1">
                <a:latin typeface="Times New Roman"/>
                <a:ea typeface="+mn-lt"/>
                <a:cs typeface="+mn-lt"/>
              </a:rPr>
              <a:t>recognised</a:t>
            </a:r>
            <a:r>
              <a:rPr lang="en-US" sz="1200" dirty="0">
                <a:latin typeface="Times New Roman"/>
                <a:ea typeface="+mn-lt"/>
                <a:cs typeface="+mn-lt"/>
              </a:rPr>
              <a:t> language, are the most effective and expressive form of human communication. It is sufficiently expressive for both the deaf and the dumb to understand it. This paper suggests a real-time hand gesture system. The system's experimental design uses a fixed camera on a laptop, or a low-cost, high-definition web camera positioned in a fixed location on top of a computer monitor to take snapshots in the Red, Green, and Blue [RGB] </a:t>
            </a:r>
            <a:r>
              <a:rPr lang="en-US" sz="1200" dirty="0" err="1">
                <a:latin typeface="Times New Roman"/>
                <a:ea typeface="+mn-lt"/>
                <a:cs typeface="+mn-lt"/>
              </a:rPr>
              <a:t>colour</a:t>
            </a:r>
            <a:r>
              <a:rPr lang="en-US" sz="1200" dirty="0">
                <a:latin typeface="Times New Roman"/>
                <a:ea typeface="+mn-lt"/>
                <a:cs typeface="+mn-lt"/>
              </a:rPr>
              <a:t> space from a fixed distance. Feature matching, region extraction, feature extraction, and image pre-processing are the four processes that make up this task. One of the main problems with communicating with the deaf and hard of hearing is the recognition and interpretation of sign language. The pre-processing, background subtraction, and edge detection techniques have been combined to provide an efficient hand gesture segmentation technique in this study. Pre-processing is the process of preparing data for another process, according to the definition. The fundamental goal of the pre-processing step is to change the data into a format that can be processed more quickly and easily. Pre-processing techniques are developed in the proposed work based on various combinations of the subsequent hand gesture image processing operations, such as image capture, noise removal, background subtraction, and edge detection. These image processing methods are discussed in the sections that follow. The hand gestures can be observed with various interfaces, such as "data gloves," which accurately record every abduction angle and digit, as well as position sensors for wrists and optical orientation or electromagnetic, requiring the user to wear trackers or gloves. Initially, the hand gesture images are captured from the vision-based camera. The user's comfort and interface time are typically </a:t>
            </a:r>
            <a:r>
              <a:rPr lang="en-US" sz="1200" dirty="0" err="1">
                <a:latin typeface="Times New Roman"/>
                <a:ea typeface="+mn-lt"/>
                <a:cs typeface="+mn-lt"/>
              </a:rPr>
              <a:t>minimised</a:t>
            </a:r>
            <a:r>
              <a:rPr lang="en-US" sz="1200" dirty="0">
                <a:latin typeface="Times New Roman"/>
                <a:ea typeface="+mn-lt"/>
                <a:cs typeface="+mn-lt"/>
              </a:rPr>
              <a:t> by glove-based interfaces, which even require the user to be attached to the computer. In contrast, vision-based interfaces allow for freer human involvement. With the help of this research, we hope to develop free hand recognition software for laptops and desktop computers that support web cameras. The project focuses on developing a hand recognition tool that can be used to move the mouse pointer, carry out basic actions like clicking, and carry out additional hand gesture operations like moving files between computers using deft socket programming and carrying out basic yet fascinating actions that can be covered by the hand recognition.</a:t>
            </a:r>
            <a:endParaRPr lang="en-US" sz="1200">
              <a:latin typeface="Times New Roman"/>
              <a:cs typeface="Times New Roman"/>
            </a:endParaRPr>
          </a:p>
        </p:txBody>
      </p:sp>
    </p:spTree>
    <p:extLst>
      <p:ext uri="{BB962C8B-B14F-4D97-AF65-F5344CB8AC3E}">
        <p14:creationId xmlns:p14="http://schemas.microsoft.com/office/powerpoint/2010/main" val="4239090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FCC-C08F-DA26-0282-B21C482F2217}"/>
              </a:ext>
            </a:extLst>
          </p:cNvPr>
          <p:cNvSpPr>
            <a:spLocks noGrp="1"/>
          </p:cNvSpPr>
          <p:nvPr>
            <p:ph type="title"/>
          </p:nvPr>
        </p:nvSpPr>
        <p:spPr/>
        <p:txBody>
          <a:bodyPr/>
          <a:lstStyle/>
          <a:p>
            <a:pPr algn="ctr"/>
            <a:r>
              <a:rPr lang="en-GB" b="1" dirty="0">
                <a:latin typeface="Times New Roman"/>
                <a:ea typeface="+mj-lt"/>
                <a:cs typeface="+mj-lt"/>
              </a:rPr>
              <a:t>CHAPTER-2</a:t>
            </a:r>
            <a:endParaRPr lang="en-US">
              <a:latin typeface="Times New Roman"/>
              <a:ea typeface="+mj-lt"/>
              <a:cs typeface="+mj-lt"/>
            </a:endParaRPr>
          </a:p>
          <a:p>
            <a:r>
              <a:rPr lang="en-GB" b="1" dirty="0">
                <a:latin typeface="Times New Roman"/>
                <a:ea typeface="+mj-lt"/>
                <a:cs typeface="+mj-lt"/>
              </a:rPr>
              <a:t>                  LITERATURE SURVEY</a:t>
            </a:r>
            <a:endParaRPr lang="en-US" dirty="0">
              <a:latin typeface="Times New Roman"/>
              <a:ea typeface="+mj-lt"/>
              <a:cs typeface="+mj-lt"/>
            </a:endParaRPr>
          </a:p>
          <a:p>
            <a:endParaRPr lang="en-US" dirty="0"/>
          </a:p>
        </p:txBody>
      </p:sp>
      <p:graphicFrame>
        <p:nvGraphicFramePr>
          <p:cNvPr id="6" name="Table 6">
            <a:extLst>
              <a:ext uri="{FF2B5EF4-FFF2-40B4-BE49-F238E27FC236}">
                <a16:creationId xmlns:a16="http://schemas.microsoft.com/office/drawing/2014/main" id="{DF66A8B3-6932-8301-A16C-D69B3098BFC2}"/>
              </a:ext>
            </a:extLst>
          </p:cNvPr>
          <p:cNvGraphicFramePr>
            <a:graphicFrameLocks noGrp="1"/>
          </p:cNvGraphicFramePr>
          <p:nvPr>
            <p:ph idx="1"/>
            <p:extLst>
              <p:ext uri="{D42A27DB-BD31-4B8C-83A1-F6EECF244321}">
                <p14:modId xmlns:p14="http://schemas.microsoft.com/office/powerpoint/2010/main" val="1183490173"/>
              </p:ext>
            </p:extLst>
          </p:nvPr>
        </p:nvGraphicFramePr>
        <p:xfrm>
          <a:off x="2589213" y="2133600"/>
          <a:ext cx="8915400" cy="305308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1730069435"/>
                    </a:ext>
                  </a:extLst>
                </a:gridCol>
                <a:gridCol w="2971800">
                  <a:extLst>
                    <a:ext uri="{9D8B030D-6E8A-4147-A177-3AD203B41FA5}">
                      <a16:colId xmlns:a16="http://schemas.microsoft.com/office/drawing/2014/main" val="4003416562"/>
                    </a:ext>
                  </a:extLst>
                </a:gridCol>
                <a:gridCol w="2971800">
                  <a:extLst>
                    <a:ext uri="{9D8B030D-6E8A-4147-A177-3AD203B41FA5}">
                      <a16:colId xmlns:a16="http://schemas.microsoft.com/office/drawing/2014/main" val="466348257"/>
                    </a:ext>
                  </a:extLst>
                </a:gridCol>
              </a:tblGrid>
              <a:tr h="370840">
                <a:tc>
                  <a:txBody>
                    <a:bodyPr/>
                    <a:lstStyle/>
                    <a:p>
                      <a:r>
                        <a:rPr lang="en-US" dirty="0">
                          <a:latin typeface="Times New Roman"/>
                        </a:rPr>
                        <a:t>TITLE</a:t>
                      </a:r>
                    </a:p>
                  </a:txBody>
                  <a:tcPr/>
                </a:tc>
                <a:tc>
                  <a:txBody>
                    <a:bodyPr/>
                    <a:lstStyle/>
                    <a:p>
                      <a:r>
                        <a:rPr lang="en-US" dirty="0">
                          <a:latin typeface="Times New Roman"/>
                        </a:rPr>
                        <a:t>AUTHOUR</a:t>
                      </a:r>
                    </a:p>
                  </a:txBody>
                  <a:tcPr/>
                </a:tc>
                <a:tc>
                  <a:txBody>
                    <a:bodyPr/>
                    <a:lstStyle/>
                    <a:p>
                      <a:r>
                        <a:rPr lang="en-US" dirty="0">
                          <a:latin typeface="Times New Roman"/>
                        </a:rPr>
                        <a:t>ABSTRACT</a:t>
                      </a:r>
                    </a:p>
                  </a:txBody>
                  <a:tcPr/>
                </a:tc>
                <a:extLst>
                  <a:ext uri="{0D108BD9-81ED-4DB2-BD59-A6C34878D82A}">
                    <a16:rowId xmlns:a16="http://schemas.microsoft.com/office/drawing/2014/main" val="2466379531"/>
                  </a:ext>
                </a:extLst>
              </a:tr>
              <a:tr h="370840">
                <a:tc>
                  <a:txBody>
                    <a:bodyPr/>
                    <a:lstStyle/>
                    <a:p>
                      <a:pPr lvl="0">
                        <a:buNone/>
                      </a:pPr>
                      <a:r>
                        <a:rPr lang="en-US" sz="1800" b="1" i="0" u="none" strike="noStrike" noProof="0" dirty="0">
                          <a:latin typeface="Times New Roman"/>
                        </a:rPr>
                        <a:t>Virtual Mouse Control Using </a:t>
                      </a:r>
                      <a:r>
                        <a:rPr lang="en-US" sz="1800" b="1" i="0" u="none" strike="noStrike" noProof="0" dirty="0" err="1">
                          <a:latin typeface="Times New Roman"/>
                        </a:rPr>
                        <a:t>Coloured</a:t>
                      </a:r>
                      <a:r>
                        <a:rPr lang="en-US" sz="1800" b="1" i="0" u="none" strike="noStrike" noProof="0" dirty="0">
                          <a:latin typeface="Times New Roman"/>
                        </a:rPr>
                        <a:t> Finger Tip and Hand Gesture Recognition</a:t>
                      </a:r>
                      <a:endParaRPr lang="en-US">
                        <a:latin typeface="Times New Roman"/>
                      </a:endParaRPr>
                    </a:p>
                  </a:txBody>
                  <a:tcPr/>
                </a:tc>
                <a:tc>
                  <a:txBody>
                    <a:bodyPr/>
                    <a:lstStyle/>
                    <a:p>
                      <a:pPr lvl="0">
                        <a:buNone/>
                      </a:pPr>
                      <a:r>
                        <a:rPr lang="en-GB" sz="1800" b="1" i="0" u="none" strike="noStrike" noProof="0" dirty="0">
                          <a:latin typeface="Times New Roman"/>
                        </a:rPr>
                        <a:t>V. V. Reddy, T. Dhyana Chand, G. V. Krishna and S. Maheswaran</a:t>
                      </a:r>
                      <a:endParaRPr lang="en-GB" sz="1800" b="0" i="0" u="none" strike="noStrike" noProof="0">
                        <a:latin typeface="Times New Roman"/>
                      </a:endParaRPr>
                    </a:p>
                  </a:txBody>
                  <a:tcPr/>
                </a:tc>
                <a:tc>
                  <a:txBody>
                    <a:bodyPr/>
                    <a:lstStyle/>
                    <a:p>
                      <a:pPr lvl="0">
                        <a:buNone/>
                      </a:pPr>
                      <a:r>
                        <a:rPr lang="en-US" sz="1000" b="1" i="0" u="none" strike="noStrike" noProof="0" dirty="0">
                          <a:latin typeface="Times New Roman"/>
                        </a:rPr>
                        <a:t>In human-computer interaction, virtual mouse implemented with fingertip recognition and hand gesture tracking based on image in a live video is one of the studies. In this paper, virtual mouse control using fingertip identification and hand gesture recognition is proposed. This study consists of two methods for tracking the fingers, one is by using </a:t>
                      </a:r>
                      <a:r>
                        <a:rPr lang="en-US" sz="1000" b="1" i="0" u="none" strike="noStrike" noProof="0" dirty="0" err="1">
                          <a:latin typeface="Times New Roman"/>
                        </a:rPr>
                        <a:t>coloured</a:t>
                      </a:r>
                      <a:r>
                        <a:rPr lang="en-US" sz="1000" b="1" i="0" u="none" strike="noStrike" noProof="0" dirty="0">
                          <a:latin typeface="Times New Roman"/>
                        </a:rPr>
                        <a:t> caps and other is by hand gesture detection. This includes three main steps that are finger detection using </a:t>
                      </a:r>
                      <a:r>
                        <a:rPr lang="en-US" sz="1000" b="1" i="0" u="none" strike="noStrike" noProof="0" dirty="0" err="1">
                          <a:latin typeface="Times New Roman"/>
                        </a:rPr>
                        <a:t>colour</a:t>
                      </a:r>
                      <a:r>
                        <a:rPr lang="en-US" sz="1000" b="1" i="0" u="none" strike="noStrike" noProof="0" dirty="0">
                          <a:latin typeface="Times New Roman"/>
                        </a:rPr>
                        <a:t> identification, hand gesture tracking and implementation on on-screen cursor. In this study, hand gesture tracking is generated through the detection of the contour and formation of a convex hull around it. Features of hands are extracted with the area ratio of contour and hull formed. Detailed tests are performed to check this algorithm in real world scenarios.</a:t>
                      </a:r>
                      <a:endParaRPr lang="en-US" sz="1000" b="1">
                        <a:latin typeface="Times New Roman"/>
                      </a:endParaRPr>
                    </a:p>
                  </a:txBody>
                  <a:tcPr/>
                </a:tc>
                <a:extLst>
                  <a:ext uri="{0D108BD9-81ED-4DB2-BD59-A6C34878D82A}">
                    <a16:rowId xmlns:a16="http://schemas.microsoft.com/office/drawing/2014/main" val="3221595534"/>
                  </a:ext>
                </a:extLst>
              </a:tr>
            </a:tbl>
          </a:graphicData>
        </a:graphic>
      </p:graphicFrame>
    </p:spTree>
    <p:extLst>
      <p:ext uri="{BB962C8B-B14F-4D97-AF65-F5344CB8AC3E}">
        <p14:creationId xmlns:p14="http://schemas.microsoft.com/office/powerpoint/2010/main" val="3511829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5DAD73B-F21B-B995-ED5D-E440CBE6A5CA}"/>
              </a:ext>
            </a:extLst>
          </p:cNvPr>
          <p:cNvGraphicFramePr>
            <a:graphicFrameLocks noGrp="1"/>
          </p:cNvGraphicFramePr>
          <p:nvPr>
            <p:ph idx="1"/>
            <p:extLst>
              <p:ext uri="{D42A27DB-BD31-4B8C-83A1-F6EECF244321}">
                <p14:modId xmlns:p14="http://schemas.microsoft.com/office/powerpoint/2010/main" val="4047798665"/>
              </p:ext>
            </p:extLst>
          </p:nvPr>
        </p:nvGraphicFramePr>
        <p:xfrm>
          <a:off x="2235427" y="727529"/>
          <a:ext cx="8915399" cy="42672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90531580"/>
                    </a:ext>
                  </a:extLst>
                </a:gridCol>
                <a:gridCol w="3011714">
                  <a:extLst>
                    <a:ext uri="{9D8B030D-6E8A-4147-A177-3AD203B41FA5}">
                      <a16:colId xmlns:a16="http://schemas.microsoft.com/office/drawing/2014/main" val="1604684317"/>
                    </a:ext>
                  </a:extLst>
                </a:gridCol>
                <a:gridCol w="2931885">
                  <a:extLst>
                    <a:ext uri="{9D8B030D-6E8A-4147-A177-3AD203B41FA5}">
                      <a16:colId xmlns:a16="http://schemas.microsoft.com/office/drawing/2014/main" val="1421932018"/>
                    </a:ext>
                  </a:extLst>
                </a:gridCol>
              </a:tblGrid>
              <a:tr h="370840">
                <a:tc>
                  <a:txBody>
                    <a:bodyPr/>
                    <a:lstStyle/>
                    <a:p>
                      <a:pPr lvl="0">
                        <a:buNone/>
                      </a:pPr>
                      <a:r>
                        <a:rPr lang="en-GB" sz="1800" u="none" strike="noStrike" noProof="0" dirty="0">
                          <a:latin typeface="Times New Roman"/>
                        </a:rPr>
                        <a:t>Virtual Mouse Using Object Tracking</a:t>
                      </a:r>
                      <a:endParaRPr lang="en-US">
                        <a:latin typeface="Times New Roman"/>
                      </a:endParaRPr>
                    </a:p>
                  </a:txBody>
                  <a:tcPr/>
                </a:tc>
                <a:tc>
                  <a:txBody>
                    <a:bodyPr/>
                    <a:lstStyle/>
                    <a:p>
                      <a:pPr lvl="0">
                        <a:buNone/>
                      </a:pPr>
                      <a:r>
                        <a:rPr lang="en-GB" sz="1800" u="none" strike="noStrike" noProof="0" dirty="0">
                          <a:latin typeface="Times New Roman"/>
                        </a:rPr>
                        <a:t>M. Shetty, C. A. Daniel, M. K. Bhattar and O. P. Lopes</a:t>
                      </a:r>
                    </a:p>
                  </a:txBody>
                  <a:tcPr/>
                </a:tc>
                <a:tc>
                  <a:txBody>
                    <a:bodyPr/>
                    <a:lstStyle/>
                    <a:p>
                      <a:pPr lvl="0">
                        <a:buNone/>
                      </a:pPr>
                      <a:r>
                        <a:rPr lang="en-GB" sz="1000" b="1" u="none" strike="noStrike" noProof="0" dirty="0">
                          <a:latin typeface="Times New Roman"/>
                        </a:rPr>
                        <a:t>With new changes seen in computer technology day by day, it has become quite essential for us to find specific new ways of interaction with computer systems as its need is increasing in society every day. Today, every device is making the use of touch screen 5 technology on its systems, which isn't affordable to be used in all applications. A specific interactive module like a virtual mouse that makes use of Object Tracking and Gestures that will help us to interact can be an alternative way for the traditional touch screen and the physical mouse. The objective is to create an Object Tracking application that interacts with the system.</a:t>
                      </a:r>
                      <a:endParaRPr lang="en-US" sz="1000" b="1" u="none" strike="noStrike" noProof="0">
                        <a:latin typeface="Times New Roman"/>
                      </a:endParaRPr>
                    </a:p>
                  </a:txBody>
                  <a:tcPr/>
                </a:tc>
                <a:extLst>
                  <a:ext uri="{0D108BD9-81ED-4DB2-BD59-A6C34878D82A}">
                    <a16:rowId xmlns:a16="http://schemas.microsoft.com/office/drawing/2014/main" val="155526532"/>
                  </a:ext>
                </a:extLst>
              </a:tr>
              <a:tr h="370840">
                <a:tc>
                  <a:txBody>
                    <a:bodyPr/>
                    <a:lstStyle/>
                    <a:p>
                      <a:pPr lvl="0">
                        <a:buNone/>
                      </a:pPr>
                      <a:r>
                        <a:rPr lang="en-US" sz="1800" b="1" i="0" u="none" strike="noStrike" noProof="0" dirty="0">
                          <a:latin typeface="Times New Roman"/>
                        </a:rPr>
                        <a:t>Hand gesture recognition using deep learning</a:t>
                      </a:r>
                      <a:endParaRPr lang="en-US">
                        <a:latin typeface="Times New Roman"/>
                      </a:endParaRPr>
                    </a:p>
                  </a:txBody>
                  <a:tcPr/>
                </a:tc>
                <a:tc>
                  <a:txBody>
                    <a:bodyPr/>
                    <a:lstStyle/>
                    <a:p>
                      <a:pPr lvl="0">
                        <a:buNone/>
                      </a:pPr>
                      <a:r>
                        <a:rPr lang="en-GB" sz="1800" b="1" i="0" u="none" strike="noStrike" noProof="0" dirty="0">
                          <a:latin typeface="Times New Roman"/>
                        </a:rPr>
                        <a:t>S. Hussain, R. Saxena, X. Han, J. A. Khan and H. Shin,</a:t>
                      </a:r>
                      <a:r>
                        <a:rPr lang="en-GB" sz="1800" b="0" i="0" u="none" strike="noStrike" noProof="0" dirty="0">
                          <a:latin typeface="Times New Roman"/>
                        </a:rPr>
                        <a:t> </a:t>
                      </a:r>
                      <a:endParaRPr lang="en-US">
                        <a:latin typeface="Times New Roman"/>
                      </a:endParaRPr>
                    </a:p>
                  </a:txBody>
                  <a:tcPr/>
                </a:tc>
                <a:tc>
                  <a:txBody>
                    <a:bodyPr/>
                    <a:lstStyle/>
                    <a:p>
                      <a:pPr marL="0" lvl="0" indent="0" algn="l">
                        <a:lnSpc>
                          <a:spcPct val="100000"/>
                        </a:lnSpc>
                        <a:buNone/>
                      </a:pPr>
                      <a:r>
                        <a:rPr lang="en-US" sz="1000" b="1" i="0" u="none" strike="noStrike" baseline="0" noProof="0" dirty="0">
                          <a:solidFill>
                            <a:srgbClr val="000000"/>
                          </a:solidFill>
                          <a:latin typeface="Times New Roman"/>
                        </a:rPr>
                        <a:t>In order to offer new possibilities to interact with machine and to design more natural and more intuitive interactions with computing machines, our research aims at the automatic interpretation of gestures based on computer vision. In this paper, we propose a technique which commands computer using six static and eight dynamic hand gestures. The three main steps are: hand shape recognition, tracing of detected hand (if dynamic), and converting the data into the required command</a:t>
                      </a:r>
                      <a:r>
                        <a:rPr lang="en-US" sz="1000" b="0" i="0" u="none" strike="noStrike" baseline="0" noProof="0" dirty="0">
                          <a:solidFill>
                            <a:srgbClr val="000000"/>
                          </a:solidFill>
                          <a:latin typeface="Times New Roman"/>
                        </a:rPr>
                        <a:t>.</a:t>
                      </a:r>
                      <a:endParaRPr lang="en-US" sz="1000">
                        <a:latin typeface="Times New Roman"/>
                      </a:endParaRPr>
                    </a:p>
                    <a:p>
                      <a:pPr lvl="0">
                        <a:buNone/>
                      </a:pPr>
                      <a:endParaRPr lang="en-US" dirty="0">
                        <a:latin typeface="Times New Roman"/>
                      </a:endParaRPr>
                    </a:p>
                  </a:txBody>
                  <a:tcPr/>
                </a:tc>
                <a:extLst>
                  <a:ext uri="{0D108BD9-81ED-4DB2-BD59-A6C34878D82A}">
                    <a16:rowId xmlns:a16="http://schemas.microsoft.com/office/drawing/2014/main" val="2063309071"/>
                  </a:ext>
                </a:extLst>
              </a:tr>
            </a:tbl>
          </a:graphicData>
        </a:graphic>
      </p:graphicFrame>
    </p:spTree>
    <p:extLst>
      <p:ext uri="{BB962C8B-B14F-4D97-AF65-F5344CB8AC3E}">
        <p14:creationId xmlns:p14="http://schemas.microsoft.com/office/powerpoint/2010/main" val="21685911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5DAD73B-F21B-B995-ED5D-E440CBE6A5CA}"/>
              </a:ext>
            </a:extLst>
          </p:cNvPr>
          <p:cNvGraphicFramePr>
            <a:graphicFrameLocks noGrp="1"/>
          </p:cNvGraphicFramePr>
          <p:nvPr>
            <p:ph idx="1"/>
            <p:extLst>
              <p:ext uri="{D42A27DB-BD31-4B8C-83A1-F6EECF244321}">
                <p14:modId xmlns:p14="http://schemas.microsoft.com/office/powerpoint/2010/main" val="3365221467"/>
              </p:ext>
            </p:extLst>
          </p:nvPr>
        </p:nvGraphicFramePr>
        <p:xfrm>
          <a:off x="2189707" y="666569"/>
          <a:ext cx="8906325" cy="5676900"/>
        </p:xfrm>
        <a:graphic>
          <a:graphicData uri="http://schemas.openxmlformats.org/drawingml/2006/table">
            <a:tbl>
              <a:tblPr firstRow="1" bandRow="1">
                <a:tableStyleId>{5C22544A-7EE6-4342-B048-85BDC9FD1C3A}</a:tableStyleId>
              </a:tblPr>
              <a:tblGrid>
                <a:gridCol w="2968775">
                  <a:extLst>
                    <a:ext uri="{9D8B030D-6E8A-4147-A177-3AD203B41FA5}">
                      <a16:colId xmlns:a16="http://schemas.microsoft.com/office/drawing/2014/main" val="490531580"/>
                    </a:ext>
                  </a:extLst>
                </a:gridCol>
                <a:gridCol w="3008649">
                  <a:extLst>
                    <a:ext uri="{9D8B030D-6E8A-4147-A177-3AD203B41FA5}">
                      <a16:colId xmlns:a16="http://schemas.microsoft.com/office/drawing/2014/main" val="1604684317"/>
                    </a:ext>
                  </a:extLst>
                </a:gridCol>
                <a:gridCol w="2928901">
                  <a:extLst>
                    <a:ext uri="{9D8B030D-6E8A-4147-A177-3AD203B41FA5}">
                      <a16:colId xmlns:a16="http://schemas.microsoft.com/office/drawing/2014/main" val="1421932018"/>
                    </a:ext>
                  </a:extLst>
                </a:gridCol>
              </a:tblGrid>
              <a:tr h="2838450">
                <a:tc>
                  <a:txBody>
                    <a:bodyPr/>
                    <a:lstStyle/>
                    <a:p>
                      <a:pPr lvl="0">
                        <a:buNone/>
                      </a:pPr>
                      <a:r>
                        <a:rPr lang="en-GB" sz="1800" b="1" i="0" u="none" strike="noStrike" noProof="0" dirty="0">
                          <a:latin typeface="Times New Roman"/>
                        </a:rPr>
                        <a:t>Hand gesture recognition using deep learning</a:t>
                      </a:r>
                      <a:endParaRPr lang="en-US">
                        <a:latin typeface="Times New Roman"/>
                      </a:endParaRPr>
                    </a:p>
                  </a:txBody>
                  <a:tcPr/>
                </a:tc>
                <a:tc>
                  <a:txBody>
                    <a:bodyPr/>
                    <a:lstStyle/>
                    <a:p>
                      <a:pPr lvl="0">
                        <a:buNone/>
                      </a:pPr>
                      <a:r>
                        <a:rPr lang="en-GB" sz="1800" b="1" i="0" u="none" strike="noStrike" noProof="0" dirty="0">
                          <a:latin typeface="Times New Roman"/>
                        </a:rPr>
                        <a:t>Abha Ingle, Karan Jadhav, Ratish Kumar Jha, Rakshit Karkera</a:t>
                      </a:r>
                      <a:endParaRPr lang="en-US">
                        <a:latin typeface="Times New Roman"/>
                      </a:endParaRPr>
                    </a:p>
                  </a:txBody>
                  <a:tcPr/>
                </a:tc>
                <a:tc>
                  <a:txBody>
                    <a:bodyPr/>
                    <a:lstStyle/>
                    <a:p>
                      <a:pPr lvl="0">
                        <a:buNone/>
                      </a:pPr>
                      <a:r>
                        <a:rPr lang="en-GB" sz="1000" b="1" i="0" u="none" strike="noStrike" noProof="0" dirty="0">
                          <a:latin typeface="Times New Roman"/>
                        </a:rPr>
                        <a:t>Hand gesture is an effective form for everyone to communicate. Hand gesture recognition can be seen as a way for computers to better understand human body language, creating a richer relationship between humans and computers rather than the traditional text-based or GUI-based approach. Hand gestures can simplify tasks by giving commands to the computer with simple hand movements. Camera captures the gestures, computer interprets, and proper response action is taken. This project is based on hand gesture recognition, which captures hand gestures and converts them into machine-understandable commands and performs the appropriate tasks. . In this project, we will first capture the gesture using the camera. </a:t>
                      </a:r>
                    </a:p>
                  </a:txBody>
                  <a:tcPr/>
                </a:tc>
                <a:extLst>
                  <a:ext uri="{0D108BD9-81ED-4DB2-BD59-A6C34878D82A}">
                    <a16:rowId xmlns:a16="http://schemas.microsoft.com/office/drawing/2014/main" val="155526532"/>
                  </a:ext>
                </a:extLst>
              </a:tr>
              <a:tr h="2838450">
                <a:tc>
                  <a:txBody>
                    <a:bodyPr/>
                    <a:lstStyle/>
                    <a:p>
                      <a:pPr lvl="0">
                        <a:buNone/>
                      </a:pPr>
                      <a:r>
                        <a:rPr lang="en-GB" sz="1800" b="1" i="0" u="none" strike="noStrike" noProof="0" dirty="0">
                          <a:latin typeface="Times New Roman"/>
                        </a:rPr>
                        <a:t>Gesture Tracking and Recognition Algorithm for Dynamic Human Motion Using Multimodal Deep Learning</a:t>
                      </a:r>
                      <a:endParaRPr lang="en-US">
                        <a:latin typeface="Times New Roman"/>
                      </a:endParaRPr>
                    </a:p>
                  </a:txBody>
                  <a:tcPr/>
                </a:tc>
                <a:tc>
                  <a:txBody>
                    <a:bodyPr/>
                    <a:lstStyle/>
                    <a:p>
                      <a:pPr lvl="0">
                        <a:buNone/>
                      </a:pPr>
                      <a:r>
                        <a:rPr lang="en-GB" sz="1800" b="1" i="0" u="none" strike="noStrike" noProof="0" dirty="0">
                          <a:latin typeface="Times New Roman"/>
                        </a:rPr>
                        <a:t>Zhonghua Xia, Jingming Xing, Xiaofeng Li</a:t>
                      </a:r>
                      <a:endParaRPr lang="en-US">
                        <a:latin typeface="Times New Roman"/>
                      </a:endParaRPr>
                    </a:p>
                  </a:txBody>
                  <a:tcPr/>
                </a:tc>
                <a:tc>
                  <a:txBody>
                    <a:bodyPr/>
                    <a:lstStyle/>
                    <a:p>
                      <a:pPr lvl="0" algn="just">
                        <a:lnSpc>
                          <a:spcPct val="100000"/>
                        </a:lnSpc>
                        <a:spcBef>
                          <a:spcPts val="0"/>
                        </a:spcBef>
                        <a:spcAft>
                          <a:spcPts val="0"/>
                        </a:spcAft>
                        <a:buNone/>
                      </a:pPr>
                      <a:r>
                        <a:rPr lang="en-GB" sz="1000" b="1" i="0" u="none" strike="noStrike" baseline="0" noProof="0" dirty="0">
                          <a:latin typeface="Times New Roman"/>
                        </a:rPr>
                        <a:t>To address the problems of the traditional human motion gesture tracking and recognition methods, such as poor tracking effect, low recognition accuracy, high frame loss rate, and long-time cost, a dynamic human motion gesture tracking and recognition algorithm using multimode deep learning was proposed. Firstly, the collected human motion images are repaired in the three-dimensional (3D) environment, and the multimodal 3D human motion model is reconstructed using the processed images. Secondly, according to the results of model reconstruction, the camera gesture and other parameters of the keyframe are used to construct the target tracking optimization function so as to achieve the purpose of accurate tracking of human motion. </a:t>
                      </a:r>
                    </a:p>
                  </a:txBody>
                  <a:tcPr/>
                </a:tc>
                <a:extLst>
                  <a:ext uri="{0D108BD9-81ED-4DB2-BD59-A6C34878D82A}">
                    <a16:rowId xmlns:a16="http://schemas.microsoft.com/office/drawing/2014/main" val="2063309071"/>
                  </a:ext>
                </a:extLst>
              </a:tr>
            </a:tbl>
          </a:graphicData>
        </a:graphic>
      </p:graphicFrame>
    </p:spTree>
    <p:extLst>
      <p:ext uri="{BB962C8B-B14F-4D97-AF65-F5344CB8AC3E}">
        <p14:creationId xmlns:p14="http://schemas.microsoft.com/office/powerpoint/2010/main" val="14861146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5DAD73B-F21B-B995-ED5D-E440CBE6A5CA}"/>
              </a:ext>
            </a:extLst>
          </p:cNvPr>
          <p:cNvGraphicFramePr>
            <a:graphicFrameLocks noGrp="1"/>
          </p:cNvGraphicFramePr>
          <p:nvPr>
            <p:ph idx="1"/>
            <p:extLst>
              <p:ext uri="{D42A27DB-BD31-4B8C-83A1-F6EECF244321}">
                <p14:modId xmlns:p14="http://schemas.microsoft.com/office/powerpoint/2010/main" val="1929425977"/>
              </p:ext>
            </p:extLst>
          </p:nvPr>
        </p:nvGraphicFramePr>
        <p:xfrm>
          <a:off x="2235427" y="727529"/>
          <a:ext cx="8932915" cy="5422470"/>
        </p:xfrm>
        <a:graphic>
          <a:graphicData uri="http://schemas.openxmlformats.org/drawingml/2006/table">
            <a:tbl>
              <a:tblPr firstRow="1" bandRow="1">
                <a:tableStyleId>{5C22544A-7EE6-4342-B048-85BDC9FD1C3A}</a:tableStyleId>
              </a:tblPr>
              <a:tblGrid>
                <a:gridCol w="2977639">
                  <a:extLst>
                    <a:ext uri="{9D8B030D-6E8A-4147-A177-3AD203B41FA5}">
                      <a16:colId xmlns:a16="http://schemas.microsoft.com/office/drawing/2014/main" val="490531580"/>
                    </a:ext>
                  </a:extLst>
                </a:gridCol>
                <a:gridCol w="3017631">
                  <a:extLst>
                    <a:ext uri="{9D8B030D-6E8A-4147-A177-3AD203B41FA5}">
                      <a16:colId xmlns:a16="http://schemas.microsoft.com/office/drawing/2014/main" val="1604684317"/>
                    </a:ext>
                  </a:extLst>
                </a:gridCol>
                <a:gridCol w="2937645">
                  <a:extLst>
                    <a:ext uri="{9D8B030D-6E8A-4147-A177-3AD203B41FA5}">
                      <a16:colId xmlns:a16="http://schemas.microsoft.com/office/drawing/2014/main" val="1421932018"/>
                    </a:ext>
                  </a:extLst>
                </a:gridCol>
              </a:tblGrid>
              <a:tr h="2974611">
                <a:tc>
                  <a:txBody>
                    <a:bodyPr/>
                    <a:lstStyle/>
                    <a:p>
                      <a:pPr lvl="0">
                        <a:buNone/>
                      </a:pPr>
                      <a:r>
                        <a:rPr lang="en-GB" sz="1800" b="1" i="0" u="none" strike="noStrike" noProof="0" dirty="0">
                          <a:latin typeface="Times New Roman"/>
                        </a:rPr>
                        <a:t>Vision-based hand gesture recognition using deep learning for the interpretation of sign language</a:t>
                      </a:r>
                      <a:endParaRPr lang="en-US">
                        <a:latin typeface="Times New Roman"/>
                      </a:endParaRPr>
                    </a:p>
                  </a:txBody>
                  <a:tcPr/>
                </a:tc>
                <a:tc>
                  <a:txBody>
                    <a:bodyPr/>
                    <a:lstStyle/>
                    <a:p>
                      <a:pPr lvl="0">
                        <a:buNone/>
                      </a:pPr>
                      <a:r>
                        <a:rPr lang="en-GB" sz="1800" b="1" i="0" u="none" strike="noStrike" noProof="0" dirty="0">
                          <a:latin typeface="Times New Roman"/>
                        </a:rPr>
                        <a:t>Sakshi Sharma, Sukhwinder Singh</a:t>
                      </a:r>
                      <a:endParaRPr lang="en-US">
                        <a:latin typeface="Times New Roman"/>
                      </a:endParaRPr>
                    </a:p>
                  </a:txBody>
                  <a:tcPr/>
                </a:tc>
                <a:tc>
                  <a:txBody>
                    <a:bodyPr/>
                    <a:lstStyle/>
                    <a:p>
                      <a:pPr marL="0" lvl="0" indent="0" algn="l">
                        <a:lnSpc>
                          <a:spcPct val="100000"/>
                        </a:lnSpc>
                        <a:buNone/>
                      </a:pPr>
                      <a:r>
                        <a:rPr lang="en-GB" sz="1000" b="1" i="0" u="none" strike="noStrike" baseline="0" noProof="0" dirty="0">
                          <a:solidFill>
                            <a:srgbClr val="FFFFFF"/>
                          </a:solidFill>
                          <a:latin typeface="Times New Roman"/>
                        </a:rPr>
                        <a:t>Hand gestures have been a key component of communication since the dawn of the era. Hand gestures are the basis of sign language, which is a visual form of communication. In this paper, a deep learning-based convolutional neural network (CNN) model is specifically designed for gesture-based sign language recognition. This model has a compact representation that achieves better classification accuracy with fewer model parameters than other existing CNN architectures. In order to evaluate the effectiveness of this model, VGG-11 and VGG-16 were also trained and tested in this work. 2 datasets were considered for performance evaluation.</a:t>
                      </a:r>
                    </a:p>
                  </a:txBody>
                  <a:tcPr/>
                </a:tc>
                <a:extLst>
                  <a:ext uri="{0D108BD9-81ED-4DB2-BD59-A6C34878D82A}">
                    <a16:rowId xmlns:a16="http://schemas.microsoft.com/office/drawing/2014/main" val="155526532"/>
                  </a:ext>
                </a:extLst>
              </a:tr>
              <a:tr h="2447859">
                <a:tc>
                  <a:txBody>
                    <a:bodyPr/>
                    <a:lstStyle/>
                    <a:p>
                      <a:pPr lvl="0">
                        <a:buNone/>
                      </a:pPr>
                      <a:r>
                        <a:rPr lang="en-GB" sz="1800" b="1" i="0" u="none" strike="noStrike" noProof="0" dirty="0">
                          <a:latin typeface="Times New Roman"/>
                        </a:rPr>
                        <a:t>Human hand gesture-based system</a:t>
                      </a:r>
                      <a:endParaRPr lang="en-US">
                        <a:latin typeface="Times New Roman"/>
                      </a:endParaRPr>
                    </a:p>
                  </a:txBody>
                  <a:tcPr/>
                </a:tc>
                <a:tc>
                  <a:txBody>
                    <a:bodyPr/>
                    <a:lstStyle/>
                    <a:p>
                      <a:pPr lvl="0">
                        <a:buNone/>
                      </a:pPr>
                      <a:r>
                        <a:rPr lang="en-GB" sz="1800" b="1" i="0" u="none" strike="noStrike" noProof="0" dirty="0">
                          <a:latin typeface="Times New Roman"/>
                        </a:rPr>
                        <a:t>Horatiu-Stefan </a:t>
                      </a:r>
                      <a:r>
                        <a:rPr lang="en-GB" sz="1800" b="1" i="0" u="none" strike="noStrike" noProof="0" dirty="0" err="1">
                          <a:latin typeface="Times New Roman"/>
                        </a:rPr>
                        <a:t>Girf</a:t>
                      </a:r>
                      <a:r>
                        <a:rPr lang="en-GB" sz="1800" b="1" i="0" u="none" strike="noStrike" noProof="0" dirty="0">
                          <a:latin typeface="Times New Roman"/>
                        </a:rPr>
                        <a:t>, Train Ture</a:t>
                      </a:r>
                      <a:endParaRPr lang="en-US">
                        <a:latin typeface="Times New Roman"/>
                      </a:endParaRPr>
                    </a:p>
                  </a:txBody>
                  <a:tcPr/>
                </a:tc>
                <a:tc>
                  <a:txBody>
                    <a:bodyPr/>
                    <a:lstStyle/>
                    <a:p>
                      <a:pPr lvl="0" algn="just">
                        <a:lnSpc>
                          <a:spcPct val="100000"/>
                        </a:lnSpc>
                        <a:spcBef>
                          <a:spcPts val="0"/>
                        </a:spcBef>
                        <a:spcAft>
                          <a:spcPts val="0"/>
                        </a:spcAft>
                        <a:buNone/>
                      </a:pPr>
                      <a:r>
                        <a:rPr lang="en-GB" sz="1000" b="1" i="0" u="none" strike="noStrike" baseline="0" noProof="0" dirty="0">
                          <a:latin typeface="Times New Roman"/>
                        </a:rPr>
                        <a:t>The goal of the paper is to improve the recognition of the human hand postures in a Human Computer Interaction application, the reducing of the time computing and to improve the user comfort regarding the used human hand postures. The authors developed an application for computer mouse control. The application based on the proposed algorithm, hand pad colour and on the selected hand feature presents good behaviour regarding the time computing. The user has an increased comfort in use of the system due to the proposed hand postures. </a:t>
                      </a:r>
                      <a:endParaRPr lang="en-GB" sz="1000" b="1" i="0" u="none" strike="noStrike" baseline="0" noProof="0">
                        <a:latin typeface="Times New Roman"/>
                      </a:endParaRPr>
                    </a:p>
                    <a:p>
                      <a:pPr marL="0" lvl="0" indent="0" algn="l">
                        <a:lnSpc>
                          <a:spcPct val="100000"/>
                        </a:lnSpc>
                        <a:buNone/>
                      </a:pPr>
                      <a:endParaRPr lang="en-US" sz="1000" b="1" i="0" u="none" strike="noStrike" baseline="0" noProof="0" dirty="0">
                        <a:solidFill>
                          <a:srgbClr val="000000"/>
                        </a:solidFill>
                        <a:latin typeface="Times New Roman"/>
                      </a:endParaRPr>
                    </a:p>
                  </a:txBody>
                  <a:tcPr/>
                </a:tc>
                <a:extLst>
                  <a:ext uri="{0D108BD9-81ED-4DB2-BD59-A6C34878D82A}">
                    <a16:rowId xmlns:a16="http://schemas.microsoft.com/office/drawing/2014/main" val="2063309071"/>
                  </a:ext>
                </a:extLst>
              </a:tr>
            </a:tbl>
          </a:graphicData>
        </a:graphic>
      </p:graphicFrame>
    </p:spTree>
    <p:extLst>
      <p:ext uri="{BB962C8B-B14F-4D97-AF65-F5344CB8AC3E}">
        <p14:creationId xmlns:p14="http://schemas.microsoft.com/office/powerpoint/2010/main" val="3248133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5DAD73B-F21B-B995-ED5D-E440CBE6A5CA}"/>
              </a:ext>
            </a:extLst>
          </p:cNvPr>
          <p:cNvGraphicFramePr>
            <a:graphicFrameLocks noGrp="1"/>
          </p:cNvGraphicFramePr>
          <p:nvPr>
            <p:ph idx="1"/>
            <p:extLst>
              <p:ext uri="{D42A27DB-BD31-4B8C-83A1-F6EECF244321}">
                <p14:modId xmlns:p14="http://schemas.microsoft.com/office/powerpoint/2010/main" val="4287488806"/>
              </p:ext>
            </p:extLst>
          </p:nvPr>
        </p:nvGraphicFramePr>
        <p:xfrm>
          <a:off x="2235427" y="727529"/>
          <a:ext cx="8932915" cy="5422470"/>
        </p:xfrm>
        <a:graphic>
          <a:graphicData uri="http://schemas.openxmlformats.org/drawingml/2006/table">
            <a:tbl>
              <a:tblPr firstRow="1" bandRow="1">
                <a:tableStyleId>{5C22544A-7EE6-4342-B048-85BDC9FD1C3A}</a:tableStyleId>
              </a:tblPr>
              <a:tblGrid>
                <a:gridCol w="2977639">
                  <a:extLst>
                    <a:ext uri="{9D8B030D-6E8A-4147-A177-3AD203B41FA5}">
                      <a16:colId xmlns:a16="http://schemas.microsoft.com/office/drawing/2014/main" val="490531580"/>
                    </a:ext>
                  </a:extLst>
                </a:gridCol>
                <a:gridCol w="3017631">
                  <a:extLst>
                    <a:ext uri="{9D8B030D-6E8A-4147-A177-3AD203B41FA5}">
                      <a16:colId xmlns:a16="http://schemas.microsoft.com/office/drawing/2014/main" val="1604684317"/>
                    </a:ext>
                  </a:extLst>
                </a:gridCol>
                <a:gridCol w="2937645">
                  <a:extLst>
                    <a:ext uri="{9D8B030D-6E8A-4147-A177-3AD203B41FA5}">
                      <a16:colId xmlns:a16="http://schemas.microsoft.com/office/drawing/2014/main" val="1421932018"/>
                    </a:ext>
                  </a:extLst>
                </a:gridCol>
              </a:tblGrid>
              <a:tr h="2974611">
                <a:tc>
                  <a:txBody>
                    <a:bodyPr/>
                    <a:lstStyle/>
                    <a:p>
                      <a:pPr lvl="0">
                        <a:buNone/>
                      </a:pPr>
                      <a:r>
                        <a:rPr lang="en-GB" sz="1800" b="1" i="0" u="none" strike="noStrike" noProof="0" dirty="0">
                          <a:latin typeface="Times New Roman"/>
                        </a:rPr>
                        <a:t>Hand Gesture Recognition using Deep Learning Neural Networks</a:t>
                      </a:r>
                      <a:endParaRPr lang="en-US">
                        <a:latin typeface="Times New Roman"/>
                      </a:endParaRPr>
                    </a:p>
                  </a:txBody>
                  <a:tcPr/>
                </a:tc>
                <a:tc>
                  <a:txBody>
                    <a:bodyPr/>
                    <a:lstStyle/>
                    <a:p>
                      <a:pPr lvl="0">
                        <a:buNone/>
                      </a:pPr>
                      <a:r>
                        <a:rPr lang="en-GB" sz="1800" b="1" i="0" u="none" strike="noStrike" noProof="0" dirty="0">
                          <a:latin typeface="Times New Roman"/>
                        </a:rPr>
                        <a:t>Norah Mashari</a:t>
                      </a:r>
                    </a:p>
                  </a:txBody>
                  <a:tcPr/>
                </a:tc>
                <a:tc>
                  <a:txBody>
                    <a:bodyPr/>
                    <a:lstStyle/>
                    <a:p>
                      <a:pPr marL="0" lvl="0" indent="0" algn="l">
                        <a:lnSpc>
                          <a:spcPct val="100000"/>
                        </a:lnSpc>
                        <a:buNone/>
                      </a:pPr>
                      <a:r>
                        <a:rPr lang="en-GB" sz="1000" b="1" i="0" u="none" strike="noStrike" baseline="0" noProof="0" dirty="0">
                          <a:solidFill>
                            <a:srgbClr val="FFFFFF"/>
                          </a:solidFill>
                          <a:latin typeface="Times New Roman"/>
                        </a:rPr>
                        <a:t>Gesture recognition concerns non-verbal motions used as a means of communication in HCI. A system may be utilised to identify human gestures to convey information for device control. This represents a significant field within HCI involving device interfaces and users. The aim of gesture recognition is to record gestures that are formed in a certain way and then detected by a device such as a camera. Hand gestures can be used as a form of communication for many</a:t>
                      </a:r>
                    </a:p>
                    <a:p>
                      <a:pPr marL="0" lvl="0" indent="0" algn="l">
                        <a:lnSpc>
                          <a:spcPct val="100000"/>
                        </a:lnSpc>
                        <a:buNone/>
                      </a:pPr>
                      <a:r>
                        <a:rPr lang="en-GB" sz="1000" b="1" i="0" u="none" strike="noStrike" baseline="0" noProof="0" dirty="0">
                          <a:solidFill>
                            <a:srgbClr val="FFFFFF"/>
                          </a:solidFill>
                          <a:latin typeface="Times New Roman"/>
                        </a:rPr>
                        <a:t> different applications. It may be used by people who possess different disabilities, including those with hearing-impairments, speech impairments and stroke patients, to communicate and fulfil their basic needs.</a:t>
                      </a:r>
                    </a:p>
                    <a:p>
                      <a:pPr marL="0" lvl="0" indent="0" algn="l">
                        <a:lnSpc>
                          <a:spcPct val="100000"/>
                        </a:lnSpc>
                        <a:buNone/>
                      </a:pPr>
                      <a:endParaRPr lang="en-GB" sz="1000" b="1" i="0" u="none" strike="noStrike" baseline="0" noProof="0" dirty="0">
                        <a:solidFill>
                          <a:srgbClr val="FFFFFF"/>
                        </a:solidFill>
                        <a:latin typeface="Times New Roman"/>
                      </a:endParaRPr>
                    </a:p>
                  </a:txBody>
                  <a:tcPr/>
                </a:tc>
                <a:extLst>
                  <a:ext uri="{0D108BD9-81ED-4DB2-BD59-A6C34878D82A}">
                    <a16:rowId xmlns:a16="http://schemas.microsoft.com/office/drawing/2014/main" val="155526532"/>
                  </a:ext>
                </a:extLst>
              </a:tr>
              <a:tr h="2447859">
                <a:tc>
                  <a:txBody>
                    <a:bodyPr/>
                    <a:lstStyle/>
                    <a:p>
                      <a:pPr lvl="0">
                        <a:buNone/>
                      </a:pPr>
                      <a:r>
                        <a:rPr lang="en-GB" sz="1800" b="1" i="0" u="none" strike="noStrike" noProof="0" dirty="0">
                          <a:latin typeface="Times New Roman"/>
                        </a:rPr>
                        <a:t>Research on the Hand Gesture Recognition Based on Deep Learning</a:t>
                      </a:r>
                      <a:endParaRPr lang="en-US">
                        <a:latin typeface="Times New Roman"/>
                      </a:endParaRPr>
                    </a:p>
                  </a:txBody>
                  <a:tcPr/>
                </a:tc>
                <a:tc>
                  <a:txBody>
                    <a:bodyPr/>
                    <a:lstStyle/>
                    <a:p>
                      <a:pPr lvl="0">
                        <a:buNone/>
                      </a:pPr>
                      <a:r>
                        <a:rPr lang="en-GB" sz="1800" b="1" i="0" u="none" strike="noStrike" noProof="0" dirty="0">
                          <a:latin typeface="Times New Roman"/>
                        </a:rPr>
                        <a:t>Jing-Hao Sun, Ting-Ting Ji, Shu-Bin Zhang, Jia-Ku Yang</a:t>
                      </a:r>
                      <a:endParaRPr lang="en-US">
                        <a:latin typeface="Times New Roman"/>
                      </a:endParaRPr>
                    </a:p>
                  </a:txBody>
                  <a:tcPr/>
                </a:tc>
                <a:tc>
                  <a:txBody>
                    <a:bodyPr/>
                    <a:lstStyle/>
                    <a:p>
                      <a:pPr lvl="0" algn="just">
                        <a:lnSpc>
                          <a:spcPct val="100000"/>
                        </a:lnSpc>
                        <a:spcBef>
                          <a:spcPts val="0"/>
                        </a:spcBef>
                        <a:spcAft>
                          <a:spcPts val="0"/>
                        </a:spcAft>
                        <a:buNone/>
                      </a:pPr>
                      <a:r>
                        <a:rPr lang="en-US" sz="1000" b="1" i="0" u="none" strike="noStrike" baseline="0" noProof="0" dirty="0">
                          <a:solidFill>
                            <a:srgbClr val="000000"/>
                          </a:solidFill>
                          <a:latin typeface="Times New Roman"/>
                        </a:rPr>
                        <a:t>With the rapid development of computer vision, the demand for interaction between human and machine is becoming more and more extensive. Since hand gestures are able to express enriched information, the hand gesture recognition is widely used in robot control, intelligent furniture and other aspects. The paper realizes the segmentation of hand gestures by establishing the skin </a:t>
                      </a:r>
                      <a:r>
                        <a:rPr lang="en-US" sz="1000" b="1" i="0" u="none" strike="noStrike" baseline="0" noProof="0" dirty="0" err="1">
                          <a:solidFill>
                            <a:srgbClr val="000000"/>
                          </a:solidFill>
                          <a:latin typeface="Times New Roman"/>
                        </a:rPr>
                        <a:t>colour</a:t>
                      </a:r>
                      <a:r>
                        <a:rPr lang="en-US" sz="1000" b="1" i="0" u="none" strike="noStrike" baseline="0" noProof="0" dirty="0">
                          <a:solidFill>
                            <a:srgbClr val="000000"/>
                          </a:solidFill>
                          <a:latin typeface="Times New Roman"/>
                        </a:rPr>
                        <a:t> model and AdaBoost classifier based on Har according to the particularity of skin </a:t>
                      </a:r>
                      <a:r>
                        <a:rPr lang="en-US" sz="1000" b="1" i="0" u="none" strike="noStrike" baseline="0" noProof="0" dirty="0" err="1">
                          <a:solidFill>
                            <a:srgbClr val="000000"/>
                          </a:solidFill>
                          <a:latin typeface="Times New Roman"/>
                        </a:rPr>
                        <a:t>colour</a:t>
                      </a:r>
                      <a:r>
                        <a:rPr lang="en-US" sz="1000" b="1" i="0" u="none" strike="noStrike" baseline="0" noProof="0" dirty="0">
                          <a:solidFill>
                            <a:srgbClr val="000000"/>
                          </a:solidFill>
                          <a:latin typeface="Times New Roman"/>
                        </a:rPr>
                        <a:t> for hand gestures, as well as the denaturation of hand gestures with one frame of video being cut for analysis. </a:t>
                      </a:r>
                      <a:endParaRPr lang="en-US" sz="1000" b="1" i="0" u="none" strike="noStrike" baseline="0" noProof="0">
                        <a:solidFill>
                          <a:srgbClr val="000000"/>
                        </a:solidFill>
                        <a:latin typeface="Times New Roman"/>
                      </a:endParaRPr>
                    </a:p>
                  </a:txBody>
                  <a:tcPr/>
                </a:tc>
                <a:extLst>
                  <a:ext uri="{0D108BD9-81ED-4DB2-BD59-A6C34878D82A}">
                    <a16:rowId xmlns:a16="http://schemas.microsoft.com/office/drawing/2014/main" val="2063309071"/>
                  </a:ext>
                </a:extLst>
              </a:tr>
            </a:tbl>
          </a:graphicData>
        </a:graphic>
      </p:graphicFrame>
    </p:spTree>
    <p:extLst>
      <p:ext uri="{BB962C8B-B14F-4D97-AF65-F5344CB8AC3E}">
        <p14:creationId xmlns:p14="http://schemas.microsoft.com/office/powerpoint/2010/main" val="24911031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45F5-4338-9201-CBBF-FF0E024EE2D4}"/>
              </a:ext>
            </a:extLst>
          </p:cNvPr>
          <p:cNvSpPr>
            <a:spLocks noGrp="1"/>
          </p:cNvSpPr>
          <p:nvPr>
            <p:ph type="title"/>
          </p:nvPr>
        </p:nvSpPr>
        <p:spPr/>
        <p:txBody>
          <a:bodyPr/>
          <a:lstStyle/>
          <a:p>
            <a:pPr algn="ctr"/>
            <a:r>
              <a:rPr lang="en-GB" b="1" dirty="0">
                <a:latin typeface="Times New Roman"/>
                <a:ea typeface="+mj-lt"/>
                <a:cs typeface="+mj-lt"/>
              </a:rPr>
              <a:t>CHAPTER-3</a:t>
            </a:r>
            <a:endParaRPr lang="en-US">
              <a:latin typeface="Times New Roman"/>
              <a:ea typeface="+mj-lt"/>
              <a:cs typeface="+mj-lt"/>
            </a:endParaRPr>
          </a:p>
          <a:p>
            <a:pPr algn="ctr"/>
            <a:r>
              <a:rPr lang="en-GB" b="1" dirty="0">
                <a:latin typeface="Times New Roman"/>
                <a:ea typeface="+mj-lt"/>
                <a:cs typeface="+mj-lt"/>
              </a:rPr>
              <a:t>SYSTEM ANALYSIS</a:t>
            </a:r>
            <a:endParaRPr lang="en-US">
              <a:latin typeface="Times New Roman"/>
              <a:ea typeface="+mj-lt"/>
              <a:cs typeface="+mj-lt"/>
            </a:endParaRPr>
          </a:p>
          <a:p>
            <a:pPr algn="ctr"/>
            <a:endParaRPr lang="en-US" dirty="0">
              <a:latin typeface="Times New Roman"/>
              <a:ea typeface="+mj-lt"/>
              <a:cs typeface="+mj-lt"/>
            </a:endParaRPr>
          </a:p>
          <a:p>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8A729F69-2AB8-229B-BC86-FA366E042571}"/>
              </a:ext>
            </a:extLst>
          </p:cNvPr>
          <p:cNvSpPr>
            <a:spLocks noGrp="1"/>
          </p:cNvSpPr>
          <p:nvPr>
            <p:ph idx="1"/>
          </p:nvPr>
        </p:nvSpPr>
        <p:spPr/>
        <p:txBody>
          <a:bodyPr vert="horz" lIns="91440" tIns="45720" rIns="91440" bIns="45720" rtlCol="0" anchor="t">
            <a:normAutofit/>
          </a:bodyPr>
          <a:lstStyle/>
          <a:p>
            <a:pPr algn="just"/>
            <a:r>
              <a:rPr lang="en-GB" b="1" dirty="0">
                <a:latin typeface="Times New Roman"/>
                <a:ea typeface="+mn-lt"/>
                <a:cs typeface="+mn-lt"/>
              </a:rPr>
              <a:t>3.1 EXISTING SYSTEM</a:t>
            </a:r>
            <a:endParaRPr lang="en-US">
              <a:latin typeface="Times New Roman"/>
              <a:ea typeface="+mn-lt"/>
              <a:cs typeface="+mn-lt"/>
            </a:endParaRPr>
          </a:p>
          <a:p>
            <a:pPr algn="just"/>
            <a:r>
              <a:rPr lang="en-GB" dirty="0">
                <a:latin typeface="Times New Roman"/>
                <a:ea typeface="+mn-lt"/>
                <a:cs typeface="+mn-lt"/>
              </a:rPr>
              <a:t>The current system only has a generic mouse and trackpad for controlling monitors, and there is no hand gesture mechanism. It is not possible to remotely view a monitor's screen using a hand motion. The scope is merely constrained to the area of the virtual mouse, despite the fact that it is mostly aiming to accomplish. The current virtual mouse control technology allows us to do standard mouse operations like mouse pointer control, left click, right click, drag, etc. by employing a hand recognition algorithm. The hand recognition technology is not being used any further. Despite the fact that there are numerous systems for hand recognition, the system they used is static hand recognition, which merely recognises the shapes made by hands while defining an action for each shape made. This system is constrained to a small number of defined actions and causes a lot of confusion.</a:t>
            </a:r>
            <a:endParaRPr lang="en-US">
              <a:latin typeface="Times New Roman"/>
              <a:ea typeface="+mn-lt"/>
              <a:cs typeface="+mn-lt"/>
            </a:endParaRPr>
          </a:p>
          <a:p>
            <a:endParaRPr lang="en-US" dirty="0"/>
          </a:p>
        </p:txBody>
      </p:sp>
    </p:spTree>
    <p:extLst>
      <p:ext uri="{BB962C8B-B14F-4D97-AF65-F5344CB8AC3E}">
        <p14:creationId xmlns:p14="http://schemas.microsoft.com/office/powerpoint/2010/main" val="9867345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IMPLEMENTATION OF HAND-HELD CURSOR CONTROL USING MACHINE LEARNING</vt:lpstr>
      <vt:lpstr>    ABSTRACT</vt:lpstr>
      <vt:lpstr>                CHAPTER-1           INTRODUCTION </vt:lpstr>
      <vt:lpstr>CHAPTER-2                   LITERATURE SURVEY </vt:lpstr>
      <vt:lpstr>PowerPoint Presentation</vt:lpstr>
      <vt:lpstr>PowerPoint Presentation</vt:lpstr>
      <vt:lpstr>PowerPoint Presentation</vt:lpstr>
      <vt:lpstr>PowerPoint Presentation</vt:lpstr>
      <vt:lpstr>CHAPTER-3 SYSTEM ANALYSIS  </vt:lpstr>
      <vt:lpstr>PowerPoint Presentation</vt:lpstr>
      <vt:lpstr>              CHAPTER-4  SYSTEM REQUIREMENTS 4.1 HARDWARE REQUIREMENTS   </vt:lpstr>
      <vt:lpstr>4.2 SOFTWARE        REQUIREMENTS </vt:lpstr>
      <vt:lpstr>         CHAPTER-5   SYSTEM ARCHITECTURE  </vt:lpstr>
      <vt:lpstr>         CHAPTER-6   SYSTEM MODULE</vt:lpstr>
      <vt:lpstr>                                    Figure.2  Flowchart of the algorithm of skin detection  </vt:lpstr>
      <vt:lpstr>PowerPoint Presentation</vt:lpstr>
      <vt:lpstr>                Figure.3  Flowchart of the algorithm of hand tracking</vt:lpstr>
      <vt:lpstr>PowerPoint Presentation</vt:lpstr>
      <vt:lpstr>                Figure.4   Flowchart of the algorithm of cursor control</vt:lpstr>
      <vt:lpstr>                       CHAPTER-7                   IMPLEMENTATION</vt:lpstr>
      <vt:lpstr>PowerPoint Presentation</vt:lpstr>
      <vt:lpstr>PowerPoint Presentation</vt:lpstr>
      <vt:lpstr>CHAPTER-8 RESULT AND EVALUATION </vt:lpstr>
      <vt:lpstr>     Table of Recognized rate of input samples</vt:lpstr>
      <vt:lpstr>                     CHAPTER-9                       CONCLUSION </vt:lpstr>
      <vt:lpstr>CHAPTER-10                 FUTURE ENHANCEMENT </vt:lpstr>
      <vt:lpstr>  Figure.5 Commonly used hand coordinates</vt:lpstr>
      <vt:lpstr>Figure.7 User hand detected </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639</cp:revision>
  <dcterms:created xsi:type="dcterms:W3CDTF">2022-09-12T00:51:54Z</dcterms:created>
  <dcterms:modified xsi:type="dcterms:W3CDTF">2022-10-31T01:05:16Z</dcterms:modified>
</cp:coreProperties>
</file>