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9" r:id="rId6"/>
    <p:sldId id="257" r:id="rId7"/>
    <p:sldId id="258" r:id="rId8"/>
    <p:sldId id="259" r:id="rId9"/>
    <p:sldId id="260" r:id="rId10"/>
    <p:sldId id="261" r:id="rId11"/>
    <p:sldId id="262" r:id="rId12"/>
    <p:sldId id="263" r:id="rId13"/>
    <p:sldId id="264"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94660"/>
  </p:normalViewPr>
  <p:slideViewPr>
    <p:cSldViewPr snapToGrid="0">
      <p:cViewPr varScale="1">
        <p:scale>
          <a:sx n="83" d="100"/>
          <a:sy n="83" d="100"/>
        </p:scale>
        <p:origin x="48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830915-5775-4ECE-B142-E3AF0DA2E3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80769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30915-5775-4ECE-B142-E3AF0DA2E3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425545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30915-5775-4ECE-B142-E3AF0DA2E3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26169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830915-5775-4ECE-B142-E3AF0DA2E3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73216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830915-5775-4ECE-B142-E3AF0DA2E3C7}"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251149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830915-5775-4ECE-B142-E3AF0DA2E3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77235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830915-5775-4ECE-B142-E3AF0DA2E3C7}"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52082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830915-5775-4ECE-B142-E3AF0DA2E3C7}"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115631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30915-5775-4ECE-B142-E3AF0DA2E3C7}"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395387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830915-5775-4ECE-B142-E3AF0DA2E3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37262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830915-5775-4ECE-B142-E3AF0DA2E3C7}"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81A2C-DFFA-4327-B6CF-3CA96751DEB0}" type="slidenum">
              <a:rPr lang="en-US" smtClean="0"/>
              <a:t>‹#›</a:t>
            </a:fld>
            <a:endParaRPr lang="en-US"/>
          </a:p>
        </p:txBody>
      </p:sp>
    </p:spTree>
    <p:extLst>
      <p:ext uri="{BB962C8B-B14F-4D97-AF65-F5344CB8AC3E}">
        <p14:creationId xmlns:p14="http://schemas.microsoft.com/office/powerpoint/2010/main" val="131533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30915-5775-4ECE-B142-E3AF0DA2E3C7}" type="datetimeFigureOut">
              <a:rPr lang="en-US" smtClean="0"/>
              <a:t>10/18/2023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81A2C-DFFA-4327-B6CF-3CA96751DEB0}" type="slidenum">
              <a:rPr lang="en-US" smtClean="0"/>
              <a:t>‹#›</a:t>
            </a:fld>
            <a:endParaRPr lang="en-US"/>
          </a:p>
        </p:txBody>
      </p:sp>
    </p:spTree>
    <p:extLst>
      <p:ext uri="{BB962C8B-B14F-4D97-AF65-F5344CB8AC3E}">
        <p14:creationId xmlns:p14="http://schemas.microsoft.com/office/powerpoint/2010/main" val="181205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BDD5-34E2-320A-7C24-1E698B951FA0}"/>
              </a:ext>
            </a:extLst>
          </p:cNvPr>
          <p:cNvSpPr>
            <a:spLocks noGrp="1"/>
          </p:cNvSpPr>
          <p:nvPr>
            <p:ph type="ctrTitle"/>
          </p:nvPr>
        </p:nvSpPr>
        <p:spPr>
          <a:xfrm>
            <a:off x="1489165" y="679269"/>
            <a:ext cx="9048206" cy="949642"/>
          </a:xfrm>
        </p:spPr>
        <p:txBody>
          <a:bodyPr>
            <a:normAutofit fontScale="90000"/>
          </a:bodyPr>
          <a:lstStyle/>
          <a:p>
            <a:r>
              <a:rPr lang="en-US" b="1" dirty="0">
                <a:latin typeface="Times New Roman" panose="02020603050405020304" pitchFamily="18" charset="0"/>
                <a:cs typeface="Times New Roman" panose="02020603050405020304" pitchFamily="18" charset="0"/>
              </a:rPr>
              <a:t>In Vehicle Networking Project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FAF1FA-075C-E681-5945-38B189B3B8C6}"/>
              </a:ext>
            </a:extLst>
          </p:cNvPr>
          <p:cNvSpPr>
            <a:spLocks noGrp="1"/>
          </p:cNvSpPr>
          <p:nvPr>
            <p:ph type="subTitle" idx="1"/>
          </p:nvPr>
        </p:nvSpPr>
        <p:spPr>
          <a:xfrm>
            <a:off x="4441368" y="3119007"/>
            <a:ext cx="3039291" cy="461145"/>
          </a:xfrm>
        </p:spPr>
        <p:txBody>
          <a:bodyPr>
            <a:normAutofit fontScale="92500" lnSpcReduction="10000"/>
          </a:bodyPr>
          <a:lstStyle/>
          <a:p>
            <a:r>
              <a:rPr lang="en-US" sz="3200" b="1" dirty="0">
                <a:latin typeface="Times New Roman" panose="02020603050405020304" pitchFamily="18" charset="0"/>
                <a:cs typeface="Times New Roman" panose="02020603050405020304" pitchFamily="18" charset="0"/>
              </a:rPr>
              <a:t>Team </a:t>
            </a:r>
            <a:r>
              <a:rPr lang="en-US" sz="3200" b="1" dirty="0" err="1">
                <a:latin typeface="Times New Roman" panose="02020603050405020304" pitchFamily="18" charset="0"/>
                <a:cs typeface="Times New Roman" panose="02020603050405020304" pitchFamily="18" charset="0"/>
              </a:rPr>
              <a:t>ProtoCAN</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688337" y="5070249"/>
            <a:ext cx="3503663"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Abishek R – 22MES0011</a:t>
            </a:r>
          </a:p>
          <a:p>
            <a:r>
              <a:rPr lang="en-IN" dirty="0">
                <a:latin typeface="Times New Roman" panose="02020603050405020304" pitchFamily="18" charset="0"/>
                <a:cs typeface="Times New Roman" panose="02020603050405020304" pitchFamily="18" charset="0"/>
              </a:rPr>
              <a:t>Ashwin Hariharan R – 22MES0025</a:t>
            </a:r>
          </a:p>
          <a:p>
            <a:r>
              <a:rPr lang="en-IN" dirty="0">
                <a:latin typeface="Times New Roman" panose="02020603050405020304" pitchFamily="18" charset="0"/>
                <a:cs typeface="Times New Roman" panose="02020603050405020304" pitchFamily="18" charset="0"/>
              </a:rPr>
              <a:t>Aadhitya S V – 22MES0007</a:t>
            </a:r>
          </a:p>
          <a:p>
            <a:r>
              <a:rPr lang="en-IN" dirty="0" err="1">
                <a:latin typeface="Times New Roman" panose="02020603050405020304" pitchFamily="18" charset="0"/>
                <a:cs typeface="Times New Roman" panose="02020603050405020304" pitchFamily="18" charset="0"/>
              </a:rPr>
              <a:t>Ezhil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Subbia</a:t>
            </a:r>
            <a:r>
              <a:rPr lang="en-IN" dirty="0">
                <a:latin typeface="Times New Roman" panose="02020603050405020304" pitchFamily="18" charset="0"/>
                <a:cs typeface="Times New Roman" panose="02020603050405020304" pitchFamily="18" charset="0"/>
              </a:rPr>
              <a:t> K – 22MES0006</a:t>
            </a:r>
          </a:p>
          <a:p>
            <a:r>
              <a:rPr lang="en-IN" dirty="0">
                <a:latin typeface="Times New Roman" panose="02020603050405020304" pitchFamily="18" charset="0"/>
                <a:cs typeface="Times New Roman" panose="02020603050405020304" pitchFamily="18" charset="0"/>
              </a:rPr>
              <a:t>Kevin Abishek S – 22MES0041</a:t>
            </a:r>
          </a:p>
          <a:p>
            <a:endParaRPr lang="en-US" dirty="0"/>
          </a:p>
        </p:txBody>
      </p:sp>
      <p:sp>
        <p:nvSpPr>
          <p:cNvPr id="5" name="TextBox 4"/>
          <p:cNvSpPr txBox="1"/>
          <p:nvPr/>
        </p:nvSpPr>
        <p:spPr>
          <a:xfrm>
            <a:off x="2490648" y="2137712"/>
            <a:ext cx="694073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Fleet Tracking and Monitoring System</a:t>
            </a:r>
          </a:p>
        </p:txBody>
      </p:sp>
      <p:sp>
        <p:nvSpPr>
          <p:cNvPr id="6" name="TextBox 5"/>
          <p:cNvSpPr txBox="1"/>
          <p:nvPr/>
        </p:nvSpPr>
        <p:spPr>
          <a:xfrm>
            <a:off x="5172758" y="3699673"/>
            <a:ext cx="1681019"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Review 2</a:t>
            </a:r>
          </a:p>
        </p:txBody>
      </p:sp>
    </p:spTree>
    <p:extLst>
      <p:ext uri="{BB962C8B-B14F-4D97-AF65-F5344CB8AC3E}">
        <p14:creationId xmlns:p14="http://schemas.microsoft.com/office/powerpoint/2010/main" val="2008746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6E8E998-371C-4CEF-8475-24E252BA0D00}"/>
              </a:ext>
            </a:extLst>
          </p:cNvPr>
          <p:cNvSpPr>
            <a:spLocks noChangeArrowheads="1"/>
          </p:cNvSpPr>
          <p:nvPr/>
        </p:nvSpPr>
        <p:spPr bwMode="auto">
          <a:xfrm>
            <a:off x="2424488" y="2433339"/>
            <a:ext cx="124920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Microcontroller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B529FAC9-652E-CA13-7642-C8D93BDD1D17}"/>
              </a:ext>
            </a:extLst>
          </p:cNvPr>
          <p:cNvSpPr>
            <a:spLocks noChangeArrowheads="1"/>
          </p:cNvSpPr>
          <p:nvPr/>
        </p:nvSpPr>
        <p:spPr bwMode="auto">
          <a:xfrm>
            <a:off x="2424488" y="3950471"/>
            <a:ext cx="1249205" cy="60376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CAN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Calibri" panose="020F0502020204030204" pitchFamily="34" charset="0"/>
                <a:ea typeface="Calibri" panose="020F0502020204030204" pitchFamily="34" charset="0"/>
                <a:cs typeface="Times New Roman" panose="02020603050405020304" pitchFamily="18" charset="0"/>
              </a:rPr>
              <a:t>Controller</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2">
            <a:extLst>
              <a:ext uri="{FF2B5EF4-FFF2-40B4-BE49-F238E27FC236}">
                <a16:creationId xmlns:a16="http://schemas.microsoft.com/office/drawing/2014/main" id="{F7A91DA4-87A1-D590-7A53-5CD624E0D847}"/>
              </a:ext>
            </a:extLst>
          </p:cNvPr>
          <p:cNvSpPr>
            <a:spLocks noChangeArrowheads="1"/>
          </p:cNvSpPr>
          <p:nvPr/>
        </p:nvSpPr>
        <p:spPr bwMode="auto">
          <a:xfrm>
            <a:off x="2633119" y="1936337"/>
            <a:ext cx="90979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Node 1</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Node 2                                             Node 3</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cxnSp>
        <p:nvCxnSpPr>
          <p:cNvPr id="7" name="Straight Arrow Connector 6">
            <a:extLst>
              <a:ext uri="{FF2B5EF4-FFF2-40B4-BE49-F238E27FC236}">
                <a16:creationId xmlns:a16="http://schemas.microsoft.com/office/drawing/2014/main" id="{CDCB2126-1529-5B48-C347-FE0DA6483CCB}"/>
              </a:ext>
            </a:extLst>
          </p:cNvPr>
          <p:cNvCxnSpPr>
            <a:cxnSpLocks/>
          </p:cNvCxnSpPr>
          <p:nvPr/>
        </p:nvCxnSpPr>
        <p:spPr>
          <a:xfrm>
            <a:off x="2901045" y="3032409"/>
            <a:ext cx="0" cy="926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3D8E555-5CE0-C55B-1746-6D66BBD8A0BD}"/>
              </a:ext>
            </a:extLst>
          </p:cNvPr>
          <p:cNvCxnSpPr>
            <a:cxnSpLocks/>
          </p:cNvCxnSpPr>
          <p:nvPr/>
        </p:nvCxnSpPr>
        <p:spPr>
          <a:xfrm>
            <a:off x="3673693" y="5227715"/>
            <a:ext cx="20195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45142" y="3032409"/>
            <a:ext cx="8709" cy="926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582436" y="3040930"/>
            <a:ext cx="0" cy="909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2556948" y="3023889"/>
            <a:ext cx="0" cy="926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rot="16200000">
            <a:off x="2082552" y="3271762"/>
            <a:ext cx="738664" cy="276999"/>
          </a:xfrm>
          <a:prstGeom prst="rect">
            <a:avLst/>
          </a:prstGeom>
          <a:noFill/>
        </p:spPr>
        <p:txBody>
          <a:bodyPr vert="horz" wrap="square" rtlCol="0">
            <a:spAutoFit/>
          </a:bodyPr>
          <a:lstStyle/>
          <a:p>
            <a:r>
              <a:rPr lang="en-US" sz="1200" dirty="0">
                <a:latin typeface="Times New Roman" panose="02020603050405020304" pitchFamily="18" charset="0"/>
                <a:cs typeface="Times New Roman" panose="02020603050405020304" pitchFamily="18" charset="0"/>
              </a:rPr>
              <a:t>MISO</a:t>
            </a:r>
          </a:p>
        </p:txBody>
      </p:sp>
      <p:sp>
        <p:nvSpPr>
          <p:cNvPr id="15" name="TextBox 14"/>
          <p:cNvSpPr txBox="1"/>
          <p:nvPr/>
        </p:nvSpPr>
        <p:spPr>
          <a:xfrm rot="16200000">
            <a:off x="2479698" y="3340856"/>
            <a:ext cx="60047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MOSI</a:t>
            </a:r>
          </a:p>
        </p:txBody>
      </p:sp>
      <p:sp>
        <p:nvSpPr>
          <p:cNvPr id="16" name="TextBox 15"/>
          <p:cNvSpPr txBox="1"/>
          <p:nvPr/>
        </p:nvSpPr>
        <p:spPr>
          <a:xfrm rot="16200000">
            <a:off x="2870081" y="3319291"/>
            <a:ext cx="55734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CLK</a:t>
            </a:r>
          </a:p>
        </p:txBody>
      </p:sp>
      <p:sp>
        <p:nvSpPr>
          <p:cNvPr id="17" name="TextBox 16"/>
          <p:cNvSpPr txBox="1"/>
          <p:nvPr/>
        </p:nvSpPr>
        <p:spPr>
          <a:xfrm rot="16200000">
            <a:off x="3301233" y="3334648"/>
            <a:ext cx="39188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SS</a:t>
            </a:r>
          </a:p>
        </p:txBody>
      </p:sp>
      <p:sp>
        <p:nvSpPr>
          <p:cNvPr id="18" name="TextBox 17"/>
          <p:cNvSpPr txBox="1"/>
          <p:nvPr/>
        </p:nvSpPr>
        <p:spPr>
          <a:xfrm>
            <a:off x="3635675" y="2569072"/>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SPI Master</a:t>
            </a:r>
          </a:p>
        </p:txBody>
      </p:sp>
      <p:sp>
        <p:nvSpPr>
          <p:cNvPr id="19" name="TextBox 18"/>
          <p:cNvSpPr txBox="1"/>
          <p:nvPr/>
        </p:nvSpPr>
        <p:spPr>
          <a:xfrm>
            <a:off x="3635674" y="4072386"/>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SPI Slave</a:t>
            </a:r>
          </a:p>
        </p:txBody>
      </p:sp>
      <p:sp>
        <p:nvSpPr>
          <p:cNvPr id="20" name="Rectangle 19"/>
          <p:cNvSpPr/>
          <p:nvPr/>
        </p:nvSpPr>
        <p:spPr>
          <a:xfrm>
            <a:off x="2438184" y="5092276"/>
            <a:ext cx="1221809" cy="557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CAN Transceiver</a:t>
            </a:r>
          </a:p>
        </p:txBody>
      </p:sp>
      <p:cxnSp>
        <p:nvCxnSpPr>
          <p:cNvPr id="21" name="Straight Arrow Connector 20"/>
          <p:cNvCxnSpPr>
            <a:stCxn id="4" idx="2"/>
            <a:endCxn id="20" idx="0"/>
          </p:cNvCxnSpPr>
          <p:nvPr/>
        </p:nvCxnSpPr>
        <p:spPr>
          <a:xfrm flipH="1">
            <a:off x="3049089" y="4554239"/>
            <a:ext cx="2" cy="538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2339724" y="4704974"/>
            <a:ext cx="81981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CAN TX</a:t>
            </a:r>
          </a:p>
        </p:txBody>
      </p:sp>
      <p:sp>
        <p:nvSpPr>
          <p:cNvPr id="23" name="TextBox 22"/>
          <p:cNvSpPr txBox="1"/>
          <p:nvPr/>
        </p:nvSpPr>
        <p:spPr>
          <a:xfrm>
            <a:off x="3019773" y="4694413"/>
            <a:ext cx="12318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CAN bus to TTL</a:t>
            </a:r>
          </a:p>
        </p:txBody>
      </p:sp>
      <p:sp>
        <p:nvSpPr>
          <p:cNvPr id="24" name="Rectangle 7">
            <a:extLst>
              <a:ext uri="{FF2B5EF4-FFF2-40B4-BE49-F238E27FC236}">
                <a16:creationId xmlns:a16="http://schemas.microsoft.com/office/drawing/2014/main" id="{96E8E998-371C-4CEF-8475-24E252BA0D00}"/>
              </a:ext>
            </a:extLst>
          </p:cNvPr>
          <p:cNvSpPr>
            <a:spLocks noChangeArrowheads="1"/>
          </p:cNvSpPr>
          <p:nvPr/>
        </p:nvSpPr>
        <p:spPr bwMode="auto">
          <a:xfrm>
            <a:off x="5724250" y="2450379"/>
            <a:ext cx="124920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Microcontroller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4">
            <a:extLst>
              <a:ext uri="{FF2B5EF4-FFF2-40B4-BE49-F238E27FC236}">
                <a16:creationId xmlns:a16="http://schemas.microsoft.com/office/drawing/2014/main" id="{B529FAC9-652E-CA13-7642-C8D93BDD1D17}"/>
              </a:ext>
            </a:extLst>
          </p:cNvPr>
          <p:cNvSpPr>
            <a:spLocks noChangeArrowheads="1"/>
          </p:cNvSpPr>
          <p:nvPr/>
        </p:nvSpPr>
        <p:spPr bwMode="auto">
          <a:xfrm>
            <a:off x="5724250" y="3967511"/>
            <a:ext cx="1249205" cy="60376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CAN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Calibri" panose="020F0502020204030204" pitchFamily="34" charset="0"/>
                <a:ea typeface="Calibri" panose="020F0502020204030204" pitchFamily="34" charset="0"/>
                <a:cs typeface="Times New Roman" panose="02020603050405020304" pitchFamily="18" charset="0"/>
              </a:rPr>
              <a:t>Controller</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CDCB2126-1529-5B48-C347-FE0DA6483CCB}"/>
              </a:ext>
            </a:extLst>
          </p:cNvPr>
          <p:cNvCxnSpPr>
            <a:cxnSpLocks/>
          </p:cNvCxnSpPr>
          <p:nvPr/>
        </p:nvCxnSpPr>
        <p:spPr>
          <a:xfrm>
            <a:off x="6200807" y="3049449"/>
            <a:ext cx="0" cy="926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544904" y="3049449"/>
            <a:ext cx="8709" cy="926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6882198" y="3057970"/>
            <a:ext cx="0" cy="909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5856710" y="3040929"/>
            <a:ext cx="0" cy="926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rot="16200000">
            <a:off x="5382314" y="3288802"/>
            <a:ext cx="738664" cy="276999"/>
          </a:xfrm>
          <a:prstGeom prst="rect">
            <a:avLst/>
          </a:prstGeom>
          <a:noFill/>
        </p:spPr>
        <p:txBody>
          <a:bodyPr vert="horz" wrap="square" rtlCol="0">
            <a:spAutoFit/>
          </a:bodyPr>
          <a:lstStyle/>
          <a:p>
            <a:r>
              <a:rPr lang="en-US" sz="1200" dirty="0">
                <a:latin typeface="Times New Roman" panose="02020603050405020304" pitchFamily="18" charset="0"/>
                <a:cs typeface="Times New Roman" panose="02020603050405020304" pitchFamily="18" charset="0"/>
              </a:rPr>
              <a:t>MISO</a:t>
            </a:r>
          </a:p>
        </p:txBody>
      </p:sp>
      <p:sp>
        <p:nvSpPr>
          <p:cNvPr id="31" name="TextBox 30"/>
          <p:cNvSpPr txBox="1"/>
          <p:nvPr/>
        </p:nvSpPr>
        <p:spPr>
          <a:xfrm rot="16200000">
            <a:off x="5779460" y="3357896"/>
            <a:ext cx="60047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MOSI</a:t>
            </a:r>
          </a:p>
        </p:txBody>
      </p:sp>
      <p:sp>
        <p:nvSpPr>
          <p:cNvPr id="32" name="TextBox 31"/>
          <p:cNvSpPr txBox="1"/>
          <p:nvPr/>
        </p:nvSpPr>
        <p:spPr>
          <a:xfrm rot="16200000">
            <a:off x="6169843" y="3336331"/>
            <a:ext cx="55734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CLK</a:t>
            </a:r>
          </a:p>
        </p:txBody>
      </p:sp>
      <p:sp>
        <p:nvSpPr>
          <p:cNvPr id="33" name="TextBox 32"/>
          <p:cNvSpPr txBox="1"/>
          <p:nvPr/>
        </p:nvSpPr>
        <p:spPr>
          <a:xfrm rot="16200000">
            <a:off x="6600995" y="3351688"/>
            <a:ext cx="39188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SS</a:t>
            </a:r>
          </a:p>
        </p:txBody>
      </p:sp>
      <p:sp>
        <p:nvSpPr>
          <p:cNvPr id="34" name="TextBox 33"/>
          <p:cNvSpPr txBox="1"/>
          <p:nvPr/>
        </p:nvSpPr>
        <p:spPr>
          <a:xfrm>
            <a:off x="6935437" y="2586112"/>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SPI Master</a:t>
            </a:r>
          </a:p>
        </p:txBody>
      </p:sp>
      <p:sp>
        <p:nvSpPr>
          <p:cNvPr id="35" name="TextBox 34"/>
          <p:cNvSpPr txBox="1"/>
          <p:nvPr/>
        </p:nvSpPr>
        <p:spPr>
          <a:xfrm>
            <a:off x="6935436" y="4089426"/>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SPI Slave</a:t>
            </a:r>
          </a:p>
        </p:txBody>
      </p:sp>
      <p:sp>
        <p:nvSpPr>
          <p:cNvPr id="36" name="Rectangle 35"/>
          <p:cNvSpPr/>
          <p:nvPr/>
        </p:nvSpPr>
        <p:spPr>
          <a:xfrm>
            <a:off x="5737946" y="5109316"/>
            <a:ext cx="1221809" cy="557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CAN Transceiver</a:t>
            </a:r>
          </a:p>
        </p:txBody>
      </p:sp>
      <p:sp>
        <p:nvSpPr>
          <p:cNvPr id="37" name="TextBox 36"/>
          <p:cNvSpPr txBox="1"/>
          <p:nvPr/>
        </p:nvSpPr>
        <p:spPr>
          <a:xfrm>
            <a:off x="6362268" y="4723972"/>
            <a:ext cx="81981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CAN TX</a:t>
            </a:r>
          </a:p>
        </p:txBody>
      </p:sp>
      <p:sp>
        <p:nvSpPr>
          <p:cNvPr id="38" name="TextBox 37"/>
          <p:cNvSpPr txBox="1"/>
          <p:nvPr/>
        </p:nvSpPr>
        <p:spPr>
          <a:xfrm>
            <a:off x="5149640" y="4723216"/>
            <a:ext cx="12318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CAN bus to TTL</a:t>
            </a:r>
          </a:p>
        </p:txBody>
      </p:sp>
      <p:cxnSp>
        <p:nvCxnSpPr>
          <p:cNvPr id="39" name="Straight Arrow Connector 38">
            <a:extLst>
              <a:ext uri="{FF2B5EF4-FFF2-40B4-BE49-F238E27FC236}">
                <a16:creationId xmlns:a16="http://schemas.microsoft.com/office/drawing/2014/main" id="{93D8E555-5CE0-C55B-1746-6D66BBD8A0BD}"/>
              </a:ext>
            </a:extLst>
          </p:cNvPr>
          <p:cNvCxnSpPr>
            <a:cxnSpLocks/>
          </p:cNvCxnSpPr>
          <p:nvPr/>
        </p:nvCxnSpPr>
        <p:spPr>
          <a:xfrm>
            <a:off x="3673693" y="5575700"/>
            <a:ext cx="20195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036294" y="4965692"/>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CAN_H Bus</a:t>
            </a:r>
          </a:p>
        </p:txBody>
      </p:sp>
      <p:sp>
        <p:nvSpPr>
          <p:cNvPr id="41" name="TextBox 40"/>
          <p:cNvSpPr txBox="1"/>
          <p:nvPr/>
        </p:nvSpPr>
        <p:spPr>
          <a:xfrm>
            <a:off x="4022594" y="5270696"/>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CAN_L Bus</a:t>
            </a:r>
          </a:p>
        </p:txBody>
      </p:sp>
      <p:sp>
        <p:nvSpPr>
          <p:cNvPr id="49" name="TextBox 48"/>
          <p:cNvSpPr txBox="1"/>
          <p:nvPr/>
        </p:nvSpPr>
        <p:spPr>
          <a:xfrm>
            <a:off x="1068360" y="3311864"/>
            <a:ext cx="129919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500 Kbits/sec</a:t>
            </a:r>
          </a:p>
        </p:txBody>
      </p:sp>
      <p:sp>
        <p:nvSpPr>
          <p:cNvPr id="50" name="TextBox 49"/>
          <p:cNvSpPr txBox="1"/>
          <p:nvPr/>
        </p:nvSpPr>
        <p:spPr>
          <a:xfrm>
            <a:off x="6821745" y="3318990"/>
            <a:ext cx="129919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500 Kbits/sec</a:t>
            </a:r>
          </a:p>
        </p:txBody>
      </p:sp>
      <p:sp>
        <p:nvSpPr>
          <p:cNvPr id="51" name="Rectangle 7">
            <a:extLst>
              <a:ext uri="{FF2B5EF4-FFF2-40B4-BE49-F238E27FC236}">
                <a16:creationId xmlns:a16="http://schemas.microsoft.com/office/drawing/2014/main" id="{6FA44AB2-AC2F-181A-3D30-E4B7E00AFED7}"/>
              </a:ext>
            </a:extLst>
          </p:cNvPr>
          <p:cNvSpPr>
            <a:spLocks noChangeArrowheads="1"/>
          </p:cNvSpPr>
          <p:nvPr/>
        </p:nvSpPr>
        <p:spPr bwMode="auto">
          <a:xfrm>
            <a:off x="8952279" y="3892167"/>
            <a:ext cx="1249205" cy="5905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cs typeface="Times New Roman" panose="02020603050405020304" pitchFamily="18" charset="0"/>
              </a:rPr>
              <a:t>Microcontroller with CAN controller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6B00A763-CCD2-9518-A6E3-551685C7BEA5}"/>
              </a:ext>
            </a:extLst>
          </p:cNvPr>
          <p:cNvSpPr/>
          <p:nvPr/>
        </p:nvSpPr>
        <p:spPr>
          <a:xfrm>
            <a:off x="8937501" y="5047612"/>
            <a:ext cx="1221809" cy="557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CAN Transceiver</a:t>
            </a:r>
          </a:p>
        </p:txBody>
      </p:sp>
      <p:cxnSp>
        <p:nvCxnSpPr>
          <p:cNvPr id="53" name="Straight Arrow Connector 52">
            <a:extLst>
              <a:ext uri="{FF2B5EF4-FFF2-40B4-BE49-F238E27FC236}">
                <a16:creationId xmlns:a16="http://schemas.microsoft.com/office/drawing/2014/main" id="{5AE6109C-F876-EC59-3800-DCE060111EC7}"/>
              </a:ext>
            </a:extLst>
          </p:cNvPr>
          <p:cNvCxnSpPr>
            <a:stCxn id="52" idx="0"/>
          </p:cNvCxnSpPr>
          <p:nvPr/>
        </p:nvCxnSpPr>
        <p:spPr>
          <a:xfrm flipV="1">
            <a:off x="9548406" y="4509575"/>
            <a:ext cx="2" cy="538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EFD26719-1B26-148E-E426-36D16DDDC306}"/>
              </a:ext>
            </a:extLst>
          </p:cNvPr>
          <p:cNvSpPr txBox="1"/>
          <p:nvPr/>
        </p:nvSpPr>
        <p:spPr>
          <a:xfrm>
            <a:off x="9561823" y="4662268"/>
            <a:ext cx="81981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CAN RX</a:t>
            </a:r>
          </a:p>
        </p:txBody>
      </p:sp>
      <p:sp>
        <p:nvSpPr>
          <p:cNvPr id="62" name="TextBox 61">
            <a:extLst>
              <a:ext uri="{FF2B5EF4-FFF2-40B4-BE49-F238E27FC236}">
                <a16:creationId xmlns:a16="http://schemas.microsoft.com/office/drawing/2014/main" id="{71BB5B87-2634-FD76-88E8-93963B71C78A}"/>
              </a:ext>
            </a:extLst>
          </p:cNvPr>
          <p:cNvSpPr txBox="1"/>
          <p:nvPr/>
        </p:nvSpPr>
        <p:spPr>
          <a:xfrm>
            <a:off x="7099292" y="5015047"/>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CAN_H Bus</a:t>
            </a:r>
          </a:p>
        </p:txBody>
      </p:sp>
      <p:sp>
        <p:nvSpPr>
          <p:cNvPr id="63" name="TextBox 62">
            <a:extLst>
              <a:ext uri="{FF2B5EF4-FFF2-40B4-BE49-F238E27FC236}">
                <a16:creationId xmlns:a16="http://schemas.microsoft.com/office/drawing/2014/main" id="{3A63A506-97AF-F3EC-447A-C20BADDB76F0}"/>
              </a:ext>
            </a:extLst>
          </p:cNvPr>
          <p:cNvSpPr txBox="1"/>
          <p:nvPr/>
        </p:nvSpPr>
        <p:spPr>
          <a:xfrm>
            <a:off x="7169897" y="5311038"/>
            <a:ext cx="118550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CAN_L Bus</a:t>
            </a:r>
          </a:p>
        </p:txBody>
      </p:sp>
      <p:cxnSp>
        <p:nvCxnSpPr>
          <p:cNvPr id="64" name="Straight Arrow Connector 63">
            <a:extLst>
              <a:ext uri="{FF2B5EF4-FFF2-40B4-BE49-F238E27FC236}">
                <a16:creationId xmlns:a16="http://schemas.microsoft.com/office/drawing/2014/main" id="{62F2A48C-0EB6-C1D9-069E-2DC50BD90665}"/>
              </a:ext>
            </a:extLst>
          </p:cNvPr>
          <p:cNvCxnSpPr>
            <a:cxnSpLocks/>
          </p:cNvCxnSpPr>
          <p:nvPr/>
        </p:nvCxnSpPr>
        <p:spPr>
          <a:xfrm>
            <a:off x="6973455" y="5270696"/>
            <a:ext cx="191877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9995560-7CBD-858E-7503-177C87F3DEBA}"/>
              </a:ext>
            </a:extLst>
          </p:cNvPr>
          <p:cNvCxnSpPr>
            <a:cxnSpLocks/>
          </p:cNvCxnSpPr>
          <p:nvPr/>
        </p:nvCxnSpPr>
        <p:spPr>
          <a:xfrm>
            <a:off x="7003251" y="5575700"/>
            <a:ext cx="188897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CFF4DB0-5F12-68E6-DABB-67CC956C0DD2}"/>
              </a:ext>
            </a:extLst>
          </p:cNvPr>
          <p:cNvCxnSpPr/>
          <p:nvPr/>
        </p:nvCxnSpPr>
        <p:spPr>
          <a:xfrm flipH="1">
            <a:off x="6383008" y="4563893"/>
            <a:ext cx="2" cy="538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3472183" y="130703"/>
            <a:ext cx="5443503"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Block diagram for CAN communication</a:t>
            </a:r>
            <a:endParaRPr lang="en-US" sz="2400" dirty="0"/>
          </a:p>
        </p:txBody>
      </p:sp>
    </p:spTree>
    <p:extLst>
      <p:ext uri="{BB962C8B-B14F-4D97-AF65-F5344CB8AC3E}">
        <p14:creationId xmlns:p14="http://schemas.microsoft.com/office/powerpoint/2010/main" val="1726610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09" y="600364"/>
            <a:ext cx="11905673" cy="240065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Why CAN 2.0B with 11 bit identifier</a:t>
            </a:r>
          </a:p>
          <a:p>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CAN 2.0B specification both 11 bit and the extended 29 bit identifier can be used.</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a 11-bit identifier, it is possible to generate 2048 unique CAN frames, which is more than sufficient for this project.</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using a 11-bit identifier also decreases the bandwidth usage of CAN bus. (7 frames)</a:t>
            </a:r>
          </a:p>
        </p:txBody>
      </p:sp>
      <p:pic>
        <p:nvPicPr>
          <p:cNvPr id="4" name="Picture 3"/>
          <p:cNvPicPr>
            <a:picLocks noChangeAspect="1"/>
          </p:cNvPicPr>
          <p:nvPr/>
        </p:nvPicPr>
        <p:blipFill>
          <a:blip r:embed="rId2"/>
          <a:stretch>
            <a:fillRect/>
          </a:stretch>
        </p:blipFill>
        <p:spPr>
          <a:xfrm>
            <a:off x="1425921" y="3199332"/>
            <a:ext cx="9312447" cy="3322608"/>
          </a:xfrm>
          <a:prstGeom prst="rect">
            <a:avLst/>
          </a:prstGeom>
        </p:spPr>
      </p:pic>
    </p:spTree>
    <p:extLst>
      <p:ext uri="{BB962C8B-B14F-4D97-AF65-F5344CB8AC3E}">
        <p14:creationId xmlns:p14="http://schemas.microsoft.com/office/powerpoint/2010/main" val="1849109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6492" y="0"/>
            <a:ext cx="329738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Bandwidth Usage</a:t>
            </a:r>
          </a:p>
        </p:txBody>
      </p:sp>
      <p:sp>
        <p:nvSpPr>
          <p:cNvPr id="3" name="TextBox 2"/>
          <p:cNvSpPr txBox="1"/>
          <p:nvPr/>
        </p:nvSpPr>
        <p:spPr>
          <a:xfrm>
            <a:off x="498764" y="979055"/>
            <a:ext cx="5726545"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Node 1:</a:t>
            </a:r>
          </a:p>
          <a:p>
            <a:r>
              <a:rPr lang="en-US" sz="2000" dirty="0">
                <a:latin typeface="Times New Roman" panose="02020603050405020304" pitchFamily="18" charset="0"/>
                <a:cs typeface="Times New Roman" panose="02020603050405020304" pitchFamily="18" charset="0"/>
              </a:rPr>
              <a:t>3 CAN frames – 301 bits/sec (8,8,4)</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Node 2:</a:t>
            </a:r>
          </a:p>
          <a:p>
            <a:r>
              <a:rPr lang="en-US" sz="2000" dirty="0">
                <a:latin typeface="Times New Roman" panose="02020603050405020304" pitchFamily="18" charset="0"/>
                <a:cs typeface="Times New Roman" panose="02020603050405020304" pitchFamily="18" charset="0"/>
              </a:rPr>
              <a:t>4 CAN frames – 412 bits/sec (8,8,8,4)</a:t>
            </a:r>
          </a:p>
        </p:txBody>
      </p:sp>
      <p:sp>
        <p:nvSpPr>
          <p:cNvPr id="4" name="TextBox 3"/>
          <p:cNvSpPr txBox="1"/>
          <p:nvPr/>
        </p:nvSpPr>
        <p:spPr>
          <a:xfrm>
            <a:off x="3964713" y="3546764"/>
            <a:ext cx="3699161" cy="1338828"/>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CAN bus speed set – 500 kbps</a:t>
            </a:r>
          </a:p>
          <a:p>
            <a:pPr>
              <a:lnSpc>
                <a:spcPct val="150000"/>
              </a:lnSpc>
            </a:pPr>
            <a:r>
              <a:rPr lang="en-US" dirty="0">
                <a:latin typeface="Times New Roman" panose="02020603050405020304" pitchFamily="18" charset="0"/>
                <a:cs typeface="Times New Roman" panose="02020603050405020304" pitchFamily="18" charset="0"/>
              </a:rPr>
              <a:t>Total Bandwidth usage – 713 bits/sec</a:t>
            </a:r>
          </a:p>
          <a:p>
            <a:pPr>
              <a:lnSpc>
                <a:spcPct val="150000"/>
              </a:lnSpc>
            </a:pPr>
            <a:r>
              <a:rPr lang="en-US" dirty="0">
                <a:latin typeface="Times New Roman" panose="02020603050405020304" pitchFamily="18" charset="0"/>
                <a:cs typeface="Times New Roman" panose="02020603050405020304" pitchFamily="18" charset="0"/>
              </a:rPr>
              <a:t>Total bandwidth utilization – 0.13% </a:t>
            </a:r>
          </a:p>
        </p:txBody>
      </p:sp>
      <p:sp>
        <p:nvSpPr>
          <p:cNvPr id="5" name="TextBox 4"/>
          <p:cNvSpPr txBox="1"/>
          <p:nvPr/>
        </p:nvSpPr>
        <p:spPr>
          <a:xfrm>
            <a:off x="2419929" y="5717309"/>
            <a:ext cx="67887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Rest of the bandwidth will be used by other vehicular communication</a:t>
            </a:r>
          </a:p>
        </p:txBody>
      </p:sp>
    </p:spTree>
    <p:extLst>
      <p:ext uri="{BB962C8B-B14F-4D97-AF65-F5344CB8AC3E}">
        <p14:creationId xmlns:p14="http://schemas.microsoft.com/office/powerpoint/2010/main" val="51302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6472" y="120073"/>
            <a:ext cx="573578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Microcontroller Architecture Issues</a:t>
            </a:r>
          </a:p>
        </p:txBody>
      </p:sp>
      <p:sp>
        <p:nvSpPr>
          <p:cNvPr id="3" name="TextBox 2"/>
          <p:cNvSpPr txBox="1"/>
          <p:nvPr/>
        </p:nvSpPr>
        <p:spPr>
          <a:xfrm>
            <a:off x="230908" y="1025237"/>
            <a:ext cx="11813309"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Microcontroller INT datatype handling:</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AVR – 2 bytes</a:t>
            </a:r>
          </a:p>
          <a:p>
            <a:r>
              <a:rPr lang="en-US" dirty="0">
                <a:latin typeface="Times New Roman" panose="02020603050405020304" pitchFamily="18" charset="0"/>
                <a:cs typeface="Times New Roman" panose="02020603050405020304" pitchFamily="18" charset="0"/>
              </a:rPr>
              <a:t>ARM – 4 bytes</a:t>
            </a:r>
          </a:p>
          <a:p>
            <a:r>
              <a:rPr lang="en-US" dirty="0">
                <a:latin typeface="Times New Roman" panose="02020603050405020304" pitchFamily="18" charset="0"/>
                <a:cs typeface="Times New Roman" panose="02020603050405020304" pitchFamily="18" charset="0"/>
              </a:rPr>
              <a:t>XTENSA – 3 bytes (signed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by default) </a:t>
            </a:r>
          </a:p>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CAN controller can transmit data but the receiver cannot understand the data due to size difference</a:t>
            </a:r>
          </a:p>
          <a:p>
            <a:pPr algn="ct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Microcontroller CHAR datatype handling:</a:t>
            </a:r>
          </a:p>
          <a:p>
            <a:pPr algn="ct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AVR – 1 byte</a:t>
            </a:r>
          </a:p>
          <a:p>
            <a:r>
              <a:rPr lang="en-US" dirty="0">
                <a:latin typeface="Times New Roman" panose="02020603050405020304" pitchFamily="18" charset="0"/>
                <a:cs typeface="Times New Roman" panose="02020603050405020304" pitchFamily="18" charset="0"/>
              </a:rPr>
              <a:t>ARM – 1 byte</a:t>
            </a:r>
          </a:p>
          <a:p>
            <a:r>
              <a:rPr lang="en-US" dirty="0">
                <a:latin typeface="Times New Roman" panose="02020603050405020304" pitchFamily="18" charset="0"/>
                <a:cs typeface="Times New Roman" panose="02020603050405020304" pitchFamily="18" charset="0"/>
              </a:rPr>
              <a:t>XTENSA – 1 byte</a:t>
            </a:r>
          </a:p>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Data is transferred via character array </a:t>
            </a:r>
          </a:p>
          <a:p>
            <a:endParaRPr lang="en-US" dirty="0">
              <a:latin typeface="Times New Roman" panose="02020603050405020304" pitchFamily="18" charset="0"/>
              <a:cs typeface="Times New Roman" panose="02020603050405020304" pitchFamily="18" charset="0"/>
            </a:endParaRPr>
          </a:p>
        </p:txBody>
      </p:sp>
      <p:pic>
        <p:nvPicPr>
          <p:cNvPr id="1026" name="Picture 2" descr="Mit MB-OS gegen Tesla: Daimler startet Software-Campus für 1.000 Entwickler  in Sindelfin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6645" y="4866471"/>
            <a:ext cx="3605355" cy="199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13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8070" y="0"/>
            <a:ext cx="339898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CAN Frame Priority</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0906" y="1708728"/>
            <a:ext cx="1181330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default latitude and longitude data has the highest priority.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any one of the warning conditions is achieved, the CAN identifier is swapped giving the warning data highest priority temporarily. </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The identifier is swapped back to original after the warnings subsides.</a:t>
            </a:r>
          </a:p>
        </p:txBody>
      </p:sp>
    </p:spTree>
    <p:extLst>
      <p:ext uri="{BB962C8B-B14F-4D97-AF65-F5344CB8AC3E}">
        <p14:creationId xmlns:p14="http://schemas.microsoft.com/office/powerpoint/2010/main" val="1307380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EF54E-F59E-6DC1-F0E3-AB5300A9212F}"/>
              </a:ext>
            </a:extLst>
          </p:cNvPr>
          <p:cNvSpPr txBox="1"/>
          <p:nvPr/>
        </p:nvSpPr>
        <p:spPr>
          <a:xfrm>
            <a:off x="784197" y="2751543"/>
            <a:ext cx="10530348"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791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D91E1-E0DA-34C6-3ECE-9BD048DED3E3}"/>
              </a:ext>
            </a:extLst>
          </p:cNvPr>
          <p:cNvSpPr txBox="1"/>
          <p:nvPr/>
        </p:nvSpPr>
        <p:spPr>
          <a:xfrm>
            <a:off x="496975" y="1497781"/>
            <a:ext cx="11094661" cy="341632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a:t>
            </a:r>
            <a:r>
              <a:rPr lang="en-US" sz="1800" b="0" i="0" dirty="0">
                <a:effectLst/>
                <a:latin typeface="Times New Roman" panose="02020603050405020304" pitchFamily="18" charset="0"/>
                <a:cs typeface="Times New Roman" panose="02020603050405020304" pitchFamily="18" charset="0"/>
              </a:rPr>
              <a:t>ses GPS tracking to monitor the activity of fleet vehicles and assets.</a:t>
            </a:r>
          </a:p>
          <a:p>
            <a:pPr marL="285750" indent="-285750" algn="l">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Reliable and scalable data collection for vehicle trackers and embedded sensors.</a:t>
            </a:r>
          </a:p>
          <a:p>
            <a:pPr marL="285750" indent="-285750" algn="l">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and flexible IoT data visualization for both real-time and historical vehicle data.</a:t>
            </a:r>
          </a:p>
          <a:p>
            <a:pPr marL="285750" indent="-285750" algn="l">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Customizable end-user dashboards to share data from the vehicle tracking system with end users and customers</a:t>
            </a:r>
          </a:p>
          <a:p>
            <a:pPr marL="285750" indent="-285750" algn="l">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Driver driving patterns monitoring – sudden acceleration, deceleration, braking, etc.</a:t>
            </a:r>
          </a:p>
          <a:p>
            <a:pPr marL="285750" indent="-285750" algn="l">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Monitoring of critical payload environment – temperature, pressure, humidity, </a:t>
            </a:r>
            <a:r>
              <a:rPr lang="en-US" sz="1800" dirty="0" err="1" smtClean="0">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1B2CA4-9EBB-1B7C-CF38-14994E795D0E}"/>
              </a:ext>
            </a:extLst>
          </p:cNvPr>
          <p:cNvSpPr txBox="1"/>
          <p:nvPr/>
        </p:nvSpPr>
        <p:spPr>
          <a:xfrm>
            <a:off x="4491702" y="361531"/>
            <a:ext cx="310520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Features Executed</a:t>
            </a:r>
            <a:endParaRPr lang="en-IN" sz="2800" dirty="0"/>
          </a:p>
        </p:txBody>
      </p:sp>
    </p:spTree>
    <p:extLst>
      <p:ext uri="{BB962C8B-B14F-4D97-AF65-F5344CB8AC3E}">
        <p14:creationId xmlns:p14="http://schemas.microsoft.com/office/powerpoint/2010/main" val="2359625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09114-032D-9A81-779E-B2FA138D52F1}"/>
              </a:ext>
            </a:extLst>
          </p:cNvPr>
          <p:cNvSpPr txBox="1"/>
          <p:nvPr/>
        </p:nvSpPr>
        <p:spPr>
          <a:xfrm>
            <a:off x="853917" y="1139135"/>
            <a:ext cx="10363200" cy="4278094"/>
          </a:xfrm>
          <a:prstGeom prst="rect">
            <a:avLst/>
          </a:prstGeom>
          <a:noFill/>
        </p:spPr>
        <p:txBody>
          <a:bodyPr wrap="square" rtlCol="0">
            <a:spAutoFit/>
          </a:bodyPr>
          <a:lstStyle/>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owner has the access to both the dashboard and the app, while the driver has the access to the app which can be installed onto to the vehicle’s existing infotainment system. </a:t>
            </a:r>
          </a:p>
          <a:p>
            <a:pPr marL="285750" indent="-285750">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Various warnings have been displayed in the app which includes temperature, pressure, humidity, Vehicle roll over, sudden acceleration, sudden breaking, EMF warning.</a:t>
            </a:r>
          </a:p>
          <a:p>
            <a:pPr marL="285750" indent="-285750">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example, when </a:t>
            </a:r>
            <a:r>
              <a:rPr lang="en-IN" dirty="0" smtClean="0">
                <a:latin typeface="Times New Roman" panose="02020603050405020304" pitchFamily="18" charset="0"/>
                <a:ea typeface="Calibri" panose="020F0502020204030204" pitchFamily="34" charset="0"/>
                <a:cs typeface="Times New Roman" panose="02020603050405020304" pitchFamily="18" charset="0"/>
              </a:rPr>
              <a:t>temperature crosses above the threshold</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an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immediate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mail and In-App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notification would be sent to the owner as well as </a:t>
            </a:r>
            <a:r>
              <a:rPr lang="en-IN" dirty="0" smtClean="0">
                <a:latin typeface="Times New Roman" panose="02020603050405020304" pitchFamily="18" charset="0"/>
                <a:ea typeface="Calibri" panose="020F0502020204030204" pitchFamily="34" charset="0"/>
                <a:cs typeface="Times New Roman" panose="02020603050405020304" pitchFamily="18" charset="0"/>
              </a:rPr>
              <a:t>an alert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sound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would be turned on and alerts the driver. Similarly, when any parameters varies over the desired limit the appropriate warning would be raised through </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the alert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sound, an email notification and through the indicator in </a:t>
            </a:r>
            <a:r>
              <a:rPr lang="en-IN" dirty="0" smtClean="0">
                <a:latin typeface="Times New Roman" panose="02020603050405020304" pitchFamily="18" charset="0"/>
                <a:ea typeface="Calibri" panose="020F0502020204030204" pitchFamily="34" charset="0"/>
                <a:cs typeface="Times New Roman" panose="02020603050405020304" pitchFamily="18" charset="0"/>
              </a:rPr>
              <a:t>mobile</a:t>
            </a:r>
            <a:r>
              <a:rPr lang="en-IN"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dashboard.</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EBBCF0-2767-1A43-FD6B-3B0E3F84C20C}"/>
              </a:ext>
            </a:extLst>
          </p:cNvPr>
          <p:cNvSpPr txBox="1"/>
          <p:nvPr/>
        </p:nvSpPr>
        <p:spPr>
          <a:xfrm>
            <a:off x="4287311" y="151059"/>
            <a:ext cx="3755029"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Warning  Mechanism Used </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915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39BA3-E160-AABF-5285-98E1182CD1C4}"/>
              </a:ext>
            </a:extLst>
          </p:cNvPr>
          <p:cNvSpPr txBox="1"/>
          <p:nvPr/>
        </p:nvSpPr>
        <p:spPr>
          <a:xfrm>
            <a:off x="5141134" y="121713"/>
            <a:ext cx="175241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Dashboard</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1DE071-12CA-C797-1FBC-F1AA9913B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96" y="583378"/>
            <a:ext cx="11603984" cy="6029857"/>
          </a:xfrm>
          <a:prstGeom prst="rect">
            <a:avLst/>
          </a:prstGeom>
        </p:spPr>
      </p:pic>
    </p:spTree>
    <p:extLst>
      <p:ext uri="{BB962C8B-B14F-4D97-AF65-F5344CB8AC3E}">
        <p14:creationId xmlns:p14="http://schemas.microsoft.com/office/powerpoint/2010/main" val="2012319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39BA3-E160-AABF-5285-98E1182CD1C4}"/>
              </a:ext>
            </a:extLst>
          </p:cNvPr>
          <p:cNvSpPr txBox="1"/>
          <p:nvPr/>
        </p:nvSpPr>
        <p:spPr>
          <a:xfrm>
            <a:off x="5141134" y="121713"/>
            <a:ext cx="175241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Dashboard</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1BDCB6-1F6B-E01D-3AD6-D1F74D672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19" y="583378"/>
            <a:ext cx="11693236" cy="6008266"/>
          </a:xfrm>
          <a:prstGeom prst="rect">
            <a:avLst/>
          </a:prstGeom>
        </p:spPr>
      </p:pic>
    </p:spTree>
    <p:extLst>
      <p:ext uri="{BB962C8B-B14F-4D97-AF65-F5344CB8AC3E}">
        <p14:creationId xmlns:p14="http://schemas.microsoft.com/office/powerpoint/2010/main" val="3092109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6726" y="0"/>
            <a:ext cx="2558473" cy="646331"/>
          </a:xfrm>
          <a:prstGeom prst="rect">
            <a:avLst/>
          </a:prstGeom>
          <a:noFill/>
        </p:spPr>
        <p:txBody>
          <a:bodyPr wrap="square" rtlCol="0">
            <a:spAutoFit/>
          </a:bodyPr>
          <a:lstStyle/>
          <a:p>
            <a:r>
              <a:rPr lang="en-US" sz="3600" b="1" dirty="0">
                <a:latin typeface="Times New Roman" panose="02020603050405020304" pitchFamily="18" charset="0"/>
                <a:ea typeface="NSimSun" panose="02010609030101010101" pitchFamily="49" charset="-122"/>
                <a:cs typeface="Times New Roman" panose="02020603050405020304" pitchFamily="18" charset="0"/>
              </a:rPr>
              <a:t>CAN Nodes</a:t>
            </a:r>
          </a:p>
        </p:txBody>
      </p:sp>
      <p:sp>
        <p:nvSpPr>
          <p:cNvPr id="3" name="Rectangle 2"/>
          <p:cNvSpPr/>
          <p:nvPr/>
        </p:nvSpPr>
        <p:spPr>
          <a:xfrm>
            <a:off x="4244108" y="646331"/>
            <a:ext cx="3606802" cy="1470981"/>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700" dirty="0">
                <a:latin typeface="Times New Roman" panose="02020603050405020304" pitchFamily="18" charset="0"/>
                <a:cs typeface="Times New Roman" panose="02020603050405020304" pitchFamily="18" charset="0"/>
              </a:rPr>
              <a:t>Node 1</a:t>
            </a:r>
          </a:p>
          <a:p>
            <a:pPr algn="ctr"/>
            <a:r>
              <a:rPr lang="en-US" sz="1700" dirty="0">
                <a:latin typeface="Times New Roman" panose="02020603050405020304" pitchFamily="18" charset="0"/>
                <a:cs typeface="Times New Roman" panose="02020603050405020304" pitchFamily="18" charset="0"/>
              </a:rPr>
              <a:t>AVR microcontroller</a:t>
            </a:r>
          </a:p>
          <a:p>
            <a:pPr algn="ctr"/>
            <a:r>
              <a:rPr lang="en-US" sz="1700" dirty="0">
                <a:latin typeface="Times New Roman" panose="02020603050405020304" pitchFamily="18" charset="0"/>
                <a:cs typeface="Times New Roman" panose="02020603050405020304" pitchFamily="18" charset="0"/>
              </a:rPr>
              <a:t>UBLOX NEO 6M GPS</a:t>
            </a:r>
          </a:p>
          <a:p>
            <a:pPr algn="ctr"/>
            <a:r>
              <a:rPr lang="en-US" sz="1700" dirty="0">
                <a:latin typeface="Times New Roman" panose="02020603050405020304" pitchFamily="18" charset="0"/>
                <a:cs typeface="Times New Roman" panose="02020603050405020304" pitchFamily="18" charset="0"/>
              </a:rPr>
              <a:t>Bi-directional Logic Level Shifter</a:t>
            </a:r>
          </a:p>
          <a:p>
            <a:pPr algn="ctr"/>
            <a:r>
              <a:rPr lang="en-US" sz="1700" dirty="0">
                <a:latin typeface="Times New Roman" panose="02020603050405020304" pitchFamily="18" charset="0"/>
                <a:cs typeface="Times New Roman" panose="02020603050405020304" pitchFamily="18" charset="0"/>
              </a:rPr>
              <a:t>MCP2515 CAN Controller</a:t>
            </a:r>
          </a:p>
        </p:txBody>
      </p:sp>
      <p:sp>
        <p:nvSpPr>
          <p:cNvPr id="4" name="Rectangle 3"/>
          <p:cNvSpPr/>
          <p:nvPr/>
        </p:nvSpPr>
        <p:spPr>
          <a:xfrm>
            <a:off x="2742043" y="2867733"/>
            <a:ext cx="6595621" cy="1715222"/>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700" dirty="0">
                <a:latin typeface="Times New Roman" panose="02020603050405020304" pitchFamily="18" charset="0"/>
                <a:cs typeface="Times New Roman" panose="02020603050405020304" pitchFamily="18" charset="0"/>
              </a:rPr>
              <a:t>Node 2</a:t>
            </a:r>
          </a:p>
          <a:p>
            <a:pPr algn="ctr"/>
            <a:r>
              <a:rPr lang="en-US" sz="1700" dirty="0">
                <a:latin typeface="Times New Roman" panose="02020603050405020304" pitchFamily="18" charset="0"/>
                <a:cs typeface="Times New Roman" panose="02020603050405020304" pitchFamily="18" charset="0"/>
              </a:rPr>
              <a:t>ARM microcontroller</a:t>
            </a:r>
          </a:p>
          <a:p>
            <a:pPr algn="ctr"/>
            <a:r>
              <a:rPr lang="en-US" sz="1700" dirty="0">
                <a:latin typeface="Times New Roman" panose="02020603050405020304" pitchFamily="18" charset="0"/>
                <a:cs typeface="Times New Roman" panose="02020603050405020304" pitchFamily="18" charset="0"/>
              </a:rPr>
              <a:t>LSM9DS1 IMU – 3 axis(accelerometer, gyroscope and magnetometer)</a:t>
            </a:r>
          </a:p>
          <a:p>
            <a:pPr algn="ctr"/>
            <a:r>
              <a:rPr lang="en-US" sz="1700" dirty="0">
                <a:latin typeface="Times New Roman" panose="02020603050405020304" pitchFamily="18" charset="0"/>
                <a:cs typeface="Times New Roman" panose="02020603050405020304" pitchFamily="18" charset="0"/>
              </a:rPr>
              <a:t>LPS22HB Barometric Sensor</a:t>
            </a:r>
          </a:p>
          <a:p>
            <a:pPr algn="ctr"/>
            <a:r>
              <a:rPr lang="en-US" sz="1700" dirty="0">
                <a:latin typeface="Times New Roman" panose="02020603050405020304" pitchFamily="18" charset="0"/>
                <a:cs typeface="Times New Roman" panose="02020603050405020304" pitchFamily="18" charset="0"/>
              </a:rPr>
              <a:t>HTS221 Temperature and Humidity Sensor</a:t>
            </a:r>
          </a:p>
          <a:p>
            <a:pPr algn="ctr"/>
            <a:r>
              <a:rPr lang="en-US" sz="1700" dirty="0">
                <a:latin typeface="Times New Roman" panose="02020603050405020304" pitchFamily="18" charset="0"/>
                <a:cs typeface="Times New Roman" panose="02020603050405020304" pitchFamily="18" charset="0"/>
              </a:rPr>
              <a:t>MCP2515 CAN Controller</a:t>
            </a:r>
          </a:p>
        </p:txBody>
      </p:sp>
      <p:sp>
        <p:nvSpPr>
          <p:cNvPr id="6" name="Rectangle 5"/>
          <p:cNvSpPr/>
          <p:nvPr/>
        </p:nvSpPr>
        <p:spPr>
          <a:xfrm>
            <a:off x="4244108" y="5167531"/>
            <a:ext cx="3606802" cy="1611959"/>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Node 3</a:t>
            </a:r>
          </a:p>
          <a:p>
            <a:pPr algn="ctr"/>
            <a:r>
              <a:rPr lang="en-US" sz="1700" dirty="0">
                <a:latin typeface="Times New Roman" panose="02020603050405020304" pitchFamily="18" charset="0"/>
                <a:cs typeface="Times New Roman" panose="02020603050405020304" pitchFamily="18" charset="0"/>
              </a:rPr>
              <a:t>Node 3</a:t>
            </a:r>
          </a:p>
          <a:p>
            <a:pPr algn="ctr"/>
            <a:r>
              <a:rPr lang="en-US" sz="1700" dirty="0">
                <a:latin typeface="Times New Roman" panose="02020603050405020304" pitchFamily="18" charset="0"/>
                <a:cs typeface="Times New Roman" panose="02020603050405020304" pitchFamily="18" charset="0"/>
              </a:rPr>
              <a:t>XTENSA microcontroller</a:t>
            </a:r>
          </a:p>
          <a:p>
            <a:pPr algn="ctr"/>
            <a:r>
              <a:rPr lang="en-US" sz="1700" dirty="0">
                <a:latin typeface="Times New Roman" panose="02020603050405020304" pitchFamily="18" charset="0"/>
                <a:cs typeface="Times New Roman" panose="02020603050405020304" pitchFamily="18" charset="0"/>
              </a:rPr>
              <a:t>Wi-Fi</a:t>
            </a:r>
          </a:p>
          <a:p>
            <a:pPr algn="ctr"/>
            <a:r>
              <a:rPr lang="en-US" sz="1700" dirty="0">
                <a:latin typeface="Times New Roman" panose="02020603050405020304" pitchFamily="18" charset="0"/>
                <a:cs typeface="Times New Roman" panose="02020603050405020304" pitchFamily="18" charset="0"/>
              </a:rPr>
              <a:t>Backend Server/ Data Backup</a:t>
            </a:r>
          </a:p>
          <a:p>
            <a:pPr algn="ctr"/>
            <a:r>
              <a:rPr lang="en-US" sz="1700" dirty="0">
                <a:latin typeface="Times New Roman" panose="02020603050405020304" pitchFamily="18" charset="0"/>
                <a:cs typeface="Times New Roman" panose="02020603050405020304" pitchFamily="18" charset="0"/>
              </a:rPr>
              <a:t>SN65HVD230 CAN Transceiver</a:t>
            </a:r>
          </a:p>
          <a:p>
            <a:pPr algn="ctr"/>
            <a:r>
              <a:rPr lang="en-US" sz="1700" dirty="0">
                <a:latin typeface="Times New Roman" panose="02020603050405020304" pitchFamily="18" charset="0"/>
                <a:cs typeface="Times New Roman" panose="02020603050405020304" pitchFamily="18" charset="0"/>
              </a:rPr>
              <a:t>LM2596 DC-DC Buck Converter</a:t>
            </a:r>
          </a:p>
          <a:p>
            <a:pPr algn="ctr"/>
            <a:endParaRPr lang="en-US" dirty="0"/>
          </a:p>
        </p:txBody>
      </p:sp>
      <p:cxnSp>
        <p:nvCxnSpPr>
          <p:cNvPr id="8" name="Straight Arrow Connector 7"/>
          <p:cNvCxnSpPr/>
          <p:nvPr/>
        </p:nvCxnSpPr>
        <p:spPr>
          <a:xfrm>
            <a:off x="5495636" y="2091930"/>
            <a:ext cx="0" cy="78942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6719454" y="2091930"/>
            <a:ext cx="0" cy="78942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5495636" y="4576459"/>
            <a:ext cx="0" cy="60145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719454" y="4576459"/>
            <a:ext cx="0" cy="60145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4692072" y="2313670"/>
            <a:ext cx="799470" cy="375817"/>
          </a:xfrm>
          <a:prstGeom prst="rect">
            <a:avLst/>
          </a:prstGeom>
          <a:noFill/>
        </p:spPr>
        <p:txBody>
          <a:bodyPr wrap="square" rtlCol="0">
            <a:spAutoFit/>
          </a:bodyPr>
          <a:lstStyle/>
          <a:p>
            <a:r>
              <a:rPr lang="en-US" dirty="0"/>
              <a:t>CAN H</a:t>
            </a:r>
          </a:p>
        </p:txBody>
      </p:sp>
      <p:sp>
        <p:nvSpPr>
          <p:cNvPr id="18" name="TextBox 17"/>
          <p:cNvSpPr txBox="1"/>
          <p:nvPr/>
        </p:nvSpPr>
        <p:spPr>
          <a:xfrm>
            <a:off x="4692072" y="4687334"/>
            <a:ext cx="799470" cy="375817"/>
          </a:xfrm>
          <a:prstGeom prst="rect">
            <a:avLst/>
          </a:prstGeom>
          <a:noFill/>
        </p:spPr>
        <p:txBody>
          <a:bodyPr wrap="square" rtlCol="0">
            <a:spAutoFit/>
          </a:bodyPr>
          <a:lstStyle/>
          <a:p>
            <a:r>
              <a:rPr lang="en-US" dirty="0"/>
              <a:t>CAN H</a:t>
            </a:r>
          </a:p>
        </p:txBody>
      </p:sp>
      <p:sp>
        <p:nvSpPr>
          <p:cNvPr id="19" name="TextBox 18"/>
          <p:cNvSpPr txBox="1"/>
          <p:nvPr/>
        </p:nvSpPr>
        <p:spPr>
          <a:xfrm>
            <a:off x="6719454" y="2341352"/>
            <a:ext cx="799470" cy="375817"/>
          </a:xfrm>
          <a:prstGeom prst="rect">
            <a:avLst/>
          </a:prstGeom>
          <a:noFill/>
        </p:spPr>
        <p:txBody>
          <a:bodyPr wrap="square" rtlCol="0">
            <a:spAutoFit/>
          </a:bodyPr>
          <a:lstStyle/>
          <a:p>
            <a:r>
              <a:rPr lang="en-US" dirty="0"/>
              <a:t>CAN L</a:t>
            </a:r>
          </a:p>
        </p:txBody>
      </p:sp>
      <p:sp>
        <p:nvSpPr>
          <p:cNvPr id="20" name="TextBox 19"/>
          <p:cNvSpPr txBox="1"/>
          <p:nvPr/>
        </p:nvSpPr>
        <p:spPr>
          <a:xfrm>
            <a:off x="6728689" y="4687334"/>
            <a:ext cx="799470" cy="375817"/>
          </a:xfrm>
          <a:prstGeom prst="rect">
            <a:avLst/>
          </a:prstGeom>
          <a:noFill/>
        </p:spPr>
        <p:txBody>
          <a:bodyPr wrap="square" rtlCol="0">
            <a:spAutoFit/>
          </a:bodyPr>
          <a:lstStyle/>
          <a:p>
            <a:r>
              <a:rPr lang="en-US" dirty="0"/>
              <a:t>CAN L</a:t>
            </a:r>
          </a:p>
        </p:txBody>
      </p:sp>
    </p:spTree>
    <p:extLst>
      <p:ext uri="{BB962C8B-B14F-4D97-AF65-F5344CB8AC3E}">
        <p14:creationId xmlns:p14="http://schemas.microsoft.com/office/powerpoint/2010/main" val="367663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9817" y="-9236"/>
            <a:ext cx="5458692" cy="646331"/>
          </a:xfrm>
          <a:prstGeom prst="rect">
            <a:avLst/>
          </a:prstGeom>
          <a:noFill/>
        </p:spPr>
        <p:txBody>
          <a:bodyPr wrap="square" rtlCol="0">
            <a:spAutoFit/>
          </a:bodyPr>
          <a:lstStyle/>
          <a:p>
            <a:r>
              <a:rPr lang="en-US" sz="3600" b="1" dirty="0">
                <a:latin typeface="Times New Roman" panose="02020603050405020304" pitchFamily="18" charset="0"/>
                <a:ea typeface="NSimSun" panose="02010609030101010101" pitchFamily="49" charset="-122"/>
                <a:cs typeface="Times New Roman" panose="02020603050405020304" pitchFamily="18" charset="0"/>
              </a:rPr>
              <a:t>Components Justification</a:t>
            </a:r>
          </a:p>
        </p:txBody>
      </p:sp>
      <p:sp>
        <p:nvSpPr>
          <p:cNvPr id="3" name="TextBox 2"/>
          <p:cNvSpPr txBox="1"/>
          <p:nvPr/>
        </p:nvSpPr>
        <p:spPr>
          <a:xfrm>
            <a:off x="415637" y="470841"/>
            <a:ext cx="10880436" cy="784830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Microcontrollers:</a:t>
            </a:r>
          </a:p>
          <a:p>
            <a:endParaRPr lang="en-US" b="1" dirty="0">
              <a:latin typeface="Times New Roman" panose="02020603050405020304" pitchFamily="18" charset="0"/>
              <a:cs typeface="Times New Roman" panose="02020603050405020304" pitchFamily="18" charset="0"/>
            </a:endParaRPr>
          </a:p>
          <a:p>
            <a:pPr marL="342900" indent="-342900">
              <a:buAutoNum type="arabicParenR"/>
            </a:pPr>
            <a:r>
              <a:rPr lang="en-US" b="1" dirty="0">
                <a:latin typeface="Times New Roman" panose="02020603050405020304" pitchFamily="18" charset="0"/>
                <a:cs typeface="Times New Roman" panose="02020603050405020304" pitchFamily="18" charset="0"/>
              </a:rPr>
              <a:t>Arduino Nano - </a:t>
            </a:r>
            <a:r>
              <a:rPr lang="en-US" b="1" dirty="0" err="1">
                <a:latin typeface="Times New Roman" panose="02020603050405020304" pitchFamily="18" charset="0"/>
                <a:cs typeface="Times New Roman" panose="02020603050405020304" pitchFamily="18" charset="0"/>
              </a:rPr>
              <a:t>ATmega</a:t>
            </a:r>
            <a:r>
              <a:rPr lang="en-US" b="1" dirty="0">
                <a:latin typeface="Times New Roman" panose="02020603050405020304" pitchFamily="18" charset="0"/>
                <a:cs typeface="Times New Roman" panose="02020603050405020304" pitchFamily="18" charset="0"/>
              </a:rPr>
              <a:t> 328P (used in Node 1):</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8-bit 16MHz processor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Least powerful processor of all nodes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Only used to forward GPS data through CAN bus (GPS has it’s own ARM processor for running algorithms)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5V logic</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inbuilt CAN controller</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Arduino </a:t>
            </a:r>
            <a:r>
              <a:rPr lang="en-US" b="1" dirty="0" err="1">
                <a:latin typeface="Times New Roman" panose="02020603050405020304" pitchFamily="18" charset="0"/>
                <a:cs typeface="Times New Roman" panose="02020603050405020304" pitchFamily="18" charset="0"/>
              </a:rPr>
              <a:t>nano</a:t>
            </a:r>
            <a:r>
              <a:rPr lang="en-US" b="1" dirty="0">
                <a:latin typeface="Times New Roman" panose="02020603050405020304" pitchFamily="18" charset="0"/>
                <a:cs typeface="Times New Roman" panose="02020603050405020304" pitchFamily="18" charset="0"/>
              </a:rPr>
              <a:t> 33 BLE sense – UBLOX ARM Cortex M4 (used in Node 2):</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32-bit 64MHz processor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Second power processor of all nodes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Embedded with IMU, temperature, humidity, pressure sensors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algorithms for calculating sensor readings and driving patterns are done on edge.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3.3V logic</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inbuilt CAN controller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NodeMCU</a:t>
            </a:r>
            <a:r>
              <a:rPr lang="en-US" b="1" dirty="0">
                <a:latin typeface="Times New Roman" panose="02020603050405020304" pitchFamily="18" charset="0"/>
                <a:cs typeface="Times New Roman" panose="02020603050405020304" pitchFamily="18" charset="0"/>
              </a:rPr>
              <a:t> ESP32 - </a:t>
            </a:r>
            <a:r>
              <a:rPr lang="en-US" b="1" dirty="0" err="1">
                <a:latin typeface="Times New Roman" panose="02020603050405020304" pitchFamily="18" charset="0"/>
                <a:cs typeface="Times New Roman" panose="02020603050405020304" pitchFamily="18" charset="0"/>
              </a:rPr>
              <a:t>Tensilica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Xtensa</a:t>
            </a:r>
            <a:r>
              <a:rPr lang="en-US" b="1" dirty="0">
                <a:latin typeface="Times New Roman" panose="02020603050405020304" pitchFamily="18" charset="0"/>
                <a:cs typeface="Times New Roman" panose="02020603050405020304" pitchFamily="18" charset="0"/>
              </a:rPr>
              <a:t> LX6 (used in Node 3):</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32-bit 240 MHz dual core processor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Most powerful processor of all nodes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Collects data from all nodes and forwards it to dashboard via secured HTTPS API</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Secondary data storage via SPIFFS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Inbuilt NXP SJA1000 CAN controller</a:t>
            </a: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53873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1272" y="-101599"/>
            <a:ext cx="5458692" cy="646331"/>
          </a:xfrm>
          <a:prstGeom prst="rect">
            <a:avLst/>
          </a:prstGeom>
          <a:noFill/>
        </p:spPr>
        <p:txBody>
          <a:bodyPr wrap="square" rtlCol="0">
            <a:spAutoFit/>
          </a:bodyPr>
          <a:lstStyle/>
          <a:p>
            <a:r>
              <a:rPr lang="en-US" sz="3600" b="1" dirty="0">
                <a:latin typeface="Times New Roman" panose="02020603050405020304" pitchFamily="18" charset="0"/>
                <a:ea typeface="NSimSun" panose="02010609030101010101" pitchFamily="49" charset="-122"/>
                <a:cs typeface="Times New Roman" panose="02020603050405020304" pitchFamily="18" charset="0"/>
              </a:rPr>
              <a:t>Components Justification</a:t>
            </a:r>
          </a:p>
        </p:txBody>
      </p:sp>
      <p:sp>
        <p:nvSpPr>
          <p:cNvPr id="3" name="TextBox 2"/>
          <p:cNvSpPr txBox="1"/>
          <p:nvPr/>
        </p:nvSpPr>
        <p:spPr>
          <a:xfrm>
            <a:off x="415637" y="406186"/>
            <a:ext cx="10880436" cy="867929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Sensors: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LSM9DS1, LPS22HB, HTS221:</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Industrial grade sensors from STMicroelectronics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Supports both SPI and I2C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I2C in Arduino </a:t>
            </a:r>
            <a:r>
              <a:rPr lang="en-US" dirty="0" err="1">
                <a:latin typeface="Times New Roman" panose="02020603050405020304" pitchFamily="18" charset="0"/>
                <a:cs typeface="Times New Roman" panose="02020603050405020304" pitchFamily="18" charset="0"/>
              </a:rPr>
              <a:t>nano</a:t>
            </a:r>
            <a:r>
              <a:rPr lang="en-US" dirty="0">
                <a:latin typeface="Times New Roman" panose="02020603050405020304" pitchFamily="18" charset="0"/>
                <a:cs typeface="Times New Roman" panose="02020603050405020304" pitchFamily="18" charset="0"/>
              </a:rPr>
              <a:t> 33 BLE sense board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Factory calibrated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Temperature compensated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CAN Controller: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MCP2515:</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Standalone CAN controller with SPI interface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AEC-Q100 qualified chip</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Automotive grade manufactured by </a:t>
            </a:r>
            <a:r>
              <a:rPr lang="en-US" dirty="0" err="1">
                <a:latin typeface="Times New Roman" panose="02020603050405020304" pitchFamily="18" charset="0"/>
                <a:cs typeface="Times New Roman" panose="02020603050405020304" pitchFamily="18" charset="0"/>
              </a:rPr>
              <a:t>MicroChip</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2.0B</a:t>
            </a:r>
          </a:p>
          <a:p>
            <a:endParaRPr lang="en-US" b="1"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CAN Transceiver: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TJA1050:</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speed CAN transceiver with 1Mbaud speed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Compatible with the ISO 11898 standard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Manufactured by NXP</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1569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1272" y="-101599"/>
            <a:ext cx="5458692" cy="646331"/>
          </a:xfrm>
          <a:prstGeom prst="rect">
            <a:avLst/>
          </a:prstGeom>
          <a:noFill/>
        </p:spPr>
        <p:txBody>
          <a:bodyPr wrap="square" rtlCol="0">
            <a:spAutoFit/>
          </a:bodyPr>
          <a:lstStyle/>
          <a:p>
            <a:r>
              <a:rPr lang="en-US" sz="3600" b="1" dirty="0">
                <a:latin typeface="Times New Roman" panose="02020603050405020304" pitchFamily="18" charset="0"/>
                <a:ea typeface="NSimSun" panose="02010609030101010101" pitchFamily="49" charset="-122"/>
                <a:cs typeface="Times New Roman" panose="02020603050405020304" pitchFamily="18" charset="0"/>
              </a:rPr>
              <a:t>Components Justification</a:t>
            </a:r>
          </a:p>
        </p:txBody>
      </p:sp>
      <p:sp>
        <p:nvSpPr>
          <p:cNvPr id="3" name="TextBox 2"/>
          <p:cNvSpPr txBox="1"/>
          <p:nvPr/>
        </p:nvSpPr>
        <p:spPr>
          <a:xfrm>
            <a:off x="415637" y="406186"/>
            <a:ext cx="11610108" cy="92332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SN65HVD230:</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speed CAN transceiver with 1Mbaud speed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Compatible with the ISO 11898 standard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Manufactured by TI</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Compatible with 3.3V logic</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GPS:</a:t>
            </a:r>
          </a:p>
          <a:p>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UBLOX NEO 6-M:</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Standalone GPS with inbuilt compute engine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Cold start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UART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AEC-Q100 qualified chip</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ISO 16750 Certified (Road vehicles - Environmental conditions and testing for electrical and electronic equipment)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Power:</a:t>
            </a:r>
          </a:p>
          <a:p>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 LM2596:</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Step down 150 KHz synchronous DC-DC buck converter from TI</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4.5V to 40V</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3A</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withstand constant voltage fluctuations</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29964" y="406186"/>
            <a:ext cx="2654877" cy="3539836"/>
          </a:xfrm>
          <a:prstGeom prst="rect">
            <a:avLst/>
          </a:prstGeom>
        </p:spPr>
      </p:pic>
    </p:spTree>
    <p:extLst>
      <p:ext uri="{BB962C8B-B14F-4D97-AF65-F5344CB8AC3E}">
        <p14:creationId xmlns:p14="http://schemas.microsoft.com/office/powerpoint/2010/main" val="471618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TotalTime>
  <Words>970</Words>
  <Application>Microsoft Office PowerPoint</Application>
  <PresentationFormat>Widescreen</PresentationFormat>
  <Paragraphs>216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NSimSun</vt:lpstr>
      <vt:lpstr>Arial</vt:lpstr>
      <vt:lpstr>Calibri</vt:lpstr>
      <vt:lpstr>Calibri Light</vt:lpstr>
      <vt:lpstr>Times New Roman</vt:lpstr>
      <vt:lpstr>Wingdings</vt:lpstr>
      <vt:lpstr>Office Theme</vt:lpstr>
      <vt:lpstr>In Vehicle Networking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Vehicle Networking Project</dc:title>
  <dc:creator>Abishek Rajagopal</dc:creator>
  <cp:lastModifiedBy>Abishek Rajagopal</cp:lastModifiedBy>
  <cp:revision>54</cp:revision>
  <dcterms:created xsi:type="dcterms:W3CDTF">2023-01-15T03:42:10Z</dcterms:created>
  <dcterms:modified xsi:type="dcterms:W3CDTF">2023-10-18T14:56:53Z</dcterms:modified>
</cp:coreProperties>
</file>