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79" r:id="rId4"/>
    <p:sldId id="283" r:id="rId5"/>
    <p:sldId id="281" r:id="rId6"/>
    <p:sldId id="284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Impact" pitchFamily="34" charset="0"/>
      <p:regular r:id="rId27"/>
    </p:embeddedFont>
    <p:embeddedFont>
      <p:font typeface="Merriweather" charset="0"/>
      <p:regular r:id="rId28"/>
      <p:bold r:id="rId29"/>
      <p:italic r:id="rId30"/>
      <p:boldItalic r:id="rId31"/>
    </p:embeddedFont>
    <p:embeddedFont>
      <p:font typeface="Roboto" charset="0"/>
      <p:regular r:id="rId32"/>
      <p:bold r:id="rId33"/>
      <p:italic r:id="rId34"/>
      <p:boldItalic r:id="rId35"/>
    </p:embeddedFont>
    <p:embeddedFont>
      <p:font typeface="Helvetica Neue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21F362"/>
    <a:srgbClr val="8DF5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89" autoAdjust="0"/>
  </p:normalViewPr>
  <p:slideViewPr>
    <p:cSldViewPr snapToGrid="0">
      <p:cViewPr varScale="1">
        <p:scale>
          <a:sx n="153" d="100"/>
          <a:sy n="153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d2042d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3dd2042d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nijianmo.github.io/amazo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311691" y="256366"/>
            <a:ext cx="85206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endParaRPr sz="1180" b="1" u="sng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40" u="sng" dirty="0">
                <a:solidFill>
                  <a:srgbClr val="022F49"/>
                </a:solidFill>
                <a:latin typeface="Impact"/>
                <a:ea typeface="Impact"/>
                <a:cs typeface="Impact"/>
                <a:sym typeface="Impact"/>
              </a:rPr>
              <a:t>Amazon Product Review Analysis</a:t>
            </a:r>
            <a:endParaRPr sz="3340" u="sng">
              <a:solidFill>
                <a:srgbClr val="FF99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453400" y="1333050"/>
            <a:ext cx="7949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497" b="1" dirty="0">
                <a:solidFill>
                  <a:srgbClr val="022F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Customer Sentiments and Data Analysis </a:t>
            </a:r>
            <a:endParaRPr sz="2497" b="1">
              <a:solidFill>
                <a:srgbClr val="022F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5658325" y="3058297"/>
            <a:ext cx="2429172" cy="1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9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900" b="1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: </a:t>
            </a:r>
            <a:endParaRPr sz="1900" b="1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Abishek. V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Rana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Gokul. P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65" y="669866"/>
            <a:ext cx="1539476" cy="6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59713" cy="5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066"/>
              <a:buNone/>
            </a:pPr>
            <a:r>
              <a:rPr lang="en-GB" sz="3300" b="1" dirty="0">
                <a:solidFill>
                  <a:srgbClr val="FF9900"/>
                </a:solidFill>
              </a:rPr>
              <a:t> REGULAR CUSTOMERS - HOME &amp; KITCHEN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77428" y="3733948"/>
            <a:ext cx="8370644" cy="140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 algn="just">
              <a:buSzPct val="100000"/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On basis of regularity these are the top most customers.</a:t>
            </a:r>
          </a:p>
          <a:p>
            <a:pPr marL="342900" lvl="0" indent="-342900" algn="just">
              <a:buSzPct val="100000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>
              <a:buSzPct val="100000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customers might be interested on trying out new products or they might be interested to buy products of other category as well. 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6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6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6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6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lang="en-US" sz="6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6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532"/>
              <a:buNone/>
            </a:pPr>
            <a:endParaRPr sz="428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449" y="719341"/>
            <a:ext cx="8320602" cy="29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10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D79F4-A7E5-A010-F86E-27871892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9B1408-DA7E-49D7-E1A8-EEC252B5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5067FD-000D-442A-FEEB-F1A605F892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1919AA-B0D6-77D0-612F-4DC5D0F12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99" y="82550"/>
            <a:ext cx="8926513" cy="494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38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81150" y="240875"/>
            <a:ext cx="83817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730"/>
              <a:buNone/>
            </a:pPr>
            <a:r>
              <a:rPr lang="en-GB" sz="3355" b="1" dirty="0">
                <a:solidFill>
                  <a:srgbClr val="FF9900"/>
                </a:solidFill>
              </a:rPr>
              <a:t>              CLUSTER ANALYSIS - GROCERY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55EF76-300E-8B50-AE5D-58B94461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0" y="1238196"/>
            <a:ext cx="8308383" cy="31140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12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04800" y="167950"/>
            <a:ext cx="864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587"/>
              <a:buNone/>
            </a:pPr>
            <a:r>
              <a:rPr lang="en-GB" sz="3000" b="1" dirty="0">
                <a:solidFill>
                  <a:srgbClr val="FF9900"/>
                </a:solidFill>
              </a:rPr>
              <a:t>	   CLUSTER ANALYSIS - GROCERY</a:t>
            </a:r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120450" y="866900"/>
            <a:ext cx="887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Luxury Shoppers : </a:t>
            </a:r>
            <a:endParaRPr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Cluster 1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 the customers who are more likely to purchase high-quality and expensive products, as they have the highest average price and rating.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Dissatisfied Customers : </a:t>
            </a:r>
            <a:endParaRPr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 </a:t>
            </a: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</a:t>
            </a: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customers who are less satisfied with their purchases, as they have the lowest average rating and a high percentage of negative sentiments.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Value Shoppers :</a:t>
            </a:r>
            <a:endParaRPr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GB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3 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 the customers who are more focused on products with a neutral sentiment, and may be more price-sensitive, as they have the lowest average price.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13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89860" y="274171"/>
            <a:ext cx="8642348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730"/>
              <a:buNone/>
            </a:pPr>
            <a:r>
              <a:rPr lang="en-GB" sz="3000" b="1" dirty="0">
                <a:solidFill>
                  <a:srgbClr val="FF9900"/>
                </a:solidFill>
              </a:rPr>
              <a:t>    CLUSTER ANALYSIS-HOME &amp; KITCHEN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7202D12-26A4-2260-F437-B892A96F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60" y="1085829"/>
            <a:ext cx="8513135" cy="32309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14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180248" y="199758"/>
            <a:ext cx="8778578" cy="50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587"/>
              <a:buNone/>
            </a:pPr>
            <a:r>
              <a:rPr lang="en-GB" sz="3000" b="1" dirty="0">
                <a:solidFill>
                  <a:srgbClr val="FF9900"/>
                </a:solidFill>
              </a:rPr>
              <a:t>CLUSTER ANALYSIS – HOME &amp; KITCHEN</a:t>
            </a:r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120450" y="866900"/>
            <a:ext cx="887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Loyal Customers :</a:t>
            </a:r>
            <a:endParaRPr sz="17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have highest average rating are highly verified customers.  purchase high-priced products and have a positive sentiment in their reviews value quality products and are willing to pay for them.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Value For Money Customers :</a:t>
            </a:r>
            <a:endParaRPr sz="1700" b="1" i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endParaRPr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have an average rating and purchase at a lower price point have a neutral sentiment.  prioritize lower-priced products over brand loyalty.</a:t>
            </a:r>
            <a:endParaRPr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Dissatisfied Customers :</a:t>
            </a:r>
            <a:endParaRPr sz="17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i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have the lowest average rating. purchase at average price point have a negative sentiment who are likely to switch to other brand.</a:t>
            </a:r>
            <a:endParaRPr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High end Customers :</a:t>
            </a:r>
            <a:endParaRPr dirty="0"/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endParaRPr sz="1700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26"/>
              <a:buNone/>
            </a:pPr>
            <a:r>
              <a:rPr lang="en-GB" sz="17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have the highest average price point. a positive sentiment in their reviews. value quality products and are willing to pay a premium price.</a:t>
            </a:r>
            <a:endParaRPr sz="1700" i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15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2525" y="269100"/>
            <a:ext cx="86085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b="1" dirty="0">
                <a:solidFill>
                  <a:srgbClr val="FF9900"/>
                </a:solidFill>
              </a:rPr>
              <a:t>CLASSIFICATION MODEL - GROCERY</a:t>
            </a:r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93307" y="1494538"/>
            <a:ext cx="4841363" cy="32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evaluating 4 different models, we found that the Logistic Regression outperformed than the others.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- It has the high F1 score of  98%, along with the  accuracy, precision and recall score of  98%.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lang="en-GB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IN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IN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also show us there are only few misclassifications done by the model compare to others.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lang="en-IN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ct val="117647"/>
            </a:pPr>
            <a:r>
              <a:rPr lang="en-IN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Logistic Regression model is capable of accurately predicting sentiments of customer feedbacks.</a:t>
            </a:r>
            <a:endParaRPr lang="en-IN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E7C34B-75C6-27D6-CBC2-CCA40113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57" y="1453115"/>
            <a:ext cx="4014157" cy="31233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16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-1" y="112731"/>
            <a:ext cx="9144001" cy="100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b="1" dirty="0">
                <a:solidFill>
                  <a:srgbClr val="FF9900"/>
                </a:solidFill>
              </a:rPr>
              <a:t> CLASSIFICATION MODEL –HOME &amp; KITCHEN</a:t>
            </a: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"/>
          </p:nvPr>
        </p:nvSpPr>
        <p:spPr>
          <a:xfrm>
            <a:off x="138308" y="1351184"/>
            <a:ext cx="4648008" cy="404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117647"/>
            </a:pPr>
            <a:r>
              <a:rPr lang="en-US" sz="18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evaluating 4 different models, we found that the Logistic Regression outperformed than the others.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just">
              <a:buSzPct val="117647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marL="0" lvl="0" indent="0" algn="just">
              <a:buSzPct val="117647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- It has the high F1 score of  98%, along with the  accuracy, precision and recall score of  98%. </a:t>
            </a:r>
          </a:p>
          <a:p>
            <a:pPr marL="0" lvl="0" indent="0" algn="just">
              <a:buSzPct val="117647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ct val="117647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also show us there are only few misclassifications done by the model compare to others.</a:t>
            </a:r>
          </a:p>
          <a:p>
            <a:pPr marL="0" lvl="0" indent="0" algn="just">
              <a:buSzPct val="117647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ct val="117647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Logistic Regression model is capable of accurately predicting sentiments of customer feedbacks.</a:t>
            </a:r>
          </a:p>
          <a:p>
            <a:pPr marL="0" lvl="0" indent="0" algn="just">
              <a:buSzPct val="117647"/>
            </a:pP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9156" y="1474235"/>
            <a:ext cx="3857366" cy="312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17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6954962" y="4826943"/>
            <a:ext cx="218903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Positive Sentiments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76058" y="3499588"/>
            <a:ext cx="8272800" cy="109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GB" sz="16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forecasted pattern for the next 40 months using SARIMA </a:t>
            </a:r>
            <a:r>
              <a:rPr lang="en-GB" sz="16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endParaRPr lang="en-US" sz="1600" dirty="0">
              <a:ea typeface="Times New Roman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pattern of positive sentiments appears complex with fluctuations occurring throughout the years. Specifically, there are sudden rises and falls observed over the years.</a:t>
            </a:r>
            <a:endParaRPr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55510"/>
            <a:ext cx="9144000" cy="52873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9900"/>
                </a:solidFill>
              </a:rPr>
              <a:t>FORECASTING FOR POSITIVE SENTIMENTS- GROCERY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938" y="852877"/>
            <a:ext cx="7943462" cy="24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18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6848400" y="4805050"/>
            <a:ext cx="229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Negative Sentiments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44607" y="3434727"/>
            <a:ext cx="77364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sz="16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forecasted pattern for the next 40 months using SARIMA model.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endParaRPr lang="en-US" sz="1600" dirty="0">
              <a:ea typeface="Times New Roman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observed negative sentiments demonstrate fluctuations over the years, with similar patterns present across all the observed periods.</a:t>
            </a:r>
            <a:endParaRPr lang="en-US"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DF50D9-7AC5-485A-E3C4-5003674F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40" y="931831"/>
            <a:ext cx="7331727" cy="2369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9289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FORECASTING FOR NEGATIVE SENTIMENTS- GROCERY</a:t>
            </a:r>
            <a:endParaRPr lang="en-US" sz="25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0" y="139575"/>
            <a:ext cx="91440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67950" y="822599"/>
            <a:ext cx="8642871" cy="421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1. </a:t>
            </a:r>
            <a:r>
              <a:rPr lang="en-GB" sz="15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Amazon, which started as a small online retailer in 1994, has become the world's largest online  shopping platform with over 150.6 million active users.</a:t>
            </a:r>
            <a:endParaRPr sz="15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endParaRPr sz="15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2. </a:t>
            </a:r>
            <a:r>
              <a:rPr lang="en-GB" sz="15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 today's digital era, product reviews hold a key significance for businesses. With the increasing prominence of social media and online review platforms, monitoring and analysing them have become even more important.</a:t>
            </a:r>
            <a:endParaRPr sz="15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b="1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3. </a:t>
            </a:r>
            <a:r>
              <a:rPr lang="en-GB" sz="15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Positive reviews play a significant role in 57% of Amazon buyer's purchasing decisions. The manual process of analysing product reviews can be inefficient and time-consuming.</a:t>
            </a:r>
            <a:endParaRPr sz="15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b="1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500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4. </a:t>
            </a:r>
            <a:r>
              <a:rPr lang="en-GB" sz="15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Therefore, Dynamic review analysis is necessary for businesses to monitor customer feedback and improve their products and services.</a:t>
            </a:r>
            <a:endParaRPr sz="15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6840411" y="4797266"/>
            <a:ext cx="25152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GB" sz="1600" b="1" i="0" u="none" strike="noStrike" cap="none" dirty="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Positive Sentiments</a:t>
            </a:r>
            <a:endParaRPr lang="en-GB"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b="1" i="0" u="none" strike="noStrike" cap="none" dirty="0">
              <a:solidFill>
                <a:srgbClr val="21F3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77261" y="3590612"/>
            <a:ext cx="866673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900" lvl="0" indent="-342900" algn="just">
              <a:buClr>
                <a:schemeClr val="lt1"/>
              </a:buClr>
              <a:buSzPts val="1600"/>
            </a:pPr>
            <a:r>
              <a:rPr lang="en-GB" sz="1600" b="1" dirty="0" smtClean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GB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forecasted pattern for the next 40 months using SARIMA model</a:t>
            </a:r>
            <a:r>
              <a:rPr lang="en-GB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69900" lvl="0" indent="-342900" algn="just">
              <a:buClr>
                <a:schemeClr val="lt1"/>
              </a:buClr>
              <a:buSzPts val="1600"/>
            </a:pPr>
            <a:endParaRPr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data suggests that the sentiment in the upcoming year may be less diverse than in previous years.</a:t>
            </a:r>
            <a:endParaRPr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1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0547FA-9AD9-4D76-964F-CA1A0C09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" y="1055624"/>
            <a:ext cx="8063713" cy="23860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01895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5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FORECASTING FOR POSITIVE SENTIMENTS– HOME &amp; KITCHEN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20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6706114" y="4773300"/>
            <a:ext cx="229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Negative Sentiments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248817" y="3620278"/>
            <a:ext cx="8815501" cy="116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>
              <a:buClr>
                <a:schemeClr val="lt1"/>
              </a:buClr>
              <a:buSzPts val="1600"/>
            </a:pPr>
            <a:r>
              <a:rPr lang="en-GB" sz="1600" b="1" i="0" u="none" strike="noStrike" cap="none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forecasted pattern for the next 40 months using SARIMA model..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forecasted data, negative sentiments are expected to display a seasonal pattern in the coming 40 months, followed by a complex pattern of variations that include ups and downs in subsequent years.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265899-CE75-4683-8929-C8B50098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8" y="1166778"/>
            <a:ext cx="7796101" cy="23042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96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FORECASTING FOR NEGATIVE SENTIMENTS  – HOME &amp; 				KITCHEN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21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200089" y="117864"/>
            <a:ext cx="8567030" cy="5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			      </a:t>
            </a:r>
            <a:r>
              <a:rPr lang="en-GB" sz="30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0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ubTitle" idx="1"/>
          </p:nvPr>
        </p:nvSpPr>
        <p:spPr>
          <a:xfrm>
            <a:off x="167951" y="741405"/>
            <a:ext cx="8809233" cy="426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/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both products, the number of positive sentiments is greater than the number of negative and neutral sentiments.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the customers feels positive about the products.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types of customer behaviours luxury shoppers, value shoppers, dissatisfied and high end customers.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/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shows fluctuations in both positive and negative sentiments towards grocery products, with sudden rises and falls observed over the years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</a:p>
          <a:p>
            <a:pPr marL="342900" lvl="0" indent="-342900" algn="just"/>
            <a:endParaRPr lang="en-GB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/>
            <a:r>
              <a:rPr lang="en-GB" b="1" dirty="0">
                <a:solidFill>
                  <a:srgbClr val="FF9900"/>
                </a:solidFill>
                <a:latin typeface="Times New Roman"/>
                <a:cs typeface="Times New Roman"/>
                <a:sym typeface="Times New Roman"/>
              </a:rPr>
              <a:t>5.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Home and kitchen products show more fluctuations in negative sentiments, with slight higher variations, while positive sentiments experience less fluctuation.</a:t>
            </a:r>
          </a:p>
          <a:p>
            <a:pPr marL="342900" lvl="0" indent="-342900" algn="just"/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is the best performing model among all that have been evaluated for sentiment classification of text data.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22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00089" y="117864"/>
            <a:ext cx="85671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	          </a:t>
            </a:r>
            <a:r>
              <a:rPr lang="en-GB" sz="3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30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r>
              <a:rPr lang="en-GB" sz="32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3000" b="1" dirty="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1"/>
          </p:nvPr>
        </p:nvSpPr>
        <p:spPr>
          <a:xfrm>
            <a:off x="186612" y="968100"/>
            <a:ext cx="8721588" cy="3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to prioritize providing high-quality products and excellent customer service to maintain and increase positive customer sentiments towards the products.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customers into different categories based on their behaviour and tailor marketing and promotional efforts accordingly.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rewards or discounts to encourage customers to keep buying and to try new products. Promote similar products with deals to encourage repeat purchases.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interested in trying out new products, look for rewards or discounts offered 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 monitor and analyze sales and customer data to identify trends and patterns in customer behaviour.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help to make more informed decisions and to better understand which products and promotions are most effective.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23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583149" y="698156"/>
            <a:ext cx="8560851" cy="394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/>
              <a:t/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endParaRPr/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40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24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0" y="139575"/>
            <a:ext cx="91440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n-GB" sz="3000" b="1" dirty="0">
                <a:solidFill>
                  <a:srgbClr val="FF9900"/>
                </a:solidFill>
              </a:rPr>
              <a:t>OBJECTIVE OF ANALYSIS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17970" y="1002565"/>
            <a:ext cx="8559260" cy="3868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business understanding and improving its performance by analyzing customer  reactions and sentiments.</a:t>
            </a:r>
          </a:p>
          <a:p>
            <a:pPr marL="342900" lvl="0" indent="-342900" algn="just"/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top-rated products and top customers from customers reviews.</a:t>
            </a:r>
          </a:p>
          <a:p>
            <a:pPr marL="342900" lvl="0" indent="-342900" algn="just"/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the customers and extracting the key characteristics of customer behaviors.</a:t>
            </a:r>
          </a:p>
          <a:p>
            <a:pPr marL="342900" lvl="0" indent="-342900" algn="just"/>
            <a:endParaRPr lang="en-US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machine learning algorithm for classifying customer sentiments in new product reviews.</a:t>
            </a:r>
          </a:p>
          <a:p>
            <a:pPr marL="342900" lvl="0" indent="-342900" algn="just"/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future customer sentiment trends by analyzing reviews.</a:t>
            </a:r>
          </a:p>
          <a:p>
            <a:pPr marL="342900" lvl="0" indent="-342900" algn="just"/>
            <a:endParaRPr lang="en-US" dirty="0">
              <a:solidFill>
                <a:schemeClr val="bg1"/>
              </a:solidFill>
            </a:endParaRPr>
          </a:p>
          <a:p>
            <a:pPr marL="342900" lvl="0" indent="-342900" algn="just"/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thorough analysis of the results, we have formulated recommendations and derived conclusions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>
              <a:lnSpc>
                <a:spcPct val="110000"/>
              </a:lnSpc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>
              <a:lnSpc>
                <a:spcPct val="110000"/>
              </a:lnSpc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3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0" y="139575"/>
            <a:ext cx="91440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n-GB" sz="3200" b="1" dirty="0">
                <a:solidFill>
                  <a:srgbClr val="FF9900"/>
                </a:solidFill>
              </a:rPr>
              <a:t>DATA </a:t>
            </a:r>
            <a:r>
              <a:rPr lang="en-GB" sz="3000" b="1" dirty="0">
                <a:solidFill>
                  <a:srgbClr val="FF9900"/>
                </a:solidFill>
              </a:rPr>
              <a:t>OVERVIEW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46075" y="854522"/>
            <a:ext cx="855926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Amazon dataset covers customer reviews from May 1996 to July 2014 for various products.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dataset used for the research was specifically for grocery and home and kitchen from the website 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  <a:hlinkClick r:id="rId4"/>
              </a:rPr>
              <a:t>Amazon Product Reviews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dataset includes product categories, customer ratings, and written reviews on Amazon, and is available for research purposes. 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4.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data is publicly available and was collected by Julian McAuley and his team at the University of California in San Diego.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000000"/>
              </a:buClr>
            </a:pPr>
            <a:r>
              <a:rPr lang="en-US" b="1" dirty="0">
                <a:solidFill>
                  <a:srgbClr val="FF99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5.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 dataset has 12 features and 100,000 observations, offering broad customer sentiment analysis for grocery, gourmet, and home and kitchen products.</a:t>
            </a:r>
            <a:endParaRPr lang="en-US"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4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0" y="130223"/>
            <a:ext cx="9144000" cy="62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GB" sz="3200" dirty="0"/>
              <a:t> </a:t>
            </a:r>
            <a:r>
              <a:rPr lang="en-GB" sz="3300" b="1" dirty="0">
                <a:solidFill>
                  <a:srgbClr val="FF9900"/>
                </a:solidFill>
              </a:rPr>
              <a:t>SENTIMENT ANALYSIS-GROCERY </a:t>
            </a:r>
            <a:endParaRPr sz="3300" b="1" dirty="0">
              <a:solidFill>
                <a:srgbClr val="FF99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118188" y="1076131"/>
            <a:ext cx="4827208" cy="370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500"/>
              </a:spcBef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sentiment proportion for grocery products is largely composed of positive sentiments, representing around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feedback.</a:t>
            </a:r>
          </a:p>
          <a:p>
            <a:pPr marL="0" indent="0" algn="just">
              <a:lnSpc>
                <a:spcPct val="100000"/>
              </a:lnSpc>
              <a:spcBef>
                <a:spcPts val="50"/>
              </a:spcBef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sentiments make up only a small proportion of 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8.9%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grocery.</a:t>
            </a: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sentiments also exist, but their proportion is lower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8.4%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grocery.</a:t>
            </a: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sentiment analysis indicates that customers are generally happy with their purchases, and positive reviews are the most common.</a:t>
            </a:r>
          </a:p>
        </p:txBody>
      </p:sp>
      <p:pic>
        <p:nvPicPr>
          <p:cNvPr id="6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3829" y="1294331"/>
            <a:ext cx="3973708" cy="33427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5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0" y="130223"/>
            <a:ext cx="9144000" cy="62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GB" sz="3200" dirty="0"/>
              <a:t> </a:t>
            </a:r>
            <a:r>
              <a:rPr lang="en-GB" sz="3300" b="1" dirty="0">
                <a:solidFill>
                  <a:srgbClr val="FF9900"/>
                </a:solidFill>
              </a:rPr>
              <a:t>SENTIMENT ANALYSIS –HOME &amp; KITCHEN</a:t>
            </a:r>
            <a:endParaRPr sz="3300" b="1" dirty="0">
              <a:solidFill>
                <a:srgbClr val="FF99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118188" y="1020147"/>
            <a:ext cx="4827208" cy="376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1500"/>
              </a:spcBef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sentiment proportion for grocery products is largely composed of positive sentiments, representing around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feedback.</a:t>
            </a: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sentiments make up only a small proportion of 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7.9%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Home and Kitchen.</a:t>
            </a: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sentiments also exist, but their proportion is around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9%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Home and Kitchen.</a:t>
            </a: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00000"/>
              </a:lnSpc>
              <a:buSzPts val="1600"/>
              <a:buNone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sentiment analysis indicates that customers are generally happy with their purchases, and positive reviews are the most common.</a:t>
            </a:r>
          </a:p>
        </p:txBody>
      </p:sp>
      <p:pic>
        <p:nvPicPr>
          <p:cNvPr id="7" name="Google Shape;95;p16">
            <a:extLst>
              <a:ext uri="{FF2B5EF4-FFF2-40B4-BE49-F238E27FC236}">
                <a16:creationId xmlns="" xmlns:a16="http://schemas.microsoft.com/office/drawing/2014/main" id="{C4B06D74-2180-FD1D-C847-4886925B00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507" y="1235039"/>
            <a:ext cx="3972865" cy="32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6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0" y="56659"/>
            <a:ext cx="9058950" cy="5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878"/>
              <a:buNone/>
            </a:pPr>
            <a:r>
              <a:rPr lang="en-US" sz="3000" b="1" dirty="0">
                <a:solidFill>
                  <a:srgbClr val="FF9900"/>
                </a:solidFill>
              </a:rPr>
              <a:t>PRODUCTS IN DEMAND - GROCERY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512806" y="3595816"/>
            <a:ext cx="8087497" cy="146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 algn="just">
              <a:buSzPct val="120754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our analysis, we have identified the top frequently purchased products by customers.</a:t>
            </a:r>
          </a:p>
          <a:p>
            <a:pPr marL="342900" indent="-342900" algn="just">
              <a:buSzPct val="120754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SzPct val="120754"/>
            </a:pPr>
            <a:r>
              <a:rPr lang="en-US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commonly purchased product over the years is B000F4DKAI, followed by                                      B000E1FZHS and B000VMNMI.</a:t>
            </a:r>
            <a:endParaRPr lang="en-GB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lang="en-GB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lang="en-GB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lang="en-GB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lang="en-GB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052" y="859080"/>
            <a:ext cx="7905413" cy="24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7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68076" y="86683"/>
            <a:ext cx="8792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066"/>
              <a:buNone/>
            </a:pPr>
            <a:r>
              <a:rPr lang="en-GB" sz="3000" b="1" dirty="0">
                <a:solidFill>
                  <a:srgbClr val="FF9900"/>
                </a:solidFill>
              </a:rPr>
              <a:t>REGULAR CUSTOMERS - GROCERY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439199" y="3639822"/>
            <a:ext cx="8426186" cy="140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342900" lvl="0" indent="-342900" algn="just">
              <a:lnSpc>
                <a:spcPct val="110000"/>
              </a:lnSpc>
            </a:pPr>
            <a:r>
              <a:rPr lang="en-US" sz="29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we mentioned earlier, these are the customers who have made frequent purchases from us and are considered as our top buyers.</a:t>
            </a:r>
          </a:p>
          <a:p>
            <a:pPr marL="342900" lvl="0" indent="-342900" algn="just">
              <a:lnSpc>
                <a:spcPct val="110000"/>
              </a:lnSpc>
            </a:pPr>
            <a:endParaRPr lang="en-US" sz="2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</a:pPr>
            <a:r>
              <a:rPr lang="en-US" sz="29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Additionally, given their buying behavior, these customers could potentially be valuable advocates for our brand and could engage in word-of-mouth marketing that could generate new business opportunity.</a:t>
            </a:r>
            <a:endParaRPr sz="29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83" y="911589"/>
            <a:ext cx="8396203" cy="25538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8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336848" y="3533700"/>
            <a:ext cx="85050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0" y="77925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ct val="98878"/>
            </a:pPr>
            <a:r>
              <a:rPr lang="en-US" sz="3000" b="1" dirty="0">
                <a:solidFill>
                  <a:srgbClr val="FF9900"/>
                </a:solidFill>
              </a:rPr>
              <a:t>PRODUCTS IN DEMAND - HOME &amp; KITCHEN</a:t>
            </a: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63" y="838006"/>
            <a:ext cx="8441975" cy="26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2209" y="3810816"/>
            <a:ext cx="8495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SzPct val="120754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our analysis, we have identified the top frequently purchased products by customers.</a:t>
            </a:r>
          </a:p>
          <a:p>
            <a:pPr marL="342900" indent="-342900" algn="just">
              <a:buSzPct val="120754"/>
            </a:pPr>
            <a:endParaRPr lang="en-US"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SzPct val="120754"/>
            </a:pPr>
            <a:r>
              <a:rPr lang="en-US" sz="1600" b="1" dirty="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commonly purchased product over the years is 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B00005UP2N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followed by                                      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B00004SPZV</a:t>
            </a:r>
            <a:r>
              <a:rPr lang="en-GB" sz="1600" dirty="0"/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B00004OCKR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6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b="1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pPr lvl="0"/>
              <a:t>9</a:t>
            </a:fld>
            <a:endParaRPr lang="en-GB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adigm">
    <a:dk1>
      <a:srgbClr val="31394D"/>
    </a:dk1>
    <a:lt1>
      <a:srgbClr val="FFFFFF"/>
    </a:lt1>
    <a:dk2>
      <a:srgbClr val="666666"/>
    </a:dk2>
    <a:lt2>
      <a:srgbClr val="626B73"/>
    </a:lt2>
    <a:accent1>
      <a:srgbClr val="002F4A"/>
    </a:accent1>
    <a:accent2>
      <a:srgbClr val="D9C4B1"/>
    </a:accent2>
    <a:accent3>
      <a:srgbClr val="EDE3DA"/>
    </a:accent3>
    <a:accent4>
      <a:srgbClr val="B85741"/>
    </a:accent4>
    <a:accent5>
      <a:srgbClr val="009384"/>
    </a:accent5>
    <a:accent6>
      <a:srgbClr val="D0F6FF"/>
    </a:accent6>
    <a:hlink>
      <a:srgbClr val="009384"/>
    </a:hlink>
    <a:folHlink>
      <a:srgbClr val="00938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1401</Words>
  <Application>Microsoft Office PowerPoint</Application>
  <PresentationFormat>On-screen Show (16:9)</PresentationFormat>
  <Paragraphs>209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Impact</vt:lpstr>
      <vt:lpstr>Merriweather</vt:lpstr>
      <vt:lpstr>Roboto</vt:lpstr>
      <vt:lpstr>Helvetica Neue</vt:lpstr>
      <vt:lpstr>Paradigm</vt:lpstr>
      <vt:lpstr> Amazon Product Review Analysis</vt:lpstr>
      <vt:lpstr>INTRODUCTION</vt:lpstr>
      <vt:lpstr>OBJECTIVE OF ANALYSIS</vt:lpstr>
      <vt:lpstr>DATA OVERVIEW</vt:lpstr>
      <vt:lpstr> SENTIMENT ANALYSIS-GROCERY </vt:lpstr>
      <vt:lpstr> SENTIMENT ANALYSIS –HOME &amp; KITCHEN</vt:lpstr>
      <vt:lpstr>PRODUCTS IN DEMAND - GROCERY</vt:lpstr>
      <vt:lpstr>REGULAR CUSTOMERS - GROCERY</vt:lpstr>
      <vt:lpstr>PRODUCTS IN DEMAND - HOME &amp; KITCHEN</vt:lpstr>
      <vt:lpstr> REGULAR CUSTOMERS - HOME &amp; KITCHEN</vt:lpstr>
      <vt:lpstr>Slide 11</vt:lpstr>
      <vt:lpstr>              CLUSTER ANALYSIS - GROCERY</vt:lpstr>
      <vt:lpstr>    CLUSTER ANALYSIS - GROCERY</vt:lpstr>
      <vt:lpstr>    CLUSTER ANALYSIS-HOME &amp; KITCHEN</vt:lpstr>
      <vt:lpstr>CLUSTER ANALYSIS – HOME &amp; KITCHEN</vt:lpstr>
      <vt:lpstr>CLASSIFICATION MODEL - GROCERY</vt:lpstr>
      <vt:lpstr> CLASSIFICATION MODEL –HOME &amp; KITCHEN</vt:lpstr>
      <vt:lpstr>FORECASTING FOR POSITIVE SENTIMENTS- GROCERY</vt:lpstr>
      <vt:lpstr>Slide 19</vt:lpstr>
      <vt:lpstr>Slide 20</vt:lpstr>
      <vt:lpstr>Slide 21</vt:lpstr>
      <vt:lpstr>         CONCLUSIONS</vt:lpstr>
      <vt:lpstr>              RECOMMENDATIONS      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</dc:title>
  <dc:creator>DELL</dc:creator>
  <cp:lastModifiedBy>Abishek V</cp:lastModifiedBy>
  <cp:revision>49</cp:revision>
  <dcterms:modified xsi:type="dcterms:W3CDTF">2023-05-08T11:06:13Z</dcterms:modified>
</cp:coreProperties>
</file>