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lacial Indifference Bold" charset="1" panose="00000800000000000000"/>
      <p:regular r:id="rId18"/>
    </p:embeddedFont>
    <p:embeddedFont>
      <p:font typeface="HK Grotesk" charset="1" panose="00000500000000000000"/>
      <p:regular r:id="rId19"/>
    </p:embeddedFont>
    <p:embeddedFont>
      <p:font typeface="HK Grotesk Bold" charset="1" panose="00000800000000000000"/>
      <p:regular r:id="rId20"/>
    </p:embeddedFont>
    <p:embeddedFont>
      <p:font typeface="HK Grotesk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47518" y="1569154"/>
            <a:ext cx="8392964" cy="869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4"/>
              </a:lnSpc>
            </a:pPr>
            <a:r>
              <a:rPr lang="en-US" b="true" sz="759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DEVELOPING A NETWORK DESIGN FOR RAILWAY TICKETING SYSTEM USING A CISCO PACKET TRACER</a:t>
            </a:r>
          </a:p>
          <a:p>
            <a:pPr algn="ctr">
              <a:lnSpc>
                <a:spcPts val="858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43051" y="1712837"/>
            <a:ext cx="6861326" cy="6861326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97444" y="1066800"/>
            <a:ext cx="1006997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AND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35227" y="2819235"/>
            <a:ext cx="9932194" cy="759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Results: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Centralized Management: Streamlines booking, payment, and data handling in one system, ensuring consistency and real-time updates.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Sy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stem Efficiency: Faster bookings, reduced errors, and quicker updates due to centralized processing.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Securi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ty: Enhanced data integrity and security with standardized protocols for managing sensitive information.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Subnetting: Efficient subnetting ensures better network performance and segmentation, improving data flow and security across different network zones.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Web Security: Web security measures, like SSL/TLS encryption and secure payment gateways, protect user data and prevent cyber threats.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43051" y="1712837"/>
            <a:ext cx="6861326" cy="6861326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97444" y="1066800"/>
            <a:ext cx="1006997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AND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35227" y="2819235"/>
            <a:ext cx="9932194" cy="759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Analysis: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Scalability &amp; Load Balancing: Efficient load balancing is crucial for handling high user traffic and maintaining performance during peak periods.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Reliability &amp; Availability: Centralization improves reliability with real-time data and ensures minimal downtime through redundancy.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st Efficiency: Reduces operational costs by consolidating resources, though initial infrastructure investment is needed.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Securi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ty: Centralized storage allows for stronger security measures but requires backup and disaster recovery to avoid single-point failures.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VLAN: Virtual LANs (VLANs) help segregate traffic and improve network performance and security, ensuring sensitive data is isolated from general user traffic.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6061" y="87344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www.reallygreatsite.com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035895" y="1859318"/>
            <a:ext cx="5814898" cy="5814898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08963" y="375961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ABSTRACT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8963" y="1525159"/>
            <a:ext cx="10690385" cy="807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 today’s interconnected world, robust network systems are vital for large-scale operations like the railway industry's centralized ticketing system. This project designs and simulates such a network using Cisco Packet Tracer, focusing on seamless communication, real-time data exchange, and high availability. 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The architecture follows a hierarchical model with Core, Distribution, and Access layers, incorporating redundancy to minimize downtime. VLANs are used to segment the network for enhanced performance and security, while Inter-VLAN routing ensures controlled communication. Advanced IP schemes, including subnetting, DHCP, and OSPF routing, optimize resource allocation and data flow. Security measures like ACLs and port security safeguard sensitive data.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Simulation results validate the design's efficiency, security, and scalability, underscoring its critical role in ensuring uninterrupted railway operations.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626733" y="-162615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05866" y="8001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28743" y="525590"/>
            <a:ext cx="533055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0302" y="1746695"/>
            <a:ext cx="12027074" cy="902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Railway Ticketing System Network Design:</a:t>
            </a:r>
          </a:p>
          <a:p>
            <a:pPr algn="r">
              <a:lnSpc>
                <a:spcPts val="3779"/>
              </a:lnSpc>
            </a:pP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1. </a:t>
            </a:r>
            <a:r>
              <a:rPr lang="en-US" sz="27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Seamless Communication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</a:t>
            </a: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Establish uninterrupted data exchange between stations, ticketing counters, and centralized servers.</a:t>
            </a:r>
          </a:p>
          <a:p>
            <a:pPr algn="r">
              <a:lnSpc>
                <a:spcPts val="3779"/>
              </a:lnSpc>
            </a:pP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2. </a:t>
            </a:r>
            <a:r>
              <a:rPr lang="en-US" sz="27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High Availability and Redundancy</a:t>
            </a: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Implement redundancy mechanisms to minimize downtime and ensure continuous operation during hardware or network failures.</a:t>
            </a:r>
          </a:p>
          <a:p>
            <a:pPr algn="r">
              <a:lnSpc>
                <a:spcPts val="3779"/>
              </a:lnSpc>
            </a:pP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3.</a:t>
            </a:r>
            <a:r>
              <a:rPr lang="en-US" sz="27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Network Segmentation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</a:t>
            </a: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Use VLANs to segment the network into functional areas (e.g., ticketing counters, administrative offices) for improved performance and security.</a:t>
            </a:r>
          </a:p>
          <a:p>
            <a:pPr algn="r">
              <a:lnSpc>
                <a:spcPts val="3779"/>
              </a:lnSpc>
            </a:pP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4. </a:t>
            </a:r>
            <a:r>
              <a:rPr lang="en-US" sz="27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Efficient IP Resource Allocation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</a:t>
            </a: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Optimize IP addressing through subnetting and DHCP to manage the network efficiently.</a:t>
            </a:r>
          </a:p>
          <a:p>
            <a:pPr algn="r">
              <a:lnSpc>
                <a:spcPts val="3779"/>
              </a:lnSpc>
            </a:pPr>
          </a:p>
          <a:p>
            <a:pPr algn="r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25590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55493"/>
            <a:ext cx="7402185" cy="807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The </a:t>
            </a: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Centralized Railway Ticketing Network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is designed and implemented using a structured, multi-layered approach to provide secure, scalable, and efficient network connectivity across regional offices, ticket counters, and public interfaces.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Network Design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The network is divided into a three-layer architecture: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Core Layer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Hosts critical servers and core routers at the data center, enabling centralized management and routing.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Distribution Layer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Contains Layer 3 switches at regional offices, managing local routing and connecting to the core.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Access Layer</a:t>
            </a:r>
            <a:r>
              <a:rPr lang="en-US" sz="27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 Deploys Layer 2 switches at ticket counters and kiosks, providing connectivity for end devices.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62016" y="2439456"/>
            <a:ext cx="11435151" cy="7413133"/>
          </a:xfrm>
          <a:custGeom>
            <a:avLst/>
            <a:gdLst/>
            <a:ahLst/>
            <a:cxnLst/>
            <a:rect r="r" b="b" t="t" l="l"/>
            <a:pathLst>
              <a:path h="7413133" w="11435151">
                <a:moveTo>
                  <a:pt x="0" y="0"/>
                </a:moveTo>
                <a:lnTo>
                  <a:pt x="11435151" y="0"/>
                </a:lnTo>
                <a:lnTo>
                  <a:pt x="11435151" y="7413132"/>
                </a:lnTo>
                <a:lnTo>
                  <a:pt x="0" y="74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8963" y="375961"/>
            <a:ext cx="12283926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NETWORK DEVELOPED IN CISCO PACKET TRACER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45215" y="3673369"/>
            <a:ext cx="10797570" cy="2940261"/>
          </a:xfrm>
          <a:custGeom>
            <a:avLst/>
            <a:gdLst/>
            <a:ahLst/>
            <a:cxnLst/>
            <a:rect r="r" b="b" t="t" l="l"/>
            <a:pathLst>
              <a:path h="2940261" w="10797570">
                <a:moveTo>
                  <a:pt x="0" y="0"/>
                </a:moveTo>
                <a:lnTo>
                  <a:pt x="10797570" y="0"/>
                </a:lnTo>
                <a:lnTo>
                  <a:pt x="10797570" y="2940262"/>
                </a:lnTo>
                <a:lnTo>
                  <a:pt x="0" y="2940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45215" y="7171764"/>
            <a:ext cx="10783219" cy="2086536"/>
          </a:xfrm>
          <a:custGeom>
            <a:avLst/>
            <a:gdLst/>
            <a:ahLst/>
            <a:cxnLst/>
            <a:rect r="r" b="b" t="t" l="l"/>
            <a:pathLst>
              <a:path h="2086536" w="10783219">
                <a:moveTo>
                  <a:pt x="0" y="0"/>
                </a:moveTo>
                <a:lnTo>
                  <a:pt x="10783219" y="0"/>
                </a:lnTo>
                <a:lnTo>
                  <a:pt x="10783219" y="2086536"/>
                </a:lnTo>
                <a:lnTo>
                  <a:pt x="0" y="2086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8963" y="375961"/>
            <a:ext cx="12283926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VLAN CONFIGURATION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39850" y="2852986"/>
            <a:ext cx="10808300" cy="4816562"/>
          </a:xfrm>
          <a:custGeom>
            <a:avLst/>
            <a:gdLst/>
            <a:ahLst/>
            <a:cxnLst/>
            <a:rect r="r" b="b" t="t" l="l"/>
            <a:pathLst>
              <a:path h="4816562" w="10808300">
                <a:moveTo>
                  <a:pt x="0" y="0"/>
                </a:moveTo>
                <a:lnTo>
                  <a:pt x="10808300" y="0"/>
                </a:lnTo>
                <a:lnTo>
                  <a:pt x="10808300" y="4816563"/>
                </a:lnTo>
                <a:lnTo>
                  <a:pt x="0" y="4816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8963" y="375961"/>
            <a:ext cx="12283926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SUBNETTING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42898" y="2531671"/>
            <a:ext cx="7516402" cy="5401561"/>
          </a:xfrm>
          <a:custGeom>
            <a:avLst/>
            <a:gdLst/>
            <a:ahLst/>
            <a:cxnLst/>
            <a:rect r="r" b="b" t="t" l="l"/>
            <a:pathLst>
              <a:path h="5401561" w="7516402">
                <a:moveTo>
                  <a:pt x="0" y="0"/>
                </a:moveTo>
                <a:lnTo>
                  <a:pt x="7516402" y="0"/>
                </a:lnTo>
                <a:lnTo>
                  <a:pt x="7516402" y="5401560"/>
                </a:lnTo>
                <a:lnTo>
                  <a:pt x="0" y="5401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92" r="-54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531671"/>
            <a:ext cx="7704351" cy="5579462"/>
          </a:xfrm>
          <a:custGeom>
            <a:avLst/>
            <a:gdLst/>
            <a:ahLst/>
            <a:cxnLst/>
            <a:rect r="r" b="b" t="t" l="l"/>
            <a:pathLst>
              <a:path h="5579462" w="7704351">
                <a:moveTo>
                  <a:pt x="0" y="0"/>
                </a:moveTo>
                <a:lnTo>
                  <a:pt x="7704351" y="0"/>
                </a:lnTo>
                <a:lnTo>
                  <a:pt x="7704351" y="5579462"/>
                </a:lnTo>
                <a:lnTo>
                  <a:pt x="0" y="5579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43051" y="1712837"/>
            <a:ext cx="6861326" cy="6861326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350892" y="1712837"/>
            <a:ext cx="9733511" cy="8866173"/>
          </a:xfrm>
          <a:custGeom>
            <a:avLst/>
            <a:gdLst/>
            <a:ahLst/>
            <a:cxnLst/>
            <a:rect r="r" b="b" t="t" l="l"/>
            <a:pathLst>
              <a:path h="8866173" w="9733511">
                <a:moveTo>
                  <a:pt x="0" y="0"/>
                </a:moveTo>
                <a:lnTo>
                  <a:pt x="9733511" y="0"/>
                </a:lnTo>
                <a:lnTo>
                  <a:pt x="9733511" y="8866174"/>
                </a:lnTo>
                <a:lnTo>
                  <a:pt x="0" y="8866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97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763" y="525590"/>
            <a:ext cx="1006997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AND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DAGWPrtYhlo</dc:identifier>
  <dcterms:modified xsi:type="dcterms:W3CDTF">2011-08-01T06:04:30Z</dcterms:modified>
  <cp:revision>1</cp:revision>
  <dc:title>Blue and Green Modern Artificial Intelligence Presentation</dc:title>
</cp:coreProperties>
</file>