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67" r:id="rId2"/>
    <p:sldId id="268" r:id="rId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howGuides="1">
      <p:cViewPr varScale="1">
        <p:scale>
          <a:sx n="80" d="100"/>
          <a:sy n="80" d="100"/>
        </p:scale>
        <p:origin x="53" y="250"/>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1/31/2024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1/31/2024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1/31/2024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1/31/2024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1/31/2024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1/31/2024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1/31/2024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1/31/2024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1/31/2024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1/31/2024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1/31/2024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1/31/2024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1/31/2024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7" y="177801"/>
            <a:ext cx="4572984" cy="508000"/>
          </a:xfrm>
        </p:spPr>
        <p:txBody>
          <a:bodyPr>
            <a:normAutofit fontScale="90000"/>
          </a:bodyPr>
          <a:lstStyle/>
          <a:p>
            <a:r>
              <a:rPr lang="en-US">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625010" y="894929"/>
            <a:ext cx="10065333" cy="2232248"/>
          </a:xfrm>
        </p:spPr>
        <p:txBody>
          <a:bodyPr>
            <a:normAutofit fontScale="77500" lnSpcReduction="20000"/>
          </a:bodyPr>
          <a:lstStyle/>
          <a:p>
            <a:pPr marL="0" indent="0">
              <a:lnSpc>
                <a:spcPct val="120000"/>
              </a:lnSpc>
              <a:buNone/>
            </a:pPr>
            <a:r>
              <a:rPr lang="en-US" dirty="0">
                <a:latin typeface="Times New Roman" panose="02020603050405020304" pitchFamily="18" charset="0"/>
                <a:cs typeface="Times New Roman" panose="02020603050405020304" pitchFamily="18" charset="0"/>
              </a:rPr>
              <a:t>Develop a robust and secure voting platform that ensures both the integrity of the voting process and the anonymity of participants. The solution must incorporate features that enable users to cast their votes anonymously while maintaining the confidentiality of their choices. Furthermore, the implementation should include user-friendly dashboards that provide real-time insights and analytics, empowering administrators to efficiently manage and monitor the voting process.</a:t>
            </a:r>
          </a:p>
        </p:txBody>
      </p:sp>
      <p:sp>
        <p:nvSpPr>
          <p:cNvPr id="4" name="Title 12">
            <a:extLst>
              <a:ext uri="{FF2B5EF4-FFF2-40B4-BE49-F238E27FC236}">
                <a16:creationId xmlns:a16="http://schemas.microsoft.com/office/drawing/2014/main" id="{EB428192-3B42-5D61-99AD-6C7C2C5E3369}"/>
              </a:ext>
            </a:extLst>
          </p:cNvPr>
          <p:cNvSpPr txBox="1">
            <a:spLocks/>
          </p:cNvSpPr>
          <p:nvPr/>
        </p:nvSpPr>
        <p:spPr>
          <a:xfrm>
            <a:off x="1621987" y="3336305"/>
            <a:ext cx="4572984" cy="50800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a:latin typeface="Times New Roman" panose="02020603050405020304" pitchFamily="18" charset="0"/>
                <a:cs typeface="Times New Roman" panose="02020603050405020304" pitchFamily="18" charset="0"/>
              </a:rPr>
              <a:t>Solution Concept</a:t>
            </a:r>
            <a:endParaRPr lang="en-US" dirty="0">
              <a:latin typeface="Times New Roman" panose="02020603050405020304" pitchFamily="18" charset="0"/>
              <a:cs typeface="Times New Roman" panose="02020603050405020304" pitchFamily="18" charset="0"/>
            </a:endParaRPr>
          </a:p>
        </p:txBody>
      </p:sp>
      <p:sp>
        <p:nvSpPr>
          <p:cNvPr id="5" name="Content Placeholder 13">
            <a:extLst>
              <a:ext uri="{FF2B5EF4-FFF2-40B4-BE49-F238E27FC236}">
                <a16:creationId xmlns:a16="http://schemas.microsoft.com/office/drawing/2014/main" id="{5B9FBE30-D17A-0DF0-4DDA-626A565F5384}"/>
              </a:ext>
            </a:extLst>
          </p:cNvPr>
          <p:cNvSpPr txBox="1">
            <a:spLocks/>
          </p:cNvSpPr>
          <p:nvPr/>
        </p:nvSpPr>
        <p:spPr>
          <a:xfrm>
            <a:off x="1701923" y="4053433"/>
            <a:ext cx="9988420" cy="2543919"/>
          </a:xfrm>
          <a:prstGeom prst="rect">
            <a:avLst/>
          </a:prstGeom>
        </p:spPr>
        <p:txBody>
          <a:bodyPr vert="horz" lIns="91440" tIns="45720" rIns="91440" bIns="45720" rtlCol="0">
            <a:normAutofit fontScale="77500" lnSpcReduction="2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nSpc>
                <a:spcPct val="120000"/>
              </a:lnSpc>
              <a:buFont typeface="Euphemia" pitchFamily="34" charset="0"/>
              <a:buNone/>
            </a:pPr>
            <a:r>
              <a:rPr lang="en-US">
                <a:latin typeface="Times New Roman" panose="02020603050405020304" pitchFamily="18" charset="0"/>
                <a:cs typeface="Times New Roman" panose="02020603050405020304" pitchFamily="18" charset="0"/>
              </a:rPr>
              <a:t>Revolutionize the voting experience with a modernized platform featuring a user-friendly website for polling locations, a secure admin panel, real-time data analytics dashboards, voice-assisted voting for disabled users, AI-driven face and biometric recognition, measures to prevent multiple voting, anonymous voting using cryptography, and a robust notification system, all powered by a technology stack emphasizing security, compliance, and continuous improvement.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diagram of a company&#10;&#10;Description automatically generated with medium confidence">
            <a:extLst>
              <a:ext uri="{FF2B5EF4-FFF2-40B4-BE49-F238E27FC236}">
                <a16:creationId xmlns:a16="http://schemas.microsoft.com/office/drawing/2014/main" id="{4EC14D0F-5D98-ACA6-AF9B-30C26604E688}"/>
              </a:ext>
            </a:extLst>
          </p:cNvPr>
          <p:cNvPicPr>
            <a:picLocks noChangeAspect="1"/>
          </p:cNvPicPr>
          <p:nvPr/>
        </p:nvPicPr>
        <p:blipFill>
          <a:blip r:embed="rId2"/>
          <a:stretch>
            <a:fillRect/>
          </a:stretch>
        </p:blipFill>
        <p:spPr>
          <a:xfrm>
            <a:off x="1557908" y="282694"/>
            <a:ext cx="10149374" cy="6292612"/>
          </a:xfrm>
          <a:prstGeom prst="rect">
            <a:avLst/>
          </a:prstGeom>
          <a:noFill/>
        </p:spPr>
      </p:pic>
    </p:spTree>
    <p:extLst>
      <p:ext uri="{BB962C8B-B14F-4D97-AF65-F5344CB8AC3E}">
        <p14:creationId xmlns:p14="http://schemas.microsoft.com/office/powerpoint/2010/main" val="4011017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22</TotalTime>
  <Words>143</Words>
  <Application>Microsoft Office PowerPoint</Application>
  <PresentationFormat>Custom</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Euphemia</vt:lpstr>
      <vt:lpstr>Times New Roman</vt:lpstr>
      <vt:lpstr>Math 16x9</vt:lpstr>
      <vt:lpstr>Problem 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Abishek R  21BAD001</dc:creator>
  <cp:lastModifiedBy>Abishek R  21BAD001</cp:lastModifiedBy>
  <cp:revision>2</cp:revision>
  <dcterms:created xsi:type="dcterms:W3CDTF">2024-01-31T17:42:26Z</dcterms:created>
  <dcterms:modified xsi:type="dcterms:W3CDTF">2024-01-31T18:04:51Z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