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834"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7AB5571E-F6EC-4307-BCBF-8D3CB378BAFC}" type="datetimeFigureOut">
              <a:rPr lang="en-IN" smtClean="0"/>
              <a:t>05-04-2024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7A66DDF1-98D1-4623-ABA8-200177DCC0C4}" type="slidenum">
              <a:rPr lang="en-IN" smtClean="0"/>
              <a:t>‹#›</a:t>
            </a:fld>
            <a:endParaRPr lang="en-IN"/>
          </a:p>
        </p:txBody>
      </p:sp>
    </p:spTree>
    <p:extLst>
      <p:ext uri="{BB962C8B-B14F-4D97-AF65-F5344CB8AC3E}">
        <p14:creationId xmlns:p14="http://schemas.microsoft.com/office/powerpoint/2010/main" val="939039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A66DDF1-98D1-4623-ABA8-200177DCC0C4}" type="slidenum">
              <a:rPr lang="en-IN" smtClean="0"/>
              <a:t>11</a:t>
            </a:fld>
            <a:endParaRPr lang="en-IN"/>
          </a:p>
        </p:txBody>
      </p:sp>
    </p:spTree>
    <p:extLst>
      <p:ext uri="{BB962C8B-B14F-4D97-AF65-F5344CB8AC3E}">
        <p14:creationId xmlns:p14="http://schemas.microsoft.com/office/powerpoint/2010/main" val="346948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5800851" cy="1001556"/>
          </a:xfrm>
          <a:prstGeom prst="rect">
            <a:avLst/>
          </a:prstGeom>
        </p:spPr>
        <p:txBody>
          <a:bodyPr vert="horz" wrap="square" lIns="0" tIns="16510" rIns="0" bIns="0" rtlCol="0">
            <a:spAutoFit/>
          </a:bodyPr>
          <a:lstStyle/>
          <a:p>
            <a:pPr marL="3213735">
              <a:lnSpc>
                <a:spcPct val="100000"/>
              </a:lnSpc>
              <a:spcBef>
                <a:spcPts val="130"/>
              </a:spcBef>
            </a:pPr>
            <a:r>
              <a:rPr lang="en-GB" spc="15" dirty="0"/>
              <a:t>ABISHEK P</a:t>
            </a:r>
            <a:br>
              <a:rPr lang="en-GB" spc="15" dirty="0"/>
            </a:br>
            <a:r>
              <a:rPr lang="en-GB" spc="15" dirty="0"/>
              <a:t>311521243003</a:t>
            </a:r>
            <a:endParaRPr spc="15" dirty="0"/>
          </a:p>
        </p:txBody>
      </p:sp>
      <p:sp>
        <p:nvSpPr>
          <p:cNvPr id="8" name="object 8"/>
          <p:cNvSpPr txBox="1"/>
          <p:nvPr/>
        </p:nvSpPr>
        <p:spPr>
          <a:xfrm>
            <a:off x="6629400" y="3406984"/>
            <a:ext cx="1859280" cy="764312"/>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lang="en-GB" sz="2400" b="1" spc="-5" dirty="0">
              <a:solidFill>
                <a:srgbClr val="2D936B"/>
              </a:solidFill>
              <a:latin typeface="Trebuchet MS"/>
              <a:cs typeface="Trebuchet MS"/>
            </a:endParaRPr>
          </a:p>
          <a:p>
            <a:pPr marL="12700">
              <a:lnSpc>
                <a:spcPct val="100000"/>
              </a:lnSpc>
              <a:spcBef>
                <a:spcPts val="100"/>
              </a:spcBef>
            </a:pPr>
            <a:r>
              <a:rPr lang="en-IN" sz="2400" b="1" spc="-5" dirty="0">
                <a:solidFill>
                  <a:srgbClr val="2D936B"/>
                </a:solidFill>
                <a:latin typeface="Trebuchet MS"/>
                <a:cs typeface="Trebuchet MS"/>
              </a:rPr>
              <a:t>GEN AI</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GB" sz="1100" spc="20" dirty="0">
                <a:solidFill>
                  <a:srgbClr val="2D83C3"/>
                </a:solidFill>
                <a:latin typeface="Trebuchet MS"/>
                <a:cs typeface="Trebuchet MS"/>
              </a:rPr>
              <a:t>04/04/24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67475"/>
            <a:ext cx="1990725" cy="166712"/>
          </a:xfrm>
          <a:prstGeom prst="rect">
            <a:avLst/>
          </a:prstGeom>
        </p:spPr>
        <p:txBody>
          <a:bodyPr vert="horz" wrap="square" lIns="0" tIns="0" rIns="0" bIns="0" rtlCol="0">
            <a:spAutoFit/>
          </a:bodyPr>
          <a:lstStyle/>
          <a:p>
            <a:pPr>
              <a:lnSpc>
                <a:spcPts val="1275"/>
              </a:lnSpc>
            </a:pPr>
            <a:r>
              <a:rPr lang="en-GB" sz="1100" spc="20" dirty="0">
                <a:solidFill>
                  <a:srgbClr val="2D83C3"/>
                </a:solidFill>
                <a:latin typeface="Trebuchet MS"/>
                <a:cs typeface="Trebuchet MS"/>
              </a:rPr>
              <a:t>04/04/2024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10309225" cy="5104603"/>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GB" sz="4800" b="1" spc="5" dirty="0">
              <a:latin typeface="Trebuchet MS"/>
              <a:cs typeface="Trebuchet MS"/>
            </a:endParaRPr>
          </a:p>
          <a:p>
            <a:pPr algn="l"/>
            <a:r>
              <a:rPr lang="en-GB" b="1" i="0" dirty="0">
                <a:solidFill>
                  <a:srgbClr val="0D0D0D"/>
                </a:solidFill>
                <a:effectLst/>
                <a:latin typeface="Söhne"/>
              </a:rPr>
              <a:t>6.Model Deployment:</a:t>
            </a:r>
            <a:endParaRPr lang="en-GB" b="0" i="0" dirty="0">
              <a:solidFill>
                <a:srgbClr val="0D0D0D"/>
              </a:solidFill>
              <a:effectLst/>
              <a:latin typeface="Söhne"/>
            </a:endParaRPr>
          </a:p>
          <a:p>
            <a:pPr marL="742950" lvl="1" indent="-285750" algn="l">
              <a:buFont typeface="+mj-lt"/>
              <a:buAutoNum type="arabicPeriod"/>
            </a:pPr>
            <a:r>
              <a:rPr lang="en-GB" b="0" i="0" dirty="0">
                <a:solidFill>
                  <a:srgbClr val="0D0D0D"/>
                </a:solidFill>
                <a:effectLst/>
                <a:latin typeface="Söhne"/>
              </a:rPr>
              <a:t>Deploy the trained RNN model into production, making it available for generating music.</a:t>
            </a:r>
          </a:p>
          <a:p>
            <a:pPr marL="742950" lvl="1" indent="-285750" algn="l">
              <a:buFont typeface="+mj-lt"/>
              <a:buAutoNum type="arabicPeriod"/>
            </a:pPr>
            <a:r>
              <a:rPr lang="en-GB" b="0" i="0" dirty="0">
                <a:solidFill>
                  <a:srgbClr val="0D0D0D"/>
                </a:solidFill>
                <a:effectLst/>
                <a:latin typeface="Söhne"/>
              </a:rPr>
              <a:t>Integrate the model with the user interface or application for user interaction.</a:t>
            </a:r>
          </a:p>
          <a:p>
            <a:pPr algn="l"/>
            <a:r>
              <a:rPr lang="en-GB" b="1" i="0" dirty="0">
                <a:solidFill>
                  <a:srgbClr val="0D0D0D"/>
                </a:solidFill>
                <a:effectLst/>
                <a:latin typeface="Söhne"/>
              </a:rPr>
              <a:t>7.Music Generation:</a:t>
            </a:r>
            <a:endParaRPr lang="en-GB" b="0" i="0" dirty="0">
              <a:solidFill>
                <a:srgbClr val="0D0D0D"/>
              </a:solidFill>
              <a:effectLst/>
              <a:latin typeface="Söhne"/>
            </a:endParaRPr>
          </a:p>
          <a:p>
            <a:pPr marL="742950" lvl="1" indent="-285750" algn="l">
              <a:buFont typeface="+mj-lt"/>
              <a:buAutoNum type="arabicPeriod"/>
            </a:pPr>
            <a:r>
              <a:rPr lang="en-GB" b="0" i="0" dirty="0">
                <a:solidFill>
                  <a:srgbClr val="0D0D0D"/>
                </a:solidFill>
                <a:effectLst/>
                <a:latin typeface="Söhne"/>
              </a:rPr>
              <a:t>Input seed data or initial musical sequence to the deployed model.</a:t>
            </a:r>
          </a:p>
          <a:p>
            <a:pPr marL="742950" lvl="1" indent="-285750" algn="l">
              <a:buFont typeface="+mj-lt"/>
              <a:buAutoNum type="arabicPeriod"/>
            </a:pPr>
            <a:r>
              <a:rPr lang="en-GB" b="0" i="0" dirty="0">
                <a:solidFill>
                  <a:srgbClr val="0D0D0D"/>
                </a:solidFill>
                <a:effectLst/>
                <a:latin typeface="Söhne"/>
              </a:rPr>
              <a:t>Utilize the model to generate new musical compositions based on the input data.</a:t>
            </a:r>
          </a:p>
          <a:p>
            <a:pPr algn="l"/>
            <a:r>
              <a:rPr lang="en-GB" b="1" i="0" dirty="0">
                <a:solidFill>
                  <a:srgbClr val="0D0D0D"/>
                </a:solidFill>
                <a:effectLst/>
                <a:latin typeface="Söhne"/>
              </a:rPr>
              <a:t>8.Output Processing:</a:t>
            </a:r>
            <a:endParaRPr lang="en-GB" b="0" i="0" dirty="0">
              <a:solidFill>
                <a:srgbClr val="0D0D0D"/>
              </a:solidFill>
              <a:effectLst/>
              <a:latin typeface="Söhne"/>
            </a:endParaRPr>
          </a:p>
          <a:p>
            <a:pPr marL="742950" lvl="1" indent="-285750" algn="l">
              <a:buFont typeface="+mj-lt"/>
              <a:buAutoNum type="arabicPeriod"/>
            </a:pPr>
            <a:r>
              <a:rPr lang="en-GB" b="0" i="0" dirty="0">
                <a:solidFill>
                  <a:srgbClr val="0D0D0D"/>
                </a:solidFill>
                <a:effectLst/>
                <a:latin typeface="Söhne"/>
              </a:rPr>
              <a:t>Post-process the generated musical sequences to ensure coherence and musicality.</a:t>
            </a:r>
          </a:p>
          <a:p>
            <a:pPr marL="742950" lvl="1" indent="-285750" algn="l">
              <a:buFont typeface="+mj-lt"/>
              <a:buAutoNum type="arabicPeriod"/>
            </a:pPr>
            <a:r>
              <a:rPr lang="en-GB" b="0" i="0" dirty="0">
                <a:solidFill>
                  <a:srgbClr val="0D0D0D"/>
                </a:solidFill>
                <a:effectLst/>
                <a:latin typeface="Söhne"/>
              </a:rPr>
              <a:t>Convert the numerical representation back into a human-readable format, such as MIDI files.</a:t>
            </a:r>
          </a:p>
          <a:p>
            <a:pPr algn="l"/>
            <a:r>
              <a:rPr lang="en-GB" b="1" i="0" dirty="0">
                <a:solidFill>
                  <a:srgbClr val="0D0D0D"/>
                </a:solidFill>
                <a:effectLst/>
                <a:latin typeface="Söhne"/>
              </a:rPr>
              <a:t>9.Feedback Loop:</a:t>
            </a:r>
            <a:endParaRPr lang="en-GB" b="0" i="0" dirty="0">
              <a:solidFill>
                <a:srgbClr val="0D0D0D"/>
              </a:solidFill>
              <a:effectLst/>
              <a:latin typeface="Söhne"/>
            </a:endParaRPr>
          </a:p>
          <a:p>
            <a:pPr marL="742950" lvl="1" indent="-285750" algn="l">
              <a:buFont typeface="+mj-lt"/>
              <a:buAutoNum type="arabicPeriod"/>
            </a:pPr>
            <a:r>
              <a:rPr lang="en-GB" b="0" i="0" dirty="0">
                <a:solidFill>
                  <a:srgbClr val="0D0D0D"/>
                </a:solidFill>
                <a:effectLst/>
                <a:latin typeface="Söhne"/>
              </a:rPr>
              <a:t>Collect feedback from users regarding the generated music to improve the model in future iterations.</a:t>
            </a:r>
          </a:p>
          <a:p>
            <a:pPr marL="742950" lvl="1" indent="-285750" algn="l">
              <a:buFont typeface="+mj-lt"/>
              <a:buAutoNum type="arabicPeriod"/>
            </a:pPr>
            <a:r>
              <a:rPr lang="en-GB" b="0" i="0" dirty="0">
                <a:solidFill>
                  <a:srgbClr val="0D0D0D"/>
                </a:solidFill>
                <a:effectLst/>
                <a:latin typeface="Söhne"/>
              </a:rPr>
              <a:t>Iterate on the model architecture and training process based on user feedback and performance evaluations.</a:t>
            </a:r>
          </a:p>
          <a:p>
            <a:pPr marL="12700">
              <a:lnSpc>
                <a:spcPct val="100000"/>
              </a:lnSpc>
              <a:spcBef>
                <a:spcPts val="105"/>
              </a:spcBef>
            </a:pPr>
            <a:endParaRPr sz="4800" dirty="0">
              <a:latin typeface="Trebuchet MS"/>
              <a:cs typeface="Trebuchet MS"/>
            </a:endParaRPr>
          </a:p>
        </p:txBody>
      </p:sp>
    </p:spTree>
    <p:extLst>
      <p:ext uri="{BB962C8B-B14F-4D97-AF65-F5344CB8AC3E}">
        <p14:creationId xmlns:p14="http://schemas.microsoft.com/office/powerpoint/2010/main" val="3211482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lang="en-GB" sz="1100" spc="20" dirty="0">
                <a:solidFill>
                  <a:srgbClr val="2D83C3"/>
                </a:solidFill>
                <a:latin typeface="Trebuchet MS"/>
                <a:cs typeface="Trebuchet MS"/>
              </a:rPr>
              <a:t>04/04/24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1" y="385444"/>
            <a:ext cx="8779193" cy="6292107"/>
          </a:xfrm>
          <a:prstGeom prst="rect">
            <a:avLst/>
          </a:prstGeom>
        </p:spPr>
        <p:txBody>
          <a:bodyPr vert="horz" wrap="square" lIns="0" tIns="13335" rIns="0" bIns="0" rtlCol="0">
            <a:spAutoFit/>
          </a:bodyPr>
          <a:lstStyle/>
          <a:p>
            <a:pPr algn="l"/>
            <a:r>
              <a:rPr sz="4000" dirty="0"/>
              <a:t>R</a:t>
            </a:r>
            <a:r>
              <a:rPr sz="4000" spc="-40" dirty="0"/>
              <a:t>E</a:t>
            </a:r>
            <a:r>
              <a:rPr sz="4000" spc="15" dirty="0"/>
              <a:t>S</a:t>
            </a:r>
            <a:r>
              <a:rPr sz="4000" spc="-30" dirty="0"/>
              <a:t>U</a:t>
            </a:r>
            <a:r>
              <a:rPr sz="4000" spc="-405" dirty="0"/>
              <a:t>L</a:t>
            </a:r>
            <a:r>
              <a:rPr sz="4000" dirty="0"/>
              <a:t>TS</a:t>
            </a:r>
            <a:br>
              <a:rPr lang="en-GB" sz="5400" dirty="0"/>
            </a:br>
            <a:r>
              <a:rPr lang="en-GB" sz="2000" b="1" i="0" dirty="0">
                <a:solidFill>
                  <a:srgbClr val="0D0D0D"/>
                </a:solidFill>
                <a:effectLst/>
                <a:latin typeface="Söhne"/>
              </a:rPr>
              <a:t>Generated MIDI File</a:t>
            </a:r>
            <a:r>
              <a:rPr lang="en-GB" sz="2000" b="0" i="0" dirty="0">
                <a:solidFill>
                  <a:srgbClr val="0D0D0D"/>
                </a:solidFill>
                <a:effectLst/>
                <a:latin typeface="Söhne"/>
              </a:rPr>
              <a:t>:</a:t>
            </a:r>
            <a:br>
              <a:rPr lang="en-GB" sz="2000" b="0" i="0" dirty="0">
                <a:solidFill>
                  <a:srgbClr val="0D0D0D"/>
                </a:solidFill>
                <a:effectLst/>
                <a:latin typeface="Söhne"/>
              </a:rPr>
            </a:br>
            <a:r>
              <a:rPr lang="en-GB" sz="2000" b="0" i="0" dirty="0">
                <a:solidFill>
                  <a:srgbClr val="0D0D0D"/>
                </a:solidFill>
                <a:effectLst/>
                <a:latin typeface="Söhne"/>
              </a:rPr>
              <a:t>The main result of running the code will be the generated MIDI file named "output.mid". This file will contain a musical composition generated by the RNN model based on the patterns learned from the input MIDI dataset.</a:t>
            </a:r>
            <a:br>
              <a:rPr lang="en-GB" sz="2000" b="0" i="0" dirty="0">
                <a:solidFill>
                  <a:srgbClr val="0D0D0D"/>
                </a:solidFill>
                <a:effectLst/>
                <a:latin typeface="Söhne"/>
              </a:rPr>
            </a:br>
            <a:r>
              <a:rPr lang="en-GB" sz="2000" b="1" i="0" dirty="0">
                <a:solidFill>
                  <a:srgbClr val="0D0D0D"/>
                </a:solidFill>
                <a:effectLst/>
                <a:latin typeface="Söhne"/>
              </a:rPr>
              <a:t>Musical Composition</a:t>
            </a:r>
            <a:r>
              <a:rPr lang="en-GB" sz="2000" b="0" i="0" dirty="0">
                <a:solidFill>
                  <a:srgbClr val="0D0D0D"/>
                </a:solidFill>
                <a:effectLst/>
                <a:latin typeface="Söhne"/>
              </a:rPr>
              <a:t>:</a:t>
            </a:r>
            <a:br>
              <a:rPr lang="en-GB" sz="2000" b="0" i="0" dirty="0">
                <a:solidFill>
                  <a:srgbClr val="0D0D0D"/>
                </a:solidFill>
                <a:effectLst/>
                <a:latin typeface="Söhne"/>
              </a:rPr>
            </a:br>
            <a:r>
              <a:rPr lang="en-GB" sz="2000" b="0" i="0" dirty="0">
                <a:solidFill>
                  <a:srgbClr val="0D0D0D"/>
                </a:solidFill>
                <a:effectLst/>
                <a:latin typeface="Söhne"/>
              </a:rPr>
              <a:t>The generated MIDI file will represent a sequence of musical notes and chords that form a new composition inspired by the input MIDI dataset.</a:t>
            </a:r>
            <a:br>
              <a:rPr lang="en-GB" sz="2000" b="0" i="0" dirty="0">
                <a:solidFill>
                  <a:srgbClr val="0D0D0D"/>
                </a:solidFill>
                <a:effectLst/>
                <a:latin typeface="Söhne"/>
              </a:rPr>
            </a:br>
            <a:r>
              <a:rPr lang="en-GB" sz="2000" b="0" i="0" dirty="0">
                <a:solidFill>
                  <a:srgbClr val="0D0D0D"/>
                </a:solidFill>
                <a:effectLst/>
                <a:latin typeface="Söhne"/>
              </a:rPr>
              <a:t>The musical style and structure of the composition will be influenced by the patterns present in the input MIDI dataset and the capabilities of the RNN model.</a:t>
            </a:r>
            <a:br>
              <a:rPr lang="en-GB" sz="2000" b="0" i="0" dirty="0">
                <a:solidFill>
                  <a:srgbClr val="0D0D0D"/>
                </a:solidFill>
                <a:effectLst/>
                <a:latin typeface="Söhne"/>
              </a:rPr>
            </a:br>
            <a:r>
              <a:rPr lang="en-GB" sz="2000" b="1" i="0" dirty="0">
                <a:solidFill>
                  <a:srgbClr val="0D0D0D"/>
                </a:solidFill>
                <a:effectLst/>
                <a:latin typeface="Söhne"/>
              </a:rPr>
              <a:t>Evaluation</a:t>
            </a:r>
            <a:r>
              <a:rPr lang="en-GB" sz="2000" b="0" i="0" dirty="0">
                <a:solidFill>
                  <a:srgbClr val="0D0D0D"/>
                </a:solidFill>
                <a:effectLst/>
                <a:latin typeface="Söhne"/>
              </a:rPr>
              <a:t>:</a:t>
            </a:r>
            <a:br>
              <a:rPr lang="en-GB" sz="2000" b="0" i="0" dirty="0">
                <a:solidFill>
                  <a:srgbClr val="0D0D0D"/>
                </a:solidFill>
                <a:effectLst/>
                <a:latin typeface="Söhne"/>
              </a:rPr>
            </a:br>
            <a:r>
              <a:rPr lang="en-GB" sz="2000" b="0" i="0" dirty="0">
                <a:solidFill>
                  <a:srgbClr val="0D0D0D"/>
                </a:solidFill>
                <a:effectLst/>
                <a:latin typeface="Söhne"/>
              </a:rPr>
              <a:t>The quality and coherence of the generated music can be evaluated subjectively by listening to the MIDI file and assessing factors such as melody, harmony, rhythm, and overall musicality.</a:t>
            </a:r>
            <a:br>
              <a:rPr lang="en-GB" sz="2000" b="0" i="0" dirty="0">
                <a:solidFill>
                  <a:srgbClr val="0D0D0D"/>
                </a:solidFill>
                <a:effectLst/>
                <a:latin typeface="Söhne"/>
              </a:rPr>
            </a:br>
            <a:r>
              <a:rPr lang="en-GB" sz="2000" b="0" i="0" dirty="0">
                <a:solidFill>
                  <a:srgbClr val="0D0D0D"/>
                </a:solidFill>
                <a:effectLst/>
                <a:latin typeface="Söhne"/>
              </a:rPr>
              <a:t>Additionally, objective metrics such as pitch accuracy, timing accuracy, and diversity of musical elements can be used to evaluate the performance of the RNN model.</a:t>
            </a:r>
            <a:br>
              <a:rPr lang="en-GB" sz="7200" b="0" i="0" dirty="0">
                <a:solidFill>
                  <a:srgbClr val="0D0D0D"/>
                </a:solidFill>
                <a:effectLst/>
                <a:latin typeface="Söhne"/>
              </a:rPr>
            </a:br>
            <a:endParaRPr sz="54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683258" y="6111875"/>
            <a:ext cx="6479541" cy="324448"/>
          </a:xfrm>
          <a:prstGeom prst="rect">
            <a:avLst/>
          </a:prstGeom>
        </p:spPr>
        <p:txBody>
          <a:bodyPr vert="horz" wrap="square" lIns="0" tIns="16510" rIns="0" bIns="0" rtlCol="0">
            <a:spAutoFit/>
          </a:bodyPr>
          <a:lstStyle/>
          <a:p>
            <a:pPr marL="12700">
              <a:lnSpc>
                <a:spcPct val="100000"/>
              </a:lnSpc>
              <a:spcBef>
                <a:spcPts val="130"/>
              </a:spcBef>
            </a:pPr>
            <a:r>
              <a:rPr lang="en-IN" sz="2000" u="heavy" spc="20" dirty="0">
                <a:solidFill>
                  <a:srgbClr val="006FC0"/>
                </a:solidFill>
                <a:uFill>
                  <a:solidFill>
                    <a:srgbClr val="006FC0"/>
                  </a:solidFill>
                </a:uFill>
                <a:latin typeface="Trebuchet MS"/>
                <a:cs typeface="Trebuchet MS"/>
              </a:rPr>
              <a:t>https://github.com/Abishek20031/TNSDC-GEN_AI.git</a:t>
            </a:r>
            <a:endParaRPr sz="2000" dirty="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66725" y="385444"/>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55332" y="744367"/>
            <a:ext cx="10681335" cy="75819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3" name="Text Placeholder 22">
            <a:extLst>
              <a:ext uri="{FF2B5EF4-FFF2-40B4-BE49-F238E27FC236}">
                <a16:creationId xmlns:a16="http://schemas.microsoft.com/office/drawing/2014/main" id="{B59FC784-4B9E-419A-A659-804EBECD3680}"/>
              </a:ext>
            </a:extLst>
          </p:cNvPr>
          <p:cNvSpPr>
            <a:spLocks noGrp="1"/>
          </p:cNvSpPr>
          <p:nvPr>
            <p:ph type="body" idx="1"/>
          </p:nvPr>
        </p:nvSpPr>
        <p:spPr>
          <a:xfrm>
            <a:off x="1524000" y="2088357"/>
            <a:ext cx="10972800" cy="615553"/>
          </a:xfrm>
        </p:spPr>
        <p:txBody>
          <a:bodyPr/>
          <a:lstStyle/>
          <a:p>
            <a:r>
              <a:rPr lang="en-GB" sz="4000" b="1" dirty="0">
                <a:latin typeface="Trebuchet MS" panose="020B0603020202020204" pitchFamily="34" charset="0"/>
              </a:rPr>
              <a:t>MUSIC GENERATION USING RNN</a:t>
            </a:r>
            <a:endParaRPr lang="en-IN" sz="4000" b="1" dirty="0">
              <a:latin typeface="Trebuchet MS" panose="020B0603020202020204" pitchFamily="34"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2079625" cy="176330"/>
          </a:xfrm>
          <a:prstGeom prst="rect">
            <a:avLst/>
          </a:prstGeom>
        </p:spPr>
        <p:txBody>
          <a:bodyPr vert="horz" wrap="square" lIns="0" tIns="6985" rIns="0" bIns="0" rtlCol="0">
            <a:spAutoFit/>
          </a:bodyPr>
          <a:lstStyle/>
          <a:p>
            <a:pPr marL="12700">
              <a:lnSpc>
                <a:spcPct val="100000"/>
              </a:lnSpc>
              <a:spcBef>
                <a:spcPts val="55"/>
              </a:spcBef>
            </a:pPr>
            <a:r>
              <a:rPr lang="en-GB" sz="1100" spc="20" dirty="0">
                <a:solidFill>
                  <a:srgbClr val="2D83C3"/>
                </a:solidFill>
                <a:latin typeface="Trebuchet MS"/>
                <a:cs typeface="Trebuchet MS"/>
              </a:rPr>
              <a:t>04/04/2024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GB" dirty="0"/>
          </a:p>
          <a:p>
            <a:endParaRPr lang="en-IN" dirty="0"/>
          </a:p>
          <a:p>
            <a:endParaRPr lang="en-IN" dirty="0"/>
          </a:p>
          <a:p>
            <a:endParaRPr lang="en-IN" dirty="0"/>
          </a:p>
          <a:p>
            <a:endParaRPr lang="en-IN" dirty="0"/>
          </a:p>
          <a:p>
            <a:endParaRPr lang="en-IN" dirty="0"/>
          </a:p>
          <a:p>
            <a:pPr marL="257175" indent="1428115">
              <a:spcBef>
                <a:spcPts val="505"/>
              </a:spcBef>
            </a:pPr>
            <a:r>
              <a:rPr lang="en-IN" sz="2800" dirty="0">
                <a:latin typeface="Times New Roman" panose="02020603050405020304" pitchFamily="18" charset="0"/>
                <a:cs typeface="Times New Roman" panose="02020603050405020304" pitchFamily="18" charset="0"/>
              </a:rPr>
              <a:t>   </a:t>
            </a:r>
            <a:r>
              <a:rPr lang="en-US" sz="2800" b="1" kern="0" dirty="0">
                <a:effectLst/>
                <a:latin typeface="Times New Roman" panose="02020603050405020304" pitchFamily="18" charset="0"/>
                <a:ea typeface="Trebuchet MS" panose="020B0603020202020204" pitchFamily="34" charset="0"/>
                <a:cs typeface="Times New Roman" panose="02020603050405020304" pitchFamily="18" charset="0"/>
              </a:rPr>
              <a:t>1.PROBLEM STATEMENT</a:t>
            </a:r>
            <a:endParaRPr lang="en-IN" sz="2800" b="1" kern="0" dirty="0">
              <a:effectLst/>
              <a:latin typeface="Times New Roman" panose="02020603050405020304" pitchFamily="18" charset="0"/>
              <a:ea typeface="Trebuchet MS" panose="020B0603020202020204" pitchFamily="34" charset="0"/>
              <a:cs typeface="Times New Roman" panose="02020603050405020304" pitchFamily="18" charset="0"/>
            </a:endParaRPr>
          </a:p>
          <a:p>
            <a:pPr marL="257175" indent="1428115">
              <a:spcBef>
                <a:spcPts val="505"/>
              </a:spcBef>
            </a:pPr>
            <a:r>
              <a:rPr lang="en-US" sz="2800" b="1" kern="0" dirty="0">
                <a:effectLst/>
                <a:latin typeface="Times New Roman" panose="02020603050405020304" pitchFamily="18" charset="0"/>
                <a:ea typeface="Trebuchet MS" panose="020B0603020202020204" pitchFamily="34" charset="0"/>
                <a:cs typeface="Times New Roman" panose="02020603050405020304" pitchFamily="18" charset="0"/>
              </a:rPr>
              <a:t>   2.PROJECT OVERVIEW</a:t>
            </a:r>
            <a:endParaRPr lang="en-IN" sz="2800" b="1" kern="0" dirty="0">
              <a:effectLst/>
              <a:latin typeface="Times New Roman" panose="02020603050405020304" pitchFamily="18" charset="0"/>
              <a:ea typeface="Trebuchet MS" panose="020B0603020202020204" pitchFamily="34" charset="0"/>
              <a:cs typeface="Times New Roman" panose="02020603050405020304" pitchFamily="18" charset="0"/>
            </a:endParaRPr>
          </a:p>
          <a:p>
            <a:pPr marL="257175" indent="1428115">
              <a:spcBef>
                <a:spcPts val="505"/>
              </a:spcBef>
            </a:pPr>
            <a:r>
              <a:rPr lang="en-US" sz="2800" b="1" kern="0" dirty="0">
                <a:effectLst/>
                <a:latin typeface="Times New Roman" panose="02020603050405020304" pitchFamily="18" charset="0"/>
                <a:ea typeface="Trebuchet MS" panose="020B0603020202020204" pitchFamily="34" charset="0"/>
                <a:cs typeface="Times New Roman" panose="02020603050405020304" pitchFamily="18" charset="0"/>
              </a:rPr>
              <a:t>   3.WHO ARE THE END USERS</a:t>
            </a:r>
            <a:endParaRPr lang="en-IN" sz="2800" b="1" kern="0" dirty="0">
              <a:effectLst/>
              <a:latin typeface="Times New Roman" panose="02020603050405020304" pitchFamily="18" charset="0"/>
              <a:ea typeface="Trebuchet MS" panose="020B0603020202020204" pitchFamily="34" charset="0"/>
              <a:cs typeface="Times New Roman" panose="02020603050405020304" pitchFamily="18" charset="0"/>
            </a:endParaRPr>
          </a:p>
          <a:p>
            <a:pPr marL="257175" indent="1428115">
              <a:spcBef>
                <a:spcPts val="505"/>
              </a:spcBef>
            </a:pPr>
            <a:r>
              <a:rPr lang="en-US" sz="2800" b="1" kern="0" dirty="0">
                <a:effectLst/>
                <a:latin typeface="Times New Roman" panose="02020603050405020304" pitchFamily="18" charset="0"/>
                <a:ea typeface="Trebuchet MS" panose="020B0603020202020204" pitchFamily="34" charset="0"/>
                <a:cs typeface="Times New Roman" panose="02020603050405020304" pitchFamily="18" charset="0"/>
              </a:rPr>
              <a:t>   4.SOLUTION AND ITS VAKUE PROPOSITION</a:t>
            </a:r>
            <a:endParaRPr lang="en-IN" sz="2800" b="1" kern="0" dirty="0">
              <a:effectLst/>
              <a:latin typeface="Times New Roman" panose="02020603050405020304" pitchFamily="18" charset="0"/>
              <a:ea typeface="Trebuchet MS" panose="020B0603020202020204" pitchFamily="34" charset="0"/>
              <a:cs typeface="Times New Roman" panose="02020603050405020304" pitchFamily="18" charset="0"/>
            </a:endParaRPr>
          </a:p>
          <a:p>
            <a:pPr marL="257175" indent="1428115">
              <a:spcBef>
                <a:spcPts val="505"/>
              </a:spcBef>
            </a:pPr>
            <a:r>
              <a:rPr lang="en-US" sz="2800" b="1" kern="0" dirty="0">
                <a:effectLst/>
                <a:latin typeface="Times New Roman" panose="02020603050405020304" pitchFamily="18" charset="0"/>
                <a:ea typeface="Trebuchet MS" panose="020B0603020202020204" pitchFamily="34" charset="0"/>
                <a:cs typeface="Times New Roman" panose="02020603050405020304" pitchFamily="18" charset="0"/>
              </a:rPr>
              <a:t>   5.THE WOW IN THE SOLUTION</a:t>
            </a:r>
            <a:endParaRPr lang="en-IN" sz="2800" b="1" kern="0" dirty="0">
              <a:effectLst/>
              <a:latin typeface="Times New Roman" panose="02020603050405020304" pitchFamily="18" charset="0"/>
              <a:ea typeface="Trebuchet MS" panose="020B0603020202020204" pitchFamily="34" charset="0"/>
              <a:cs typeface="Times New Roman" panose="02020603050405020304" pitchFamily="18" charset="0"/>
            </a:endParaRPr>
          </a:p>
          <a:p>
            <a:pPr marL="257175" indent="1428115">
              <a:spcBef>
                <a:spcPts val="505"/>
              </a:spcBef>
            </a:pPr>
            <a:r>
              <a:rPr lang="en-US" sz="2800" b="1" kern="0" dirty="0">
                <a:effectLst/>
                <a:latin typeface="Times New Roman" panose="02020603050405020304" pitchFamily="18" charset="0"/>
                <a:ea typeface="Trebuchet MS" panose="020B0603020202020204" pitchFamily="34" charset="0"/>
                <a:cs typeface="Times New Roman" panose="02020603050405020304" pitchFamily="18" charset="0"/>
              </a:rPr>
              <a:t>   6.MODELLING</a:t>
            </a:r>
            <a:endParaRPr lang="en-IN" sz="2800" b="1" kern="0" dirty="0">
              <a:effectLst/>
              <a:latin typeface="Times New Roman" panose="02020603050405020304" pitchFamily="18" charset="0"/>
              <a:ea typeface="Trebuchet MS" panose="020B0603020202020204" pitchFamily="34" charset="0"/>
              <a:cs typeface="Times New Roman" panose="02020603050405020304" pitchFamily="18" charset="0"/>
            </a:endParaRPr>
          </a:p>
          <a:p>
            <a:pPr marL="257175" indent="1428115">
              <a:spcBef>
                <a:spcPts val="505"/>
              </a:spcBef>
            </a:pPr>
            <a:r>
              <a:rPr lang="en-US" sz="2800" b="1" kern="0" dirty="0">
                <a:effectLst/>
                <a:latin typeface="Times New Roman" panose="02020603050405020304" pitchFamily="18" charset="0"/>
                <a:ea typeface="Trebuchet MS" panose="020B0603020202020204" pitchFamily="34" charset="0"/>
                <a:cs typeface="Times New Roman" panose="02020603050405020304" pitchFamily="18" charset="0"/>
              </a:rPr>
              <a:t>   7.RESULT</a:t>
            </a:r>
            <a:endParaRPr lang="en-IN" sz="2800" b="1" kern="0" dirty="0">
              <a:effectLst/>
              <a:latin typeface="Times New Roman" panose="02020603050405020304" pitchFamily="18" charset="0"/>
              <a:ea typeface="Trebuchet MS" panose="020B0603020202020204" pitchFamily="34" charset="0"/>
              <a:cs typeface="Times New Roman" panose="02020603050405020304" pitchFamily="18" charset="0"/>
            </a:endParaRPr>
          </a:p>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4"/>
            <a:ext cx="7157403" cy="391004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GB" sz="4250" spc="10" dirty="0"/>
            </a:br>
            <a:br>
              <a:rPr lang="en-GB" sz="4250" spc="10" dirty="0"/>
            </a:br>
            <a:r>
              <a:rPr lang="en-GB" sz="2400" i="0" dirty="0">
                <a:solidFill>
                  <a:srgbClr val="0D0D0D"/>
                </a:solidFill>
                <a:effectLst/>
                <a:latin typeface="Times New Roman" panose="02020603050405020304" pitchFamily="18" charset="0"/>
                <a:cs typeface="Times New Roman" panose="02020603050405020304" pitchFamily="18" charset="0"/>
              </a:rPr>
              <a:t>The objective of this project is to develop a Recurrent Neural Network (RNN) model capable of generating musical compositions in the form of MIDI files. The model will be trained on a dataset of MIDI files containing musical sequences, and it will learn to generate new sequences that resemble the style and structure of the training data.</a:t>
            </a:r>
            <a:endParaRPr sz="425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GB" sz="1100" spc="20" dirty="0">
                <a:solidFill>
                  <a:srgbClr val="2D83C3"/>
                </a:solidFill>
                <a:latin typeface="Trebuchet MS"/>
                <a:cs typeface="Trebuchet MS"/>
              </a:rPr>
              <a:t>4</a:t>
            </a:r>
            <a:r>
              <a:rPr sz="1100" spc="20" dirty="0">
                <a:solidFill>
                  <a:srgbClr val="2D83C3"/>
                </a:solidFill>
                <a:latin typeface="Trebuchet MS"/>
                <a:cs typeface="Trebuchet MS"/>
              </a:rPr>
              <a:t>/</a:t>
            </a:r>
            <a:r>
              <a:rPr lang="en-GB" sz="1100" spc="20" dirty="0">
                <a:solidFill>
                  <a:srgbClr val="2D83C3"/>
                </a:solidFill>
                <a:latin typeface="Trebuchet MS"/>
                <a:cs typeface="Trebuchet MS"/>
              </a:rPr>
              <a:t>04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8251825" cy="3910045"/>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br>
              <a:rPr lang="en-GB" sz="4250" spc="-20" dirty="0"/>
            </a:br>
            <a:br>
              <a:rPr lang="en-GB" sz="4250" spc="-20" dirty="0"/>
            </a:br>
            <a:r>
              <a:rPr lang="en-GB" sz="2400" b="0" i="0" dirty="0">
                <a:solidFill>
                  <a:srgbClr val="0D0D0D"/>
                </a:solidFill>
                <a:effectLst/>
                <a:latin typeface="Times New Roman" panose="02020603050405020304" pitchFamily="18" charset="0"/>
                <a:cs typeface="Times New Roman" panose="02020603050405020304" pitchFamily="18" charset="0"/>
              </a:rPr>
              <a:t>This project aims to develop a Recurrent Neural Network (RNN) model for music generation. Utilizing MIDI datasets, the RNN learns the sequential patterns of musical compositions and generates new pieces autonomously. Through training, evaluation, and optimization, the model produces diverse and coherent musical sequences, demonstrating the potential of artificial intelligence in creative </a:t>
            </a:r>
            <a:r>
              <a:rPr lang="en-GB" sz="2400" b="0" i="0" dirty="0" err="1">
                <a:solidFill>
                  <a:srgbClr val="0D0D0D"/>
                </a:solidFill>
                <a:effectLst/>
                <a:latin typeface="Times New Roman" panose="02020603050405020304" pitchFamily="18" charset="0"/>
                <a:cs typeface="Times New Roman" panose="02020603050405020304" pitchFamily="18" charset="0"/>
              </a:rPr>
              <a:t>endeavors</a:t>
            </a:r>
            <a:r>
              <a:rPr lang="en-GB" sz="2400" b="0" i="0" dirty="0">
                <a:solidFill>
                  <a:srgbClr val="0D0D0D"/>
                </a:solidFill>
                <a:effectLst/>
                <a:latin typeface="Times New Roman" panose="02020603050405020304" pitchFamily="18" charset="0"/>
                <a:cs typeface="Times New Roman" panose="02020603050405020304" pitchFamily="18" charset="0"/>
              </a:rPr>
              <a:t>.</a:t>
            </a:r>
            <a:endParaRPr sz="425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GB" sz="1100" spc="20" dirty="0">
                <a:solidFill>
                  <a:srgbClr val="2D83C3"/>
                </a:solidFill>
                <a:latin typeface="Trebuchet MS"/>
                <a:cs typeface="Trebuchet MS"/>
              </a:rPr>
              <a:t>4</a:t>
            </a:r>
            <a:r>
              <a:rPr sz="1100" spc="20" dirty="0">
                <a:solidFill>
                  <a:srgbClr val="2D83C3"/>
                </a:solidFill>
                <a:latin typeface="Trebuchet MS"/>
                <a:cs typeface="Trebuchet MS"/>
              </a:rPr>
              <a:t>/</a:t>
            </a:r>
            <a:r>
              <a:rPr lang="en-GB" sz="1100" spc="20" dirty="0">
                <a:solidFill>
                  <a:srgbClr val="2D83C3"/>
                </a:solidFill>
                <a:latin typeface="Trebuchet MS"/>
                <a:cs typeface="Trebuchet MS"/>
              </a:rPr>
              <a:t>04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8520748" cy="3833101"/>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r>
              <a:rPr lang="en-GB" sz="3200" spc="5" dirty="0"/>
              <a:t>?</a:t>
            </a:r>
            <a:br>
              <a:rPr lang="en-GB" sz="3200" spc="5" dirty="0"/>
            </a:br>
            <a:r>
              <a:rPr lang="en-GB" sz="3200" spc="5" dirty="0"/>
              <a:t>        </a:t>
            </a:r>
            <a:br>
              <a:rPr lang="en-GB" sz="3200" spc="5" dirty="0"/>
            </a:br>
            <a:br>
              <a:rPr lang="en-GB" sz="3200" spc="5" dirty="0"/>
            </a:br>
            <a:r>
              <a:rPr lang="en-GB" sz="3200" spc="5" dirty="0"/>
              <a:t>        </a:t>
            </a:r>
            <a:r>
              <a:rPr lang="en-GB" sz="2400" b="0" spc="5" dirty="0">
                <a:latin typeface="Times New Roman" panose="02020603050405020304" pitchFamily="18" charset="0"/>
                <a:cs typeface="Times New Roman" panose="02020603050405020304" pitchFamily="18" charset="0"/>
              </a:rPr>
              <a:t>1)MUSIC PRODUCERS AND COMPOSERS</a:t>
            </a:r>
            <a:br>
              <a:rPr lang="en-GB" sz="2400" b="0" spc="5" dirty="0">
                <a:latin typeface="Times New Roman" panose="02020603050405020304" pitchFamily="18" charset="0"/>
                <a:cs typeface="Times New Roman" panose="02020603050405020304" pitchFamily="18" charset="0"/>
              </a:rPr>
            </a:br>
            <a:r>
              <a:rPr lang="en-GB" sz="2400" b="0" spc="5" dirty="0">
                <a:latin typeface="Times New Roman" panose="02020603050405020304" pitchFamily="18" charset="0"/>
                <a:cs typeface="Times New Roman" panose="02020603050405020304" pitchFamily="18" charset="0"/>
              </a:rPr>
              <a:t>             2)MUSICIANS AND SONGWRITERS</a:t>
            </a:r>
            <a:br>
              <a:rPr lang="en-GB" sz="2400" b="0" spc="5" dirty="0">
                <a:latin typeface="Times New Roman" panose="02020603050405020304" pitchFamily="18" charset="0"/>
                <a:cs typeface="Times New Roman" panose="02020603050405020304" pitchFamily="18" charset="0"/>
              </a:rPr>
            </a:br>
            <a:r>
              <a:rPr lang="en-GB" sz="2400" b="0" spc="5" dirty="0">
                <a:latin typeface="Times New Roman" panose="02020603050405020304" pitchFamily="18" charset="0"/>
                <a:cs typeface="Times New Roman" panose="02020603050405020304" pitchFamily="18" charset="0"/>
              </a:rPr>
              <a:t>             3)EDUCATORS</a:t>
            </a:r>
            <a:br>
              <a:rPr lang="en-GB" sz="2400" b="0" spc="5" dirty="0">
                <a:latin typeface="Times New Roman" panose="02020603050405020304" pitchFamily="18" charset="0"/>
                <a:cs typeface="Times New Roman" panose="02020603050405020304" pitchFamily="18" charset="0"/>
              </a:rPr>
            </a:br>
            <a:r>
              <a:rPr lang="en-GB" sz="2400" b="0" spc="5" dirty="0">
                <a:latin typeface="Times New Roman" panose="02020603050405020304" pitchFamily="18" charset="0"/>
                <a:cs typeface="Times New Roman" panose="02020603050405020304" pitchFamily="18" charset="0"/>
              </a:rPr>
              <a:t>             4)AI RESEARCHERS</a:t>
            </a:r>
            <a:br>
              <a:rPr lang="en-GB" sz="2400" b="0" spc="5" dirty="0">
                <a:latin typeface="Times New Roman" panose="02020603050405020304" pitchFamily="18" charset="0"/>
                <a:cs typeface="Times New Roman" panose="02020603050405020304" pitchFamily="18" charset="0"/>
              </a:rPr>
            </a:br>
            <a:r>
              <a:rPr lang="en-GB" sz="2400" b="0" spc="5" dirty="0">
                <a:latin typeface="Times New Roman" panose="02020603050405020304" pitchFamily="18" charset="0"/>
                <a:cs typeface="Times New Roman" panose="02020603050405020304" pitchFamily="18" charset="0"/>
              </a:rPr>
              <a:t>             5)ENTERTAINMENT INDUSTRY</a:t>
            </a:r>
            <a:br>
              <a:rPr lang="en-GB" sz="2400" b="0" spc="5" dirty="0">
                <a:latin typeface="Times New Roman" panose="02020603050405020304" pitchFamily="18" charset="0"/>
                <a:cs typeface="Times New Roman" panose="02020603050405020304" pitchFamily="18" charset="0"/>
              </a:rPr>
            </a:br>
            <a:r>
              <a:rPr lang="en-GB" sz="2400" b="0" spc="5" dirty="0">
                <a:latin typeface="Times New Roman" panose="02020603050405020304" pitchFamily="18" charset="0"/>
                <a:cs typeface="Times New Roman" panose="02020603050405020304" pitchFamily="18" charset="0"/>
              </a:rPr>
              <a:t>             6)GENERAL PUBLIC</a:t>
            </a:r>
            <a:endParaRPr sz="3200" b="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2003425" cy="176330"/>
          </a:xfrm>
          <a:prstGeom prst="rect">
            <a:avLst/>
          </a:prstGeom>
        </p:spPr>
        <p:txBody>
          <a:bodyPr vert="horz" wrap="square" lIns="0" tIns="6985" rIns="0" bIns="0" rtlCol="0">
            <a:spAutoFit/>
          </a:bodyPr>
          <a:lstStyle/>
          <a:p>
            <a:pPr marL="12700">
              <a:lnSpc>
                <a:spcPct val="100000"/>
              </a:lnSpc>
              <a:spcBef>
                <a:spcPts val="55"/>
              </a:spcBef>
            </a:pPr>
            <a:r>
              <a:rPr lang="en-GB" sz="1100" spc="20" dirty="0">
                <a:solidFill>
                  <a:srgbClr val="2D83C3"/>
                </a:solidFill>
                <a:latin typeface="Trebuchet MS"/>
                <a:cs typeface="Trebuchet MS"/>
              </a:rPr>
              <a:t>04/04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6844" y="154048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828800" y="857885"/>
            <a:ext cx="8492490" cy="4445448"/>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GB" sz="3600" dirty="0"/>
            </a:br>
            <a:r>
              <a:rPr lang="en-GB" sz="2400" b="0" dirty="0">
                <a:latin typeface="Times New Roman" panose="02020603050405020304" pitchFamily="18" charset="0"/>
                <a:cs typeface="Times New Roman" panose="02020603050405020304" pitchFamily="18" charset="0"/>
              </a:rPr>
              <a:t>T</a:t>
            </a:r>
            <a:r>
              <a:rPr lang="en-GB" sz="2400" b="0" i="0" dirty="0">
                <a:solidFill>
                  <a:srgbClr val="0D0D0D"/>
                </a:solidFill>
                <a:effectLst/>
                <a:latin typeface="Times New Roman" panose="02020603050405020304" pitchFamily="18" charset="0"/>
                <a:cs typeface="Times New Roman" panose="02020603050405020304" pitchFamily="18" charset="0"/>
              </a:rPr>
              <a:t>he music generation system powered by Recurrent Neural Networks (RNNs) revolutionizes music creation by providing musicians and composers with an AI-driven platform to effortlessly generate original compositions. With its customizable features and time-saving capabilities, the system enhances creativity, accelerates the composition process, and fosters innovation in music production. It serves as a versatile tool for musicians, educators, researchers, and enthusiasts, offering opportunities for exploration, experimentation, and learning in the realms of AI-generated music.</a:t>
            </a:r>
            <a:endParaRPr sz="2400" b="0"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2079625" cy="176330"/>
          </a:xfrm>
          <a:prstGeom prst="rect">
            <a:avLst/>
          </a:prstGeom>
        </p:spPr>
        <p:txBody>
          <a:bodyPr vert="horz" wrap="square" lIns="0" tIns="6985" rIns="0" bIns="0" rtlCol="0">
            <a:spAutoFit/>
          </a:bodyPr>
          <a:lstStyle/>
          <a:p>
            <a:pPr marL="12700">
              <a:lnSpc>
                <a:spcPct val="100000"/>
              </a:lnSpc>
              <a:spcBef>
                <a:spcPts val="55"/>
              </a:spcBef>
            </a:pPr>
            <a:r>
              <a:rPr lang="en-GB" sz="1100" spc="20" dirty="0">
                <a:solidFill>
                  <a:srgbClr val="2D83C3"/>
                </a:solidFill>
                <a:latin typeface="Trebuchet MS"/>
                <a:cs typeface="Trebuchet MS"/>
              </a:rPr>
              <a:t>04/04/2024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52475" y="391290"/>
            <a:ext cx="7543165" cy="325602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br>
              <a:rPr lang="en-GB" sz="4250" spc="20" dirty="0"/>
            </a:br>
            <a:r>
              <a:rPr lang="en-GB" sz="2400" b="0" i="0" dirty="0">
                <a:solidFill>
                  <a:srgbClr val="0D0D0D"/>
                </a:solidFill>
                <a:effectLst/>
                <a:latin typeface="Times New Roman" panose="02020603050405020304" pitchFamily="18" charset="0"/>
                <a:cs typeface="Times New Roman" panose="02020603050405020304" pitchFamily="18" charset="0"/>
              </a:rPr>
              <a:t>Revolutionize music creation with AI-driven generation, empowering users to effortlessly craft original compositions. Seamlessly blending creativity with technology, our solution accelerates the composition process while offering unparalleled customization and innovation opportunities. Experience the future of music with our versatile and transformative platform.</a:t>
            </a:r>
            <a:endParaRPr sz="425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4" y="291147"/>
            <a:ext cx="10309225" cy="7012817"/>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GB" sz="4800" b="1" spc="5" dirty="0">
              <a:latin typeface="Trebuchet MS"/>
              <a:cs typeface="Trebuchet MS"/>
            </a:endParaRPr>
          </a:p>
          <a:p>
            <a:pPr algn="l">
              <a:buFont typeface="+mj-lt"/>
              <a:buAutoNum type="arabicPeriod"/>
            </a:pPr>
            <a:r>
              <a:rPr lang="en-GB" sz="2000" b="1" i="0" dirty="0">
                <a:solidFill>
                  <a:srgbClr val="0D0D0D"/>
                </a:solidFill>
                <a:effectLst/>
                <a:latin typeface="Times New Roman" panose="02020603050405020304" pitchFamily="18" charset="0"/>
                <a:cs typeface="Times New Roman" panose="02020603050405020304" pitchFamily="18" charset="0"/>
              </a:rPr>
              <a:t>Data Collection:</a:t>
            </a:r>
            <a:endParaRPr lang="en-GB" sz="20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GB" sz="2000" b="0" i="0" dirty="0">
                <a:solidFill>
                  <a:srgbClr val="0D0D0D"/>
                </a:solidFill>
                <a:effectLst/>
                <a:latin typeface="Times New Roman" panose="02020603050405020304" pitchFamily="18" charset="0"/>
                <a:cs typeface="Times New Roman" panose="02020603050405020304" pitchFamily="18" charset="0"/>
              </a:rPr>
              <a:t>Gather MIDI files containing musical compositions from various sources.</a:t>
            </a:r>
          </a:p>
          <a:p>
            <a:pPr marL="742950" lvl="1" indent="-285750" algn="l">
              <a:buFont typeface="+mj-lt"/>
              <a:buAutoNum type="arabicPeriod"/>
            </a:pPr>
            <a:r>
              <a:rPr lang="en-GB" sz="2000" b="0" i="0" dirty="0" err="1">
                <a:solidFill>
                  <a:srgbClr val="0D0D0D"/>
                </a:solidFill>
                <a:effectLst/>
                <a:latin typeface="Times New Roman" panose="02020603050405020304" pitchFamily="18" charset="0"/>
                <a:cs typeface="Times New Roman" panose="02020603050405020304" pitchFamily="18" charset="0"/>
              </a:rPr>
              <a:t>Preprocess</a:t>
            </a:r>
            <a:r>
              <a:rPr lang="en-GB" sz="2000" b="0" i="0" dirty="0">
                <a:solidFill>
                  <a:srgbClr val="0D0D0D"/>
                </a:solidFill>
                <a:effectLst/>
                <a:latin typeface="Times New Roman" panose="02020603050405020304" pitchFamily="18" charset="0"/>
                <a:cs typeface="Times New Roman" panose="02020603050405020304" pitchFamily="18" charset="0"/>
              </a:rPr>
              <a:t> the MIDI data to extract musical features like notes, chords, and durations.</a:t>
            </a:r>
          </a:p>
          <a:p>
            <a:pPr algn="l">
              <a:buFont typeface="+mj-lt"/>
              <a:buAutoNum type="arabicPeriod"/>
            </a:pPr>
            <a:r>
              <a:rPr lang="en-GB" sz="2000" b="1" i="0" dirty="0">
                <a:solidFill>
                  <a:srgbClr val="0D0D0D"/>
                </a:solidFill>
                <a:effectLst/>
                <a:latin typeface="Times New Roman" panose="02020603050405020304" pitchFamily="18" charset="0"/>
                <a:cs typeface="Times New Roman" panose="02020603050405020304" pitchFamily="18" charset="0"/>
              </a:rPr>
              <a:t>Data Preparation:</a:t>
            </a:r>
            <a:endParaRPr lang="en-GB" sz="20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GB" sz="2000" b="0" i="0" dirty="0">
                <a:solidFill>
                  <a:srgbClr val="0D0D0D"/>
                </a:solidFill>
                <a:effectLst/>
                <a:latin typeface="Times New Roman" panose="02020603050405020304" pitchFamily="18" charset="0"/>
                <a:cs typeface="Times New Roman" panose="02020603050405020304" pitchFamily="18" charset="0"/>
              </a:rPr>
              <a:t>Convert the extracted musical features into a numerical representation suitable for training an RNN.</a:t>
            </a:r>
          </a:p>
          <a:p>
            <a:pPr marL="742950" lvl="1" indent="-285750" algn="l">
              <a:buFont typeface="+mj-lt"/>
              <a:buAutoNum type="arabicPeriod"/>
            </a:pPr>
            <a:r>
              <a:rPr lang="en-GB" sz="2000" b="0" i="0" dirty="0">
                <a:solidFill>
                  <a:srgbClr val="0D0D0D"/>
                </a:solidFill>
                <a:effectLst/>
                <a:latin typeface="Times New Roman" panose="02020603050405020304" pitchFamily="18" charset="0"/>
                <a:cs typeface="Times New Roman" panose="02020603050405020304" pitchFamily="18" charset="0"/>
              </a:rPr>
              <a:t>Split the dataset into training and validation sets.</a:t>
            </a:r>
          </a:p>
          <a:p>
            <a:pPr algn="l">
              <a:buFont typeface="+mj-lt"/>
              <a:buAutoNum type="arabicPeriod"/>
            </a:pPr>
            <a:r>
              <a:rPr lang="en-GB" sz="2000" b="1" i="0" dirty="0">
                <a:solidFill>
                  <a:srgbClr val="0D0D0D"/>
                </a:solidFill>
                <a:effectLst/>
                <a:latin typeface="Times New Roman" panose="02020603050405020304" pitchFamily="18" charset="0"/>
                <a:cs typeface="Times New Roman" panose="02020603050405020304" pitchFamily="18" charset="0"/>
              </a:rPr>
              <a:t>Model Definition:</a:t>
            </a:r>
            <a:endParaRPr lang="en-GB" sz="20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GB" sz="2000" b="0" i="0" dirty="0">
                <a:solidFill>
                  <a:srgbClr val="0D0D0D"/>
                </a:solidFill>
                <a:effectLst/>
                <a:latin typeface="Times New Roman" panose="02020603050405020304" pitchFamily="18" charset="0"/>
                <a:cs typeface="Times New Roman" panose="02020603050405020304" pitchFamily="18" charset="0"/>
              </a:rPr>
              <a:t>Design the architecture of the RNN model, specifying the number of layers, units, and activation functions.</a:t>
            </a:r>
          </a:p>
          <a:p>
            <a:pPr marL="742950" lvl="1" indent="-285750" algn="l">
              <a:buFont typeface="+mj-lt"/>
              <a:buAutoNum type="arabicPeriod"/>
            </a:pPr>
            <a:r>
              <a:rPr lang="en-GB" sz="2000" b="0" i="0" dirty="0">
                <a:solidFill>
                  <a:srgbClr val="0D0D0D"/>
                </a:solidFill>
                <a:effectLst/>
                <a:latin typeface="Times New Roman" panose="02020603050405020304" pitchFamily="18" charset="0"/>
                <a:cs typeface="Times New Roman" panose="02020603050405020304" pitchFamily="18" charset="0"/>
              </a:rPr>
              <a:t>Compile the model with appropriate loss function and optimizer.</a:t>
            </a:r>
          </a:p>
          <a:p>
            <a:pPr algn="l">
              <a:buFont typeface="+mj-lt"/>
              <a:buAutoNum type="arabicPeriod"/>
            </a:pPr>
            <a:r>
              <a:rPr lang="en-GB" sz="2000" b="1" i="0" dirty="0">
                <a:solidFill>
                  <a:srgbClr val="0D0D0D"/>
                </a:solidFill>
                <a:effectLst/>
                <a:latin typeface="Times New Roman" panose="02020603050405020304" pitchFamily="18" charset="0"/>
                <a:cs typeface="Times New Roman" panose="02020603050405020304" pitchFamily="18" charset="0"/>
              </a:rPr>
              <a:t>Model Training:</a:t>
            </a:r>
            <a:endParaRPr lang="en-GB" sz="20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GB" sz="2000" b="0" i="0" dirty="0">
                <a:solidFill>
                  <a:srgbClr val="0D0D0D"/>
                </a:solidFill>
                <a:effectLst/>
                <a:latin typeface="Times New Roman" panose="02020603050405020304" pitchFamily="18" charset="0"/>
                <a:cs typeface="Times New Roman" panose="02020603050405020304" pitchFamily="18" charset="0"/>
              </a:rPr>
              <a:t>Train the RNN model using the training dataset, adjusting the model parameters to minimize the loss function.</a:t>
            </a:r>
          </a:p>
          <a:p>
            <a:pPr marL="742950" lvl="1" indent="-285750" algn="l">
              <a:buFont typeface="+mj-lt"/>
              <a:buAutoNum type="arabicPeriod"/>
            </a:pPr>
            <a:r>
              <a:rPr lang="en-GB" sz="2000" b="0" i="0" dirty="0">
                <a:solidFill>
                  <a:srgbClr val="0D0D0D"/>
                </a:solidFill>
                <a:effectLst/>
                <a:latin typeface="Times New Roman" panose="02020603050405020304" pitchFamily="18" charset="0"/>
                <a:cs typeface="Times New Roman" panose="02020603050405020304" pitchFamily="18" charset="0"/>
              </a:rPr>
              <a:t>Monitor the model's performance on the validation dataset to prevent overfitting.</a:t>
            </a:r>
          </a:p>
          <a:p>
            <a:pPr algn="l">
              <a:buFont typeface="+mj-lt"/>
              <a:buAutoNum type="arabicPeriod"/>
            </a:pPr>
            <a:r>
              <a:rPr lang="en-GB" sz="2000" b="1" i="0" dirty="0">
                <a:solidFill>
                  <a:srgbClr val="0D0D0D"/>
                </a:solidFill>
                <a:effectLst/>
                <a:latin typeface="Times New Roman" panose="02020603050405020304" pitchFamily="18" charset="0"/>
                <a:cs typeface="Times New Roman" panose="02020603050405020304" pitchFamily="18" charset="0"/>
              </a:rPr>
              <a:t>Model Evaluation:</a:t>
            </a:r>
            <a:endParaRPr lang="en-GB" sz="20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GB" sz="2000" b="0" i="0" dirty="0">
                <a:solidFill>
                  <a:srgbClr val="0D0D0D"/>
                </a:solidFill>
                <a:effectLst/>
                <a:latin typeface="Times New Roman" panose="02020603050405020304" pitchFamily="18" charset="0"/>
                <a:cs typeface="Times New Roman" panose="02020603050405020304" pitchFamily="18" charset="0"/>
              </a:rPr>
              <a:t>Evaluate the trained model's performance using metrics such as loss function and accuracy.</a:t>
            </a:r>
          </a:p>
          <a:p>
            <a:pPr marL="742950" lvl="1" indent="-285750" algn="l">
              <a:buFont typeface="+mj-lt"/>
              <a:buAutoNum type="arabicPeriod"/>
            </a:pPr>
            <a:r>
              <a:rPr lang="en-GB" sz="2000" b="0" i="0" dirty="0">
                <a:solidFill>
                  <a:srgbClr val="0D0D0D"/>
                </a:solidFill>
                <a:effectLst/>
                <a:latin typeface="Times New Roman" panose="02020603050405020304" pitchFamily="18" charset="0"/>
                <a:cs typeface="Times New Roman" panose="02020603050405020304" pitchFamily="18" charset="0"/>
              </a:rPr>
              <a:t>Fine-tune the model if necessary based on the evaluation results.</a:t>
            </a:r>
          </a:p>
          <a:p>
            <a:pPr marL="12700">
              <a:lnSpc>
                <a:spcPct val="100000"/>
              </a:lnSpc>
              <a:spcBef>
                <a:spcPts val="105"/>
              </a:spcBef>
            </a:pPr>
            <a:endParaRPr sz="4800" dirty="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209</TotalTime>
  <Words>912</Words>
  <Application>Microsoft Office PowerPoint</Application>
  <PresentationFormat>Widescreen</PresentationFormat>
  <Paragraphs>78</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Söhne</vt:lpstr>
      <vt:lpstr>Times New Roman</vt:lpstr>
      <vt:lpstr>Trebuchet MS</vt:lpstr>
      <vt:lpstr>Office Theme</vt:lpstr>
      <vt:lpstr>ABISHEK P 311521243003</vt:lpstr>
      <vt:lpstr>PROJECT TITLE</vt:lpstr>
      <vt:lpstr>AGENDA</vt:lpstr>
      <vt:lpstr>PROBLEM STATEMENT  The objective of this project is to develop a Recurrent Neural Network (RNN) model capable of generating musical compositions in the form of MIDI files. The model will be trained on a dataset of MIDI files containing musical sequences, and it will learn to generate new sequences that resemble the style and structure of the training data.</vt:lpstr>
      <vt:lpstr>PROJECT OVERVIEW  This project aims to develop a Recurrent Neural Network (RNN) model for music generation. Utilizing MIDI datasets, the RNN learns the sequential patterns of musical compositions and generates new pieces autonomously. Through training, evaluation, and optimization, the model produces diverse and coherent musical sequences, demonstrating the potential of artificial intelligence in creative endeavors.</vt:lpstr>
      <vt:lpstr>WHO ARE THE END USERS?                   1)MUSIC PRODUCERS AND COMPOSERS              2)MUSICIANS AND SONGWRITERS              3)EDUCATORS              4)AI RESEARCHERS              5)ENTERTAINMENT INDUSTRY              6)GENERAL PUBLIC</vt:lpstr>
      <vt:lpstr>YOUR SOLUTION AND ITS VALUE PROPOSITION The music generation system powered by Recurrent Neural Networks (RNNs) revolutionizes music creation by providing musicians and composers with an AI-driven platform to effortlessly generate original compositions. With its customizable features and time-saving capabilities, the system enhances creativity, accelerates the composition process, and fosters innovation in music production. It serves as a versatile tool for musicians, educators, researchers, and enthusiasts, offering opportunities for exploration, experimentation, and learning in the realms of AI-generated music.</vt:lpstr>
      <vt:lpstr>THE WOW IN YOUR SOLUTION Revolutionize music creation with AI-driven generation, empowering users to effortlessly craft original compositions. Seamlessly blending creativity with technology, our solution accelerates the composition process while offering unparalleled customization and innovation opportunities. Experience the future of music with our versatile and transformative platform.</vt:lpstr>
      <vt:lpstr>PowerPoint Presentation</vt:lpstr>
      <vt:lpstr>PowerPoint Presentation</vt:lpstr>
      <vt:lpstr>RESULTS Generated MIDI File: The main result of running the code will be the generated MIDI file named "output.mid". This file will contain a musical composition generated by the RNN model based on the patterns learned from the input MIDI dataset. Musical Composition: The generated MIDI file will represent a sequence of musical notes and chords that form a new composition inspired by the input MIDI dataset. The musical style and structure of the composition will be influenced by the patterns present in the input MIDI dataset and the capabilities of the RNN model. Evaluation: The quality and coherence of the generated music can be evaluated subjectively by listening to the MIDI file and assessing factors such as melody, harmony, rhythm, and overall musicality. Additionally, objective metrics such as pitch accuracy, timing accuracy, and diversity of musical elements can be used to evaluate the performance of the RNN model.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ABISHEK P</dc:title>
  <cp:lastModifiedBy>ABISHEK</cp:lastModifiedBy>
  <cp:revision>9</cp:revision>
  <dcterms:created xsi:type="dcterms:W3CDTF">2024-04-01T06:14:23Z</dcterms:created>
  <dcterms:modified xsi:type="dcterms:W3CDTF">2024-04-04T18:38:17Z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