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2 Medium" charset="1" panose="020B0603030501040103"/>
      <p:regular r:id="rId22"/>
    </p:embeddedFont>
    <p:embeddedFont>
      <p:font typeface="Canva Sans 2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Abishek20104/nmgenai/"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47183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307556"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42822" y="1068526"/>
            <a:ext cx="17402355" cy="3479804"/>
          </a:xfrm>
          <a:prstGeom prst="rect">
            <a:avLst/>
          </a:prstGeom>
        </p:spPr>
        <p:txBody>
          <a:bodyPr anchor="t" rtlCol="false" tIns="0" lIns="0" bIns="0" rIns="0">
            <a:spAutoFit/>
          </a:bodyPr>
          <a:lstStyle/>
          <a:p>
            <a:pPr algn="ctr">
              <a:lnSpc>
                <a:spcPts val="13999"/>
              </a:lnSpc>
            </a:pPr>
            <a:r>
              <a:rPr lang="en-US" sz="9999">
                <a:solidFill>
                  <a:srgbClr val="FFFFFF"/>
                </a:solidFill>
                <a:latin typeface="Canva Sans 2 Bold"/>
              </a:rPr>
              <a:t>TNSDC - GENERATIVE AI FOR ENGINEERING</a:t>
            </a:r>
          </a:p>
        </p:txBody>
      </p:sp>
      <p:sp>
        <p:nvSpPr>
          <p:cNvPr name="TextBox 9" id="9"/>
          <p:cNvSpPr txBox="true"/>
          <p:nvPr/>
        </p:nvSpPr>
        <p:spPr>
          <a:xfrm rot="0">
            <a:off x="6901547" y="5257084"/>
            <a:ext cx="4368641" cy="771525"/>
          </a:xfrm>
          <a:prstGeom prst="rect">
            <a:avLst/>
          </a:prstGeom>
        </p:spPr>
        <p:txBody>
          <a:bodyPr anchor="t" rtlCol="false" tIns="0" lIns="0" bIns="0" rIns="0">
            <a:spAutoFit/>
          </a:bodyPr>
          <a:lstStyle/>
          <a:p>
            <a:pPr algn="ctr">
              <a:lnSpc>
                <a:spcPts val="6300"/>
              </a:lnSpc>
            </a:pPr>
            <a:r>
              <a:rPr lang="en-US" sz="4500">
                <a:solidFill>
                  <a:srgbClr val="FFFFFF"/>
                </a:solidFill>
                <a:latin typeface="Canva Sans 2"/>
              </a:rPr>
              <a:t>FINAL PROJECT</a:t>
            </a:r>
          </a:p>
        </p:txBody>
      </p:sp>
      <p:sp>
        <p:nvSpPr>
          <p:cNvPr name="TextBox 10" id="10"/>
          <p:cNvSpPr txBox="true"/>
          <p:nvPr/>
        </p:nvSpPr>
        <p:spPr>
          <a:xfrm rot="0">
            <a:off x="7950642" y="6424205"/>
            <a:ext cx="2270451" cy="381252"/>
          </a:xfrm>
          <a:prstGeom prst="rect">
            <a:avLst/>
          </a:prstGeom>
        </p:spPr>
        <p:txBody>
          <a:bodyPr anchor="t" rtlCol="false" tIns="0" lIns="0" bIns="0" rIns="0">
            <a:spAutoFit/>
          </a:bodyPr>
          <a:lstStyle/>
          <a:p>
            <a:pPr algn="ctr">
              <a:lnSpc>
                <a:spcPts val="3136"/>
              </a:lnSpc>
            </a:pPr>
            <a:r>
              <a:rPr lang="en-US" sz="2240">
                <a:solidFill>
                  <a:srgbClr val="FFFFFF"/>
                </a:solidFill>
                <a:latin typeface="Canva Sans 2"/>
              </a:rPr>
              <a:t>Submitted by</a:t>
            </a:r>
          </a:p>
        </p:txBody>
      </p:sp>
      <p:sp>
        <p:nvSpPr>
          <p:cNvPr name="TextBox 11" id="11"/>
          <p:cNvSpPr txBox="true"/>
          <p:nvPr/>
        </p:nvSpPr>
        <p:spPr>
          <a:xfrm rot="0">
            <a:off x="6959679" y="6746887"/>
            <a:ext cx="4252376" cy="1431044"/>
          </a:xfrm>
          <a:prstGeom prst="rect">
            <a:avLst/>
          </a:prstGeom>
        </p:spPr>
        <p:txBody>
          <a:bodyPr anchor="t" rtlCol="false" tIns="0" lIns="0" bIns="0" rIns="0">
            <a:spAutoFit/>
          </a:bodyPr>
          <a:lstStyle/>
          <a:p>
            <a:pPr algn="ctr">
              <a:lnSpc>
                <a:spcPts val="5760"/>
              </a:lnSpc>
            </a:pPr>
            <a:r>
              <a:rPr lang="en-US" sz="4114">
                <a:solidFill>
                  <a:srgbClr val="FFFFFF"/>
                </a:solidFill>
                <a:latin typeface="Canva Sans 2"/>
              </a:rPr>
              <a:t>Abishek S</a:t>
            </a:r>
          </a:p>
          <a:p>
            <a:pPr algn="ctr">
              <a:lnSpc>
                <a:spcPts val="5760"/>
              </a:lnSpc>
            </a:pPr>
            <a:r>
              <a:rPr lang="en-US" sz="4114">
                <a:solidFill>
                  <a:srgbClr val="FFFFFF"/>
                </a:solidFill>
                <a:latin typeface="Canva Sans 2"/>
              </a:rPr>
              <a:t>(311521104003)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24332" y="536876"/>
            <a:ext cx="711184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2 Bold"/>
              </a:rPr>
              <a:t>MODELLING</a:t>
            </a:r>
          </a:p>
        </p:txBody>
      </p:sp>
      <p:sp>
        <p:nvSpPr>
          <p:cNvPr name="TextBox 5" id="5"/>
          <p:cNvSpPr txBox="true"/>
          <p:nvPr/>
        </p:nvSpPr>
        <p:spPr>
          <a:xfrm rot="0">
            <a:off x="272506" y="3083213"/>
            <a:ext cx="17742988"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model used in the code is the MarianMTModel from the Transformers library. Specifically, it employs the pre-trained models available under the "Helsinki-NLP/opus-mt-{source_language}-{target_language}" format. These models are trained for machine translation tasks, allowing the program to translate text from a source language to a target language. The MarianMTModel utilizes encoder-decoder architecture and incorporates attention mechanisms for generating accurate translations. It is trained on large multilingual datasets to capture complex language patterns and nuances, enabling high-quality translation outputs.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26247"/>
            <a:ext cx="16230600" cy="7899448"/>
          </a:xfrm>
          <a:custGeom>
            <a:avLst/>
            <a:gdLst/>
            <a:ahLst/>
            <a:cxnLst/>
            <a:rect r="r" b="b" t="t" l="l"/>
            <a:pathLst>
              <a:path h="7899448" w="16230600">
                <a:moveTo>
                  <a:pt x="0" y="0"/>
                </a:moveTo>
                <a:lnTo>
                  <a:pt x="16230600" y="0"/>
                </a:lnTo>
                <a:lnTo>
                  <a:pt x="16230600" y="7899448"/>
                </a:lnTo>
                <a:lnTo>
                  <a:pt x="0" y="7899448"/>
                </a:lnTo>
                <a:lnTo>
                  <a:pt x="0" y="0"/>
                </a:lnTo>
                <a:close/>
              </a:path>
            </a:pathLst>
          </a:custGeom>
          <a:blipFill>
            <a:blip r:embed="rId2"/>
            <a:stretch>
              <a:fillRect l="-2623" t="0" r="-2623" b="0"/>
            </a:stretch>
          </a:blipFill>
        </p:spPr>
      </p:sp>
      <p:sp>
        <p:nvSpPr>
          <p:cNvPr name="TextBox 3" id="3"/>
          <p:cNvSpPr txBox="true"/>
          <p:nvPr/>
        </p:nvSpPr>
        <p:spPr>
          <a:xfrm rot="0">
            <a:off x="6553378" y="159703"/>
            <a:ext cx="518124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2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0167" y="555903"/>
            <a:ext cx="16967666" cy="9175195"/>
          </a:xfrm>
          <a:custGeom>
            <a:avLst/>
            <a:gdLst/>
            <a:ahLst/>
            <a:cxnLst/>
            <a:rect r="r" b="b" t="t" l="l"/>
            <a:pathLst>
              <a:path h="9175195" w="16967666">
                <a:moveTo>
                  <a:pt x="0" y="0"/>
                </a:moveTo>
                <a:lnTo>
                  <a:pt x="16967666" y="0"/>
                </a:lnTo>
                <a:lnTo>
                  <a:pt x="16967666" y="9175194"/>
                </a:lnTo>
                <a:lnTo>
                  <a:pt x="0" y="917519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36431" y="4201065"/>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553257" y="7825740"/>
            <a:ext cx="7606688" cy="941070"/>
          </a:xfrm>
          <a:prstGeom prst="rect">
            <a:avLst/>
          </a:prstGeom>
        </p:spPr>
        <p:txBody>
          <a:bodyPr anchor="t" rtlCol="false" tIns="0" lIns="0" bIns="0" rIns="0">
            <a:spAutoFit/>
          </a:bodyPr>
          <a:lstStyle/>
          <a:p>
            <a:pPr>
              <a:lnSpc>
                <a:spcPts val="4200"/>
              </a:lnSpc>
            </a:pPr>
            <a:r>
              <a:rPr lang="en-US" sz="3000">
                <a:solidFill>
                  <a:srgbClr val="FFFFFF"/>
                </a:solidFill>
                <a:latin typeface="Canva Sans 2"/>
              </a:rPr>
              <a:t>Project Link</a:t>
            </a:r>
          </a:p>
          <a:p>
            <a:pPr>
              <a:lnSpc>
                <a:spcPts val="3360"/>
              </a:lnSpc>
            </a:pPr>
            <a:r>
              <a:rPr lang="en-US" sz="2400" u="sng">
                <a:solidFill>
                  <a:srgbClr val="FFFFFF"/>
                </a:solidFill>
                <a:latin typeface="Canva Sans 2"/>
                <a:hlinkClick r:id="rId8" tooltip="https://github.com/Abishek20104/nmgenai/"/>
              </a:rPr>
              <a:t>https://github.com/Abishek20104/nmgenai/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43780" y="2057400"/>
            <a:ext cx="10972800" cy="8229600"/>
          </a:xfrm>
          <a:custGeom>
            <a:avLst/>
            <a:gdLst/>
            <a:ahLst/>
            <a:cxnLst/>
            <a:rect r="r" b="b" t="t" l="l"/>
            <a:pathLst>
              <a:path h="8229600" w="10972800">
                <a:moveTo>
                  <a:pt x="0" y="0"/>
                </a:moveTo>
                <a:lnTo>
                  <a:pt x="10972800" y="0"/>
                </a:lnTo>
                <a:lnTo>
                  <a:pt x="10972800" y="8229600"/>
                </a:lnTo>
                <a:lnTo>
                  <a:pt x="0" y="8229600"/>
                </a:lnTo>
                <a:lnTo>
                  <a:pt x="0" y="0"/>
                </a:lnTo>
                <a:close/>
              </a:path>
            </a:pathLst>
          </a:custGeom>
          <a:blipFill>
            <a:blip r:embed="rId4"/>
            <a:stretch>
              <a:fillRect l="0" t="0" r="0" b="0"/>
            </a:stretch>
          </a:blipFill>
        </p:spPr>
      </p:sp>
      <p:sp>
        <p:nvSpPr>
          <p:cNvPr name="TextBox 4" id="4"/>
          <p:cNvSpPr txBox="true"/>
          <p:nvPr/>
        </p:nvSpPr>
        <p:spPr>
          <a:xfrm rot="0">
            <a:off x="-784049" y="3460115"/>
            <a:ext cx="12018259" cy="3195319"/>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MULTILINGUAL TEXT TRASLATOR</a:t>
            </a:r>
          </a:p>
        </p:txBody>
      </p:sp>
      <p:sp>
        <p:nvSpPr>
          <p:cNvPr name="TextBox 5" id="5"/>
          <p:cNvSpPr txBox="true"/>
          <p:nvPr/>
        </p:nvSpPr>
        <p:spPr>
          <a:xfrm rot="0">
            <a:off x="4708253" y="514567"/>
            <a:ext cx="8871494" cy="1203315"/>
          </a:xfrm>
          <a:prstGeom prst="rect">
            <a:avLst/>
          </a:prstGeom>
        </p:spPr>
        <p:txBody>
          <a:bodyPr anchor="t" rtlCol="false" tIns="0" lIns="0" bIns="0" rIns="0">
            <a:spAutoFit/>
          </a:bodyPr>
          <a:lstStyle/>
          <a:p>
            <a:pPr algn="ctr">
              <a:lnSpc>
                <a:spcPts val="9800"/>
              </a:lnSpc>
            </a:pPr>
            <a:r>
              <a:rPr lang="en-US" sz="7000">
                <a:solidFill>
                  <a:srgbClr val="8CA9AD"/>
                </a:solidFill>
                <a:latin typeface="Canva Sans 2 Bold"/>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3892349"/>
            <a:ext cx="8164957" cy="3147423"/>
          </a:xfrm>
          <a:prstGeom prst="rect">
            <a:avLst/>
          </a:prstGeom>
        </p:spPr>
        <p:txBody>
          <a:bodyPr anchor="t" rtlCol="false" tIns="0" lIns="0" bIns="0" rIns="0">
            <a:spAutoFit/>
          </a:bodyPr>
          <a:lstStyle/>
          <a:p>
            <a:pPr algn="r">
              <a:lnSpc>
                <a:spcPts val="12247"/>
              </a:lnSpc>
            </a:pPr>
            <a:r>
              <a:rPr lang="en-US" sz="11133">
                <a:solidFill>
                  <a:srgbClr val="8CA9AD"/>
                </a:solidFill>
                <a:latin typeface="DM Sans Bold"/>
              </a:rPr>
              <a:t>TABLE OF</a:t>
            </a:r>
          </a:p>
          <a:p>
            <a:pPr algn="r">
              <a:lnSpc>
                <a:spcPts val="12247"/>
              </a:lnSpc>
            </a:pPr>
            <a:r>
              <a:rPr lang="en-US" sz="11133">
                <a:solidFill>
                  <a:srgbClr val="8CA9AD"/>
                </a:solidFill>
                <a:latin typeface="DM Sans Bold"/>
              </a:rPr>
              <a:t>CONTENT</a:t>
            </a:r>
          </a:p>
        </p:txBody>
      </p:sp>
      <p:sp>
        <p:nvSpPr>
          <p:cNvPr name="TextBox 4" id="4"/>
          <p:cNvSpPr txBox="true"/>
          <p:nvPr/>
        </p:nvSpPr>
        <p:spPr>
          <a:xfrm rot="0">
            <a:off x="1617950" y="833117"/>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01.</a:t>
            </a:r>
          </a:p>
        </p:txBody>
      </p:sp>
      <p:sp>
        <p:nvSpPr>
          <p:cNvPr name="TextBox 5" id="5"/>
          <p:cNvSpPr txBox="true"/>
          <p:nvPr/>
        </p:nvSpPr>
        <p:spPr>
          <a:xfrm rot="0">
            <a:off x="1617950" y="2110061"/>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02.</a:t>
            </a:r>
          </a:p>
        </p:txBody>
      </p:sp>
      <p:sp>
        <p:nvSpPr>
          <p:cNvPr name="TextBox 6" id="6"/>
          <p:cNvSpPr txBox="true"/>
          <p:nvPr/>
        </p:nvSpPr>
        <p:spPr>
          <a:xfrm rot="0">
            <a:off x="3692615" y="106518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PROBLEM STATEMENT</a:t>
            </a:r>
          </a:p>
        </p:txBody>
      </p:sp>
      <p:sp>
        <p:nvSpPr>
          <p:cNvPr name="TextBox 7" id="7"/>
          <p:cNvSpPr txBox="true"/>
          <p:nvPr/>
        </p:nvSpPr>
        <p:spPr>
          <a:xfrm rot="0">
            <a:off x="1617950" y="3389594"/>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03.</a:t>
            </a:r>
          </a:p>
        </p:txBody>
      </p:sp>
      <p:sp>
        <p:nvSpPr>
          <p:cNvPr name="TextBox 8" id="8"/>
          <p:cNvSpPr txBox="true"/>
          <p:nvPr/>
        </p:nvSpPr>
        <p:spPr>
          <a:xfrm rot="0">
            <a:off x="3692615" y="618519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SOLUTION</a:t>
            </a:r>
          </a:p>
        </p:txBody>
      </p:sp>
      <p:sp>
        <p:nvSpPr>
          <p:cNvPr name="TextBox 9" id="9"/>
          <p:cNvSpPr txBox="true"/>
          <p:nvPr/>
        </p:nvSpPr>
        <p:spPr>
          <a:xfrm rot="0">
            <a:off x="1617950" y="4669126"/>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04.</a:t>
            </a:r>
          </a:p>
        </p:txBody>
      </p:sp>
      <p:sp>
        <p:nvSpPr>
          <p:cNvPr name="TextBox 10" id="10"/>
          <p:cNvSpPr txBox="true"/>
          <p:nvPr/>
        </p:nvSpPr>
        <p:spPr>
          <a:xfrm rot="0">
            <a:off x="3692615" y="746790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MODELLING</a:t>
            </a:r>
          </a:p>
        </p:txBody>
      </p:sp>
      <p:sp>
        <p:nvSpPr>
          <p:cNvPr name="Freeform 11" id="11"/>
          <p:cNvSpPr/>
          <p:nvPr/>
        </p:nvSpPr>
        <p:spPr>
          <a:xfrm flipH="false" flipV="false" rot="0">
            <a:off x="8367570" y="877822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17950" y="5948659"/>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05.</a:t>
            </a:r>
          </a:p>
        </p:txBody>
      </p:sp>
      <p:sp>
        <p:nvSpPr>
          <p:cNvPr name="TextBox 13" id="13"/>
          <p:cNvSpPr txBox="true"/>
          <p:nvPr/>
        </p:nvSpPr>
        <p:spPr>
          <a:xfrm rot="0">
            <a:off x="1617950" y="7228192"/>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06.</a:t>
            </a:r>
          </a:p>
        </p:txBody>
      </p:sp>
      <p:sp>
        <p:nvSpPr>
          <p:cNvPr name="TextBox 14" id="14"/>
          <p:cNvSpPr txBox="true"/>
          <p:nvPr/>
        </p:nvSpPr>
        <p:spPr>
          <a:xfrm rot="0">
            <a:off x="1617950" y="8507725"/>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07.</a:t>
            </a:r>
          </a:p>
        </p:txBody>
      </p:sp>
      <p:sp>
        <p:nvSpPr>
          <p:cNvPr name="TextBox 15" id="15"/>
          <p:cNvSpPr txBox="true"/>
          <p:nvPr/>
        </p:nvSpPr>
        <p:spPr>
          <a:xfrm rot="0">
            <a:off x="3692615" y="234789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PROJECT OVERVIEW</a:t>
            </a:r>
          </a:p>
        </p:txBody>
      </p:sp>
      <p:sp>
        <p:nvSpPr>
          <p:cNvPr name="TextBox 16" id="16"/>
          <p:cNvSpPr txBox="true"/>
          <p:nvPr/>
        </p:nvSpPr>
        <p:spPr>
          <a:xfrm rot="0">
            <a:off x="3692615" y="4912017"/>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VALUE PROPOSITION</a:t>
            </a:r>
          </a:p>
        </p:txBody>
      </p:sp>
      <p:sp>
        <p:nvSpPr>
          <p:cNvPr name="TextBox 17" id="17"/>
          <p:cNvSpPr txBox="true"/>
          <p:nvPr/>
        </p:nvSpPr>
        <p:spPr>
          <a:xfrm rot="0">
            <a:off x="3692615" y="8744263"/>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RESULTS</a:t>
            </a:r>
          </a:p>
        </p:txBody>
      </p:sp>
      <p:sp>
        <p:nvSpPr>
          <p:cNvPr name="TextBox 18" id="18"/>
          <p:cNvSpPr txBox="true"/>
          <p:nvPr/>
        </p:nvSpPr>
        <p:spPr>
          <a:xfrm rot="0">
            <a:off x="3692615" y="3630600"/>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END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5075" y="2384829"/>
            <a:ext cx="15594752" cy="7434790"/>
            <a:chOff x="0" y="0"/>
            <a:chExt cx="4107260" cy="1958134"/>
          </a:xfrm>
        </p:grpSpPr>
        <p:sp>
          <p:nvSpPr>
            <p:cNvPr name="Freeform 3" id="3"/>
            <p:cNvSpPr/>
            <p:nvPr/>
          </p:nvSpPr>
          <p:spPr>
            <a:xfrm flipH="false" flipV="false" rot="0">
              <a:off x="0" y="0"/>
              <a:ext cx="4107260" cy="1958134"/>
            </a:xfrm>
            <a:custGeom>
              <a:avLst/>
              <a:gdLst/>
              <a:ahLst/>
              <a:cxnLst/>
              <a:rect r="r" b="b" t="t" l="l"/>
              <a:pathLst>
                <a:path h="1958134" w="4107260">
                  <a:moveTo>
                    <a:pt x="23829" y="0"/>
                  </a:moveTo>
                  <a:lnTo>
                    <a:pt x="4083431" y="0"/>
                  </a:lnTo>
                  <a:cubicBezTo>
                    <a:pt x="4089750" y="0"/>
                    <a:pt x="4095812" y="2511"/>
                    <a:pt x="4100280" y="6979"/>
                  </a:cubicBezTo>
                  <a:cubicBezTo>
                    <a:pt x="4104749" y="11448"/>
                    <a:pt x="4107260" y="17509"/>
                    <a:pt x="4107260" y="23829"/>
                  </a:cubicBezTo>
                  <a:lnTo>
                    <a:pt x="4107260" y="1934305"/>
                  </a:lnTo>
                  <a:cubicBezTo>
                    <a:pt x="4107260" y="1947465"/>
                    <a:pt x="4096591" y="1958134"/>
                    <a:pt x="4083431" y="1958134"/>
                  </a:cubicBezTo>
                  <a:lnTo>
                    <a:pt x="23829" y="1958134"/>
                  </a:lnTo>
                  <a:cubicBezTo>
                    <a:pt x="10669" y="1958134"/>
                    <a:pt x="0" y="1947465"/>
                    <a:pt x="0" y="1934305"/>
                  </a:cubicBezTo>
                  <a:lnTo>
                    <a:pt x="0" y="23829"/>
                  </a:lnTo>
                  <a:cubicBezTo>
                    <a:pt x="0" y="10669"/>
                    <a:pt x="10669" y="0"/>
                    <a:pt x="23829" y="0"/>
                  </a:cubicBezTo>
                  <a:close/>
                </a:path>
              </a:pathLst>
            </a:custGeom>
            <a:solidFill>
              <a:srgbClr val="8CA9AD"/>
            </a:solidFill>
          </p:spPr>
        </p:sp>
        <p:sp>
          <p:nvSpPr>
            <p:cNvPr name="TextBox 4" id="4"/>
            <p:cNvSpPr txBox="true"/>
            <p:nvPr/>
          </p:nvSpPr>
          <p:spPr>
            <a:xfrm>
              <a:off x="0" y="-38100"/>
              <a:ext cx="4107260" cy="199623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800000">
            <a:off x="12654390" y="6306787"/>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4766294" y="-253380"/>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60853" y="267915"/>
            <a:ext cx="14766294" cy="1708154"/>
          </a:xfrm>
          <a:prstGeom prst="rect">
            <a:avLst/>
          </a:prstGeom>
        </p:spPr>
        <p:txBody>
          <a:bodyPr anchor="t" rtlCol="false" tIns="0" lIns="0" bIns="0" rIns="0">
            <a:spAutoFit/>
          </a:bodyPr>
          <a:lstStyle/>
          <a:p>
            <a:pPr algn="ctr">
              <a:lnSpc>
                <a:spcPts val="13999"/>
              </a:lnSpc>
            </a:pPr>
            <a:r>
              <a:rPr lang="en-US" sz="9999">
                <a:solidFill>
                  <a:srgbClr val="8CA9AD"/>
                </a:solidFill>
                <a:latin typeface="Canva Sans 2 Bold"/>
              </a:rPr>
              <a:t>PROBLEM STATEMENT</a:t>
            </a:r>
          </a:p>
        </p:txBody>
      </p:sp>
      <p:sp>
        <p:nvSpPr>
          <p:cNvPr name="TextBox 8" id="8"/>
          <p:cNvSpPr txBox="true"/>
          <p:nvPr/>
        </p:nvSpPr>
        <p:spPr>
          <a:xfrm rot="0">
            <a:off x="727581" y="2655104"/>
            <a:ext cx="13311131" cy="6055464"/>
          </a:xfrm>
          <a:prstGeom prst="rect">
            <a:avLst/>
          </a:prstGeom>
        </p:spPr>
        <p:txBody>
          <a:bodyPr anchor="t" rtlCol="false" tIns="0" lIns="0" bIns="0" rIns="0">
            <a:spAutoFit/>
          </a:bodyPr>
          <a:lstStyle/>
          <a:p>
            <a:pPr algn="ctr">
              <a:lnSpc>
                <a:spcPts val="5384"/>
              </a:lnSpc>
            </a:pPr>
            <a:r>
              <a:rPr lang="en-US" sz="3845">
                <a:solidFill>
                  <a:srgbClr val="FFFFFF"/>
                </a:solidFill>
                <a:latin typeface="Canva Sans 2"/>
              </a:rPr>
              <a:t>Develop a Python program using generative AI and the Transformers library to facilitate text translation between different languages. The program should prompt the user to input the source and target languages, as well as the text to be translated. It should then utilize pre-trained models to generate accurate translations and display the results to the user. Exception handling should be implemented to ensure smooth execution even in case of errors.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17791" y="1235389"/>
            <a:ext cx="13254753" cy="1756961"/>
          </a:xfrm>
          <a:prstGeom prst="rect">
            <a:avLst/>
          </a:prstGeom>
        </p:spPr>
        <p:txBody>
          <a:bodyPr anchor="t" rtlCol="false" tIns="0" lIns="0" bIns="0" rIns="0">
            <a:spAutoFit/>
          </a:bodyPr>
          <a:lstStyle/>
          <a:p>
            <a:pPr algn="ctr">
              <a:lnSpc>
                <a:spcPts val="14459"/>
              </a:lnSpc>
            </a:pPr>
            <a:r>
              <a:rPr lang="en-US" sz="10328">
                <a:solidFill>
                  <a:srgbClr val="8CA9AD"/>
                </a:solidFill>
                <a:latin typeface="Canva Sans 2 Bold"/>
              </a:rPr>
              <a:t>PROJECT OVERVIEW</a:t>
            </a:r>
          </a:p>
        </p:txBody>
      </p:sp>
      <p:sp>
        <p:nvSpPr>
          <p:cNvPr name="TextBox 5" id="5"/>
          <p:cNvSpPr txBox="true"/>
          <p:nvPr/>
        </p:nvSpPr>
        <p:spPr>
          <a:xfrm rot="0">
            <a:off x="1514691" y="3440068"/>
            <a:ext cx="15744609" cy="4180840"/>
          </a:xfrm>
          <a:prstGeom prst="rect">
            <a:avLst/>
          </a:prstGeom>
        </p:spPr>
        <p:txBody>
          <a:bodyPr anchor="t" rtlCol="false" tIns="0" lIns="0" bIns="0" rIns="0">
            <a:spAutoFit/>
          </a:bodyPr>
          <a:lstStyle/>
          <a:p>
            <a:pPr algn="ctr">
              <a:lnSpc>
                <a:spcPts val="4759"/>
              </a:lnSpc>
            </a:pPr>
            <a:r>
              <a:rPr lang="en-US" sz="3399">
                <a:solidFill>
                  <a:srgbClr val="8CA9AD"/>
                </a:solidFill>
                <a:latin typeface="Canva Sans 2"/>
              </a:rPr>
              <a:t>This project revolves around building a user-friendly text translation program using cutting-edge generative AI and the Transformers library. By inputting source and target languages along with the text, users can obtain accurate translations with ease. We'll showcase the broad spectrum of languages supported by the pre-trained models, catering to diverse linguistic needs. . Our goal is to emphasize the significance of language translation while inviting audience participation and future exploration.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738" y="256599"/>
            <a:ext cx="16389562" cy="9773801"/>
            <a:chOff x="0" y="0"/>
            <a:chExt cx="4316592" cy="2574170"/>
          </a:xfrm>
        </p:grpSpPr>
        <p:sp>
          <p:nvSpPr>
            <p:cNvPr name="Freeform 3" id="3"/>
            <p:cNvSpPr/>
            <p:nvPr/>
          </p:nvSpPr>
          <p:spPr>
            <a:xfrm flipH="false" flipV="false" rot="0">
              <a:off x="0" y="0"/>
              <a:ext cx="4316592" cy="2574170"/>
            </a:xfrm>
            <a:custGeom>
              <a:avLst/>
              <a:gdLst/>
              <a:ahLst/>
              <a:cxnLst/>
              <a:rect r="r" b="b" t="t" l="l"/>
              <a:pathLst>
                <a:path h="2574170" w="4316592">
                  <a:moveTo>
                    <a:pt x="22674" y="0"/>
                  </a:moveTo>
                  <a:lnTo>
                    <a:pt x="4293919" y="0"/>
                  </a:lnTo>
                  <a:cubicBezTo>
                    <a:pt x="4299932" y="0"/>
                    <a:pt x="4305699" y="2389"/>
                    <a:pt x="4309951" y="6641"/>
                  </a:cubicBezTo>
                  <a:cubicBezTo>
                    <a:pt x="4314203" y="10893"/>
                    <a:pt x="4316592" y="16660"/>
                    <a:pt x="4316592" y="22674"/>
                  </a:cubicBezTo>
                  <a:lnTo>
                    <a:pt x="4316592" y="2551496"/>
                  </a:lnTo>
                  <a:cubicBezTo>
                    <a:pt x="4316592" y="2564019"/>
                    <a:pt x="4306441" y="2574170"/>
                    <a:pt x="4293919" y="2574170"/>
                  </a:cubicBezTo>
                  <a:lnTo>
                    <a:pt x="22674" y="2574170"/>
                  </a:lnTo>
                  <a:cubicBezTo>
                    <a:pt x="10151" y="2574170"/>
                    <a:pt x="0" y="2564019"/>
                    <a:pt x="0" y="2551496"/>
                  </a:cubicBezTo>
                  <a:lnTo>
                    <a:pt x="0" y="22674"/>
                  </a:lnTo>
                  <a:cubicBezTo>
                    <a:pt x="0" y="16660"/>
                    <a:pt x="2389" y="10893"/>
                    <a:pt x="6641" y="6641"/>
                  </a:cubicBezTo>
                  <a:cubicBezTo>
                    <a:pt x="10893" y="2389"/>
                    <a:pt x="16660" y="0"/>
                    <a:pt x="22674" y="0"/>
                  </a:cubicBezTo>
                  <a:close/>
                </a:path>
              </a:pathLst>
            </a:custGeom>
            <a:solidFill>
              <a:srgbClr val="8CA9AD"/>
            </a:solidFill>
          </p:spPr>
        </p:sp>
        <p:sp>
          <p:nvSpPr>
            <p:cNvPr name="TextBox 4" id="4"/>
            <p:cNvSpPr txBox="true"/>
            <p:nvPr/>
          </p:nvSpPr>
          <p:spPr>
            <a:xfrm>
              <a:off x="0" y="-38100"/>
              <a:ext cx="4316592" cy="261227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092511"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194" y="925830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837396" y="159703"/>
            <a:ext cx="6613207"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2 Bold"/>
              </a:rPr>
              <a:t>END USERS</a:t>
            </a:r>
          </a:p>
        </p:txBody>
      </p:sp>
      <p:sp>
        <p:nvSpPr>
          <p:cNvPr name="TextBox 8" id="8"/>
          <p:cNvSpPr txBox="true"/>
          <p:nvPr/>
        </p:nvSpPr>
        <p:spPr>
          <a:xfrm rot="0">
            <a:off x="1028700" y="2145340"/>
            <a:ext cx="15343353" cy="7445041"/>
          </a:xfrm>
          <a:prstGeom prst="rect">
            <a:avLst/>
          </a:prstGeom>
        </p:spPr>
        <p:txBody>
          <a:bodyPr anchor="t" rtlCol="false" tIns="0" lIns="0" bIns="0" rIns="0">
            <a:spAutoFit/>
          </a:bodyPr>
          <a:lstStyle/>
          <a:p>
            <a:pPr algn="just" marL="651100" indent="-325550" lvl="1">
              <a:lnSpc>
                <a:spcPts val="4222"/>
              </a:lnSpc>
              <a:buAutoNum type="arabicPeriod" startAt="1"/>
            </a:pPr>
            <a:r>
              <a:rPr lang="en-US" sz="3015">
                <a:solidFill>
                  <a:srgbClr val="FFFFFF"/>
                </a:solidFill>
                <a:latin typeface="Canva Sans 2 Bold"/>
              </a:rPr>
              <a:t>Travelers an</a:t>
            </a:r>
            <a:r>
              <a:rPr lang="en-US" sz="3015">
                <a:solidFill>
                  <a:srgbClr val="FFFFFF"/>
                </a:solidFill>
                <a:latin typeface="Canva Sans 2 Bold"/>
              </a:rPr>
              <a:t>d Tourists:</a:t>
            </a:r>
            <a:r>
              <a:rPr lang="en-US" sz="3015">
                <a:solidFill>
                  <a:srgbClr val="FFFFFF"/>
                </a:solidFill>
                <a:latin typeface="Canva Sans 2"/>
              </a:rPr>
              <a:t> Individuals traveling to foreign countries for leisure or business purposes who need to translate signs, menus, directions, and other text-based information in real-time.</a:t>
            </a:r>
          </a:p>
          <a:p>
            <a:pPr algn="just" marL="651100" indent="-325550" lvl="1">
              <a:lnSpc>
                <a:spcPts val="4222"/>
              </a:lnSpc>
              <a:buAutoNum type="arabicPeriod" startAt="1"/>
            </a:pPr>
            <a:r>
              <a:rPr lang="en-US" sz="3015">
                <a:solidFill>
                  <a:srgbClr val="FFFFFF"/>
                </a:solidFill>
                <a:latin typeface="Canva Sans 2 Bold"/>
              </a:rPr>
              <a:t>Language Learners:</a:t>
            </a:r>
            <a:r>
              <a:rPr lang="en-US" sz="3015">
                <a:solidFill>
                  <a:srgbClr val="FFFFFF"/>
                </a:solidFill>
                <a:latin typeface="Canva Sans 2"/>
              </a:rPr>
              <a:t> Students and enthusiasts learning a new language who require assistance in translating texts to aid their comprehension and language acquisition process.</a:t>
            </a:r>
          </a:p>
          <a:p>
            <a:pPr algn="just" marL="651100" indent="-325550" lvl="1">
              <a:lnSpc>
                <a:spcPts val="4222"/>
              </a:lnSpc>
              <a:buAutoNum type="arabicPeriod" startAt="1"/>
            </a:pPr>
            <a:r>
              <a:rPr lang="en-US" sz="3015">
                <a:solidFill>
                  <a:srgbClr val="FFFFFF"/>
                </a:solidFill>
                <a:latin typeface="Canva Sans 2 Bold"/>
              </a:rPr>
              <a:t>Multinational Corporations:</a:t>
            </a:r>
            <a:r>
              <a:rPr lang="en-US" sz="3015">
                <a:solidFill>
                  <a:srgbClr val="FFFFFF"/>
                </a:solidFill>
                <a:latin typeface="Canva Sans 2"/>
              </a:rPr>
              <a:t> Businesses operating globally that need to translate documents, emails, reports, and other communication materials to facilitate collaboration and communication among their international teams and clients.</a:t>
            </a:r>
          </a:p>
          <a:p>
            <a:pPr algn="just" marL="651100" indent="-325550" lvl="1">
              <a:lnSpc>
                <a:spcPts val="4222"/>
              </a:lnSpc>
              <a:buAutoNum type="arabicPeriod" startAt="1"/>
            </a:pPr>
            <a:r>
              <a:rPr lang="en-US" sz="3015">
                <a:solidFill>
                  <a:srgbClr val="FFFFFF"/>
                </a:solidFill>
                <a:latin typeface="Canva Sans 2 Bold"/>
              </a:rPr>
              <a:t>Researchers and Academics:</a:t>
            </a:r>
            <a:r>
              <a:rPr lang="en-US" sz="3015">
                <a:solidFill>
                  <a:srgbClr val="FFFFFF"/>
                </a:solidFill>
                <a:latin typeface="Canva Sans 2"/>
              </a:rPr>
              <a:t> Professionals in the field of linguistics, anthropology, sociology, and related disciplines who utilize translation services to analyze and study texts from different languages and cultures.</a:t>
            </a:r>
          </a:p>
          <a:p>
            <a:pPr algn="just">
              <a:lnSpc>
                <a:spcPts val="42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37988"/>
            <a:ext cx="9166757"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SOLUTION</a:t>
            </a:r>
          </a:p>
        </p:txBody>
      </p:sp>
      <p:sp>
        <p:nvSpPr>
          <p:cNvPr name="TextBox 4" id="4"/>
          <p:cNvSpPr txBox="true"/>
          <p:nvPr/>
        </p:nvSpPr>
        <p:spPr>
          <a:xfrm rot="0">
            <a:off x="715329" y="2718551"/>
            <a:ext cx="16857343"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solution provided by the text translation program addresses the problem statement by offering a user-friendly platform for translating text between different languages. Leveraging generative AI and the Transformers library, the program accurately translates input text from a source language to a target language. Users can easily interact with the program by specifying the source and target languages along with the text to be translated. The program utilizes pre-trained models to generate precise translations, ensuring effective communication across linguistic boundaries. With its intuitive interface and wide language coverage, the solution streamlines the translation process, saving time and resources while facilitating seamless cross-cultural communication.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51083"/>
            <a:ext cx="12127622"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VALUE PROPOSITION</a:t>
            </a:r>
          </a:p>
        </p:txBody>
      </p:sp>
      <p:sp>
        <p:nvSpPr>
          <p:cNvPr name="TextBox 4" id="4"/>
          <p:cNvSpPr txBox="true"/>
          <p:nvPr/>
        </p:nvSpPr>
        <p:spPr>
          <a:xfrm rot="0">
            <a:off x="0" y="2677160"/>
            <a:ext cx="1828800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value proposition of the text translation program lies in its ability to provide accurate and efficient language translation services, enabling seamless communication across linguistic barriers. By leveraging generative AI and the Transformers library, the program ensures precise translations, maintaining the integrity of the original message. Users benefit from a user-friendly interface that simplifies the translation process, saving time and effort. With support for a wide range of languages, the program caters to diverse linguistic needs, making it indispensable for individuals, businesses, and organizations operating in a globalized world. Overall, the program offers enhanced accessibility, efficiency, and effectiveness in cross-cultural communication, empowering users to connect and collaborate effectively regardless of language differences.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19592"/>
            <a:ext cx="16448584" cy="65811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The "wow" factor in the solution is its seamless integration of cutting-edge generative AI and the Transformers library to deliver remarkably accurate translations. This advanced technology empowers users to effortlessly bridge language barriers with precision and efficiency. Additionally, the program's intuitive interface and wide language coverage ensure accessibility and usability for a diverse range of users. Whether it's translating complex business documents or navigating foreign environments during travel, the program offers a transformative solution that simplifies and enhances cross-cultural communication. Its ability to facilitate smooth, accurate, and quick translations truly sets it apart, eliciting a "wow" response from users encountering its capabilities.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DAGBLkMs6NU</dc:identifier>
  <dcterms:modified xsi:type="dcterms:W3CDTF">2011-08-01T06:04:30Z</dcterms:modified>
  <cp:revision>1</cp:revision>
  <dc:title>TNSDC-GENAI-FINALPROJECT</dc:title>
</cp:coreProperties>
</file>