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403" r:id="rId9"/>
    <p:sldId id="405" r:id="rId10"/>
    <p:sldId id="400" r:id="rId11"/>
    <p:sldId id="404" r:id="rId12"/>
    <p:sldId id="398" r:id="rId13"/>
    <p:sldId id="402" r:id="rId14"/>
    <p:sldId id="397" r:id="rId15"/>
    <p:sldId id="406" r:id="rId16"/>
    <p:sldId id="396" r:id="rId17"/>
    <p:sldId id="394" r:id="rId18"/>
    <p:sldId id="270" r:id="rId19"/>
    <p:sldId id="393" r:id="rId20"/>
    <p:sldId id="399" r:id="rId21"/>
    <p:sldId id="407" r:id="rId22"/>
    <p:sldId id="321" r:id="rId23"/>
    <p:sldId id="391" r:id="rId24"/>
    <p:sldId id="28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2/28/2024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28566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84823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925367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070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31249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608960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76446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2929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0039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DevOps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Abishek S K</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351219"/>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DevOps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607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descr="A person pushing gears with text&#10;&#10;Description automatically generated with medium confidence">
            <a:extLst>
              <a:ext uri="{FF2B5EF4-FFF2-40B4-BE49-F238E27FC236}">
                <a16:creationId xmlns:a16="http://schemas.microsoft.com/office/drawing/2014/main" id="{10086CCC-9BDC-1404-25DB-2AD86FED33D4}"/>
              </a:ext>
            </a:extLst>
          </p:cNvPr>
          <p:cNvPicPr>
            <a:picLocks noGrp="1" noChangeAspect="1"/>
          </p:cNvPicPr>
          <p:nvPr>
            <p:ph type="pic" sz="quarter" idx="13"/>
          </p:nvPr>
        </p:nvPicPr>
        <p:blipFill rotWithShape="1">
          <a:blip r:embed="rId2"/>
          <a:srcRect l="981"/>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5" name="Date Placeholder 4">
            <a:extLst>
              <a:ext uri="{FF2B5EF4-FFF2-40B4-BE49-F238E27FC236}">
                <a16:creationId xmlns:a16="http://schemas.microsoft.com/office/drawing/2014/main" id="{54562C89-AF39-6EB9-6F14-32BDD23DB67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7F419D61-4368-70FD-A2AE-AEF2CAA11C9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9" name="Freeform: Shape 68">
            <a:extLst>
              <a:ext uri="{FF2B5EF4-FFF2-40B4-BE49-F238E27FC236}">
                <a16:creationId xmlns:a16="http://schemas.microsoft.com/office/drawing/2014/main" id="{2AB325F8-F3DD-4A29-A1B3-3FE2723D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2388AE5D-2F63-D5A9-1CA8-34AE4034F52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grpSp>
        <p:nvGrpSpPr>
          <p:cNvPr id="66" name="Group 65">
            <a:extLst>
              <a:ext uri="{FF2B5EF4-FFF2-40B4-BE49-F238E27FC236}">
                <a16:creationId xmlns:a16="http://schemas.microsoft.com/office/drawing/2014/main" id="{6F896C4B-00ED-43C0-AD6B-7516EF49B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27198" y="5994575"/>
            <a:ext cx="667802" cy="631474"/>
            <a:chOff x="10478914" y="1506691"/>
            <a:chExt cx="667802" cy="631474"/>
          </a:xfrm>
        </p:grpSpPr>
        <p:sp>
          <p:nvSpPr>
            <p:cNvPr id="67" name="Freeform: Shape 66">
              <a:extLst>
                <a:ext uri="{FF2B5EF4-FFF2-40B4-BE49-F238E27FC236}">
                  <a16:creationId xmlns:a16="http://schemas.microsoft.com/office/drawing/2014/main" id="{E7FE7380-4233-4AF8-926D-83B044F230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AAC20FA8-1F40-4696-9EA8-0EC50A6C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9500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DevOps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The DevOps life cycle is working with two major parts, one is software Development, and second is Operations. This allows a single team to handle the entire application lifecycle, from development to testing, deployment, and operations. DevOps helps you to reduce the disconnection between software developers, quality assurance (QA) engineers, and system administrators.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couple of people with laptops&#10;&#10;Description automatically generated">
            <a:extLst>
              <a:ext uri="{FF2B5EF4-FFF2-40B4-BE49-F238E27FC236}">
                <a16:creationId xmlns:a16="http://schemas.microsoft.com/office/drawing/2014/main" id="{E24C7418-8CCB-652A-9E9F-B00B51B18EB4}"/>
              </a:ext>
            </a:extLst>
          </p:cNvPr>
          <p:cNvPicPr>
            <a:picLocks noChangeAspect="1"/>
          </p:cNvPicPr>
          <p:nvPr/>
        </p:nvPicPr>
        <p:blipFill>
          <a:blip r:embed="rId3"/>
          <a:stretch>
            <a:fillRect/>
          </a:stretch>
        </p:blipFill>
        <p:spPr>
          <a:xfrm>
            <a:off x="4295775" y="3910788"/>
            <a:ext cx="3203935" cy="1542854"/>
          </a:xfrm>
          <a:prstGeom prst="rect">
            <a:avLst/>
          </a:prstGeom>
        </p:spPr>
      </p:pic>
    </p:spTree>
    <p:extLst>
      <p:ext uri="{BB962C8B-B14F-4D97-AF65-F5344CB8AC3E}">
        <p14:creationId xmlns:p14="http://schemas.microsoft.com/office/powerpoint/2010/main" val="210212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diagram of a software company&#10;&#10;Description automatically generated">
            <a:extLst>
              <a:ext uri="{FF2B5EF4-FFF2-40B4-BE49-F238E27FC236}">
                <a16:creationId xmlns:a16="http://schemas.microsoft.com/office/drawing/2014/main" id="{56E2BA0D-8263-F16D-A410-097E010E86CE}"/>
              </a:ext>
            </a:extLst>
          </p:cNvPr>
          <p:cNvPicPr>
            <a:picLocks noGrp="1" noChangeAspect="1"/>
          </p:cNvPicPr>
          <p:nvPr>
            <p:ph type="pic" sz="quarter" idx="13"/>
          </p:nvPr>
        </p:nvPicPr>
        <p:blipFill rotWithShape="1">
          <a:blip r:embed="rId2"/>
          <a:srcRect r="1946" b="-1"/>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5" name="Date Placeholder 4">
            <a:extLst>
              <a:ext uri="{FF2B5EF4-FFF2-40B4-BE49-F238E27FC236}">
                <a16:creationId xmlns:a16="http://schemas.microsoft.com/office/drawing/2014/main" id="{54562C89-AF39-6EB9-6F14-32BDD23DB67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7F419D61-4368-70FD-A2AE-AEF2CAA11C9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2" name="Freeform: Shape 41">
            <a:extLst>
              <a:ext uri="{FF2B5EF4-FFF2-40B4-BE49-F238E27FC236}">
                <a16:creationId xmlns:a16="http://schemas.microsoft.com/office/drawing/2014/main" id="{2AB325F8-F3DD-4A29-A1B3-3FE2723D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2388AE5D-2F63-D5A9-1CA8-34AE4034F52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grpSp>
        <p:nvGrpSpPr>
          <p:cNvPr id="44" name="Group 43">
            <a:extLst>
              <a:ext uri="{FF2B5EF4-FFF2-40B4-BE49-F238E27FC236}">
                <a16:creationId xmlns:a16="http://schemas.microsoft.com/office/drawing/2014/main" id="{6F896C4B-00ED-43C0-AD6B-7516EF49B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27198" y="5994575"/>
            <a:ext cx="667802" cy="631474"/>
            <a:chOff x="10478914" y="1506691"/>
            <a:chExt cx="667802" cy="631474"/>
          </a:xfrm>
        </p:grpSpPr>
        <p:sp>
          <p:nvSpPr>
            <p:cNvPr id="45" name="Freeform: Shape 44">
              <a:extLst>
                <a:ext uri="{FF2B5EF4-FFF2-40B4-BE49-F238E27FC236}">
                  <a16:creationId xmlns:a16="http://schemas.microsoft.com/office/drawing/2014/main" id="{E7FE7380-4233-4AF8-926D-83B044F230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AAC20FA8-1F40-4696-9EA8-0EC50A6C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9252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02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Docker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Docker is a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Docker Container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pPr rtl="0"/>
            <a:r>
              <a:rPr lang="en-US" dirty="0"/>
              <a:t>A container is a running instance of an image. You can create, start, stop, move, or delete a container using the Docker API or CLI. You can connect a container to single or multiple networks, attach storage to it, or even create a new image based on its current state.</a:t>
            </a:r>
          </a:p>
          <a:p>
            <a:pPr rtl="0"/>
            <a:r>
              <a:rPr lang="en-US" dirty="0"/>
              <a:t>By default, a container is relatively well isolated from other containers and its host machine. You can control how isolated a container's network, storage, or other underlying subsystems are from other containers or from the host machine.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565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54562C89-AF39-6EB9-6F14-32BDD23DB67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7F419D61-4368-70FD-A2AE-AEF2CAA11C9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2" name="Freeform: Shape 41">
            <a:extLst>
              <a:ext uri="{FF2B5EF4-FFF2-40B4-BE49-F238E27FC236}">
                <a16:creationId xmlns:a16="http://schemas.microsoft.com/office/drawing/2014/main" id="{2AB325F8-F3DD-4A29-A1B3-3FE2723D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2388AE5D-2F63-D5A9-1CA8-34AE4034F52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grpSp>
        <p:nvGrpSpPr>
          <p:cNvPr id="44" name="Group 43">
            <a:extLst>
              <a:ext uri="{FF2B5EF4-FFF2-40B4-BE49-F238E27FC236}">
                <a16:creationId xmlns:a16="http://schemas.microsoft.com/office/drawing/2014/main" id="{6F896C4B-00ED-43C0-AD6B-7516EF49B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27198" y="5994575"/>
            <a:ext cx="667802" cy="631474"/>
            <a:chOff x="10478914" y="1506691"/>
            <a:chExt cx="667802" cy="631474"/>
          </a:xfrm>
        </p:grpSpPr>
        <p:sp>
          <p:nvSpPr>
            <p:cNvPr id="45" name="Freeform: Shape 44">
              <a:extLst>
                <a:ext uri="{FF2B5EF4-FFF2-40B4-BE49-F238E27FC236}">
                  <a16:creationId xmlns:a16="http://schemas.microsoft.com/office/drawing/2014/main" id="{E7FE7380-4233-4AF8-926D-83B044F230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AAC20FA8-1F40-4696-9EA8-0EC50A6C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Picture 10" descr="A screenshot of a computer application&#10;&#10;Description automatically generated">
            <a:extLst>
              <a:ext uri="{FF2B5EF4-FFF2-40B4-BE49-F238E27FC236}">
                <a16:creationId xmlns:a16="http://schemas.microsoft.com/office/drawing/2014/main" id="{353A4863-F0EF-597A-55A0-B4F87BF67761}"/>
              </a:ext>
            </a:extLst>
          </p:cNvPr>
          <p:cNvPicPr>
            <a:picLocks noChangeAspect="1"/>
          </p:cNvPicPr>
          <p:nvPr/>
        </p:nvPicPr>
        <p:blipFill>
          <a:blip r:embed="rId2"/>
          <a:stretch>
            <a:fillRect/>
          </a:stretch>
        </p:blipFill>
        <p:spPr>
          <a:xfrm>
            <a:off x="0" y="0"/>
            <a:ext cx="12191999" cy="6310312"/>
          </a:xfrm>
          <a:prstGeom prst="rect">
            <a:avLst/>
          </a:prstGeom>
        </p:spPr>
      </p:pic>
    </p:spTree>
    <p:extLst>
      <p:ext uri="{BB962C8B-B14F-4D97-AF65-F5344CB8AC3E}">
        <p14:creationId xmlns:p14="http://schemas.microsoft.com/office/powerpoint/2010/main" val="261076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Jenkins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833151"/>
            <a:ext cx="10941155" cy="4471934"/>
          </a:xfrm>
        </p:spPr>
        <p:txBody>
          <a:bodyPr/>
          <a:lstStyle/>
          <a:p>
            <a:pPr rtl="0"/>
            <a:r>
              <a:rPr lang="en-US" dirty="0">
                <a:effectLst/>
              </a:rPr>
              <a:t>Jenkins is an open-source continuous integration/continuous delivery and deployment (CI/CD) automation software DevOps tool written in the Java Programming language. It is used to implement CI/CD workflows called pipelines.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578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Waterfall model</a:t>
            </a:r>
          </a:p>
          <a:p>
            <a:r>
              <a:rPr lang="en-US" dirty="0"/>
              <a:t>Agile model</a:t>
            </a:r>
          </a:p>
          <a:p>
            <a:r>
              <a:rPr lang="en-US" dirty="0"/>
              <a:t>DevOps </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Abishek S K</a:t>
            </a:r>
          </a:p>
          <a:p>
            <a:r>
              <a:rPr lang="en-US" dirty="0"/>
              <a:t>abishek.sk@mphasis.com</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142054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262463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794523"/>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Waterfall </a:t>
            </a:r>
            <a:r>
              <a:rPr lang="en-US" dirty="0"/>
              <a:t>M</a:t>
            </a:r>
            <a:r>
              <a:rPr lang="en-US" sz="6400" kern="1200" dirty="0">
                <a:solidFill>
                  <a:schemeClr val="tx1"/>
                </a:solidFill>
                <a:latin typeface="+mj-lt"/>
                <a:ea typeface="+mj-ea"/>
                <a:cs typeface="+mj-cs"/>
              </a:rPr>
              <a:t>odel</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Waterfall Model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The waterfall model is a linear, sequential approach to the software development lifecycle (SDLC).</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diagram of a software development process">
            <a:extLst>
              <a:ext uri="{FF2B5EF4-FFF2-40B4-BE49-F238E27FC236}">
                <a16:creationId xmlns:a16="http://schemas.microsoft.com/office/drawing/2014/main" id="{41DAF912-790F-55CA-D2F5-CCCE8D220AD1}"/>
              </a:ext>
            </a:extLst>
          </p:cNvPr>
          <p:cNvPicPr>
            <a:picLocks noChangeAspect="1"/>
          </p:cNvPicPr>
          <p:nvPr/>
        </p:nvPicPr>
        <p:blipFill>
          <a:blip r:embed="rId3"/>
          <a:stretch>
            <a:fillRect/>
          </a:stretch>
        </p:blipFill>
        <p:spPr>
          <a:xfrm>
            <a:off x="3179763" y="2445561"/>
            <a:ext cx="5253494" cy="3517624"/>
          </a:xfrm>
          <a:prstGeom prst="rect">
            <a:avLst/>
          </a:prstGeom>
        </p:spPr>
      </p:pic>
    </p:spTree>
    <p:extLst>
      <p:ext uri="{BB962C8B-B14F-4D97-AF65-F5344CB8AC3E}">
        <p14:creationId xmlns:p14="http://schemas.microsoft.com/office/powerpoint/2010/main" val="94081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Waterfall Model Disadvantages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Any new requirement from the client will restart the development cycle.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descr="A person with a computer&#10;&#10;Description automatically generated">
            <a:extLst>
              <a:ext uri="{FF2B5EF4-FFF2-40B4-BE49-F238E27FC236}">
                <a16:creationId xmlns:a16="http://schemas.microsoft.com/office/drawing/2014/main" id="{EFF3EABB-1761-7698-3282-9D321FBCBBE8}"/>
              </a:ext>
            </a:extLst>
          </p:cNvPr>
          <p:cNvPicPr>
            <a:picLocks noChangeAspect="1"/>
          </p:cNvPicPr>
          <p:nvPr/>
        </p:nvPicPr>
        <p:blipFill>
          <a:blip r:embed="rId3"/>
          <a:stretch>
            <a:fillRect/>
          </a:stretch>
        </p:blipFill>
        <p:spPr>
          <a:xfrm>
            <a:off x="1132692" y="2580648"/>
            <a:ext cx="9350311" cy="2638793"/>
          </a:xfrm>
          <a:prstGeom prst="rect">
            <a:avLst/>
          </a:prstGeom>
        </p:spPr>
      </p:pic>
    </p:spTree>
    <p:extLst>
      <p:ext uri="{BB962C8B-B14F-4D97-AF65-F5344CB8AC3E}">
        <p14:creationId xmlns:p14="http://schemas.microsoft.com/office/powerpoint/2010/main" val="313227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351219"/>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Agile </a:t>
            </a:r>
            <a:r>
              <a:rPr lang="en-US" dirty="0"/>
              <a:t>Model</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76744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Agile Model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470992"/>
            <a:ext cx="10941155" cy="4471934"/>
          </a:xfrm>
        </p:spPr>
        <p:txBody>
          <a:bodyPr/>
          <a:lstStyle/>
          <a:p>
            <a:r>
              <a:rPr lang="en-US" dirty="0"/>
              <a:t>The Agile methodology is a project management approach that involves breaking the project into phases and emphasizes continuous collaboration and improvement.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descr="A diagram of a process&#10;&#10;Description automatically generated">
            <a:extLst>
              <a:ext uri="{FF2B5EF4-FFF2-40B4-BE49-F238E27FC236}">
                <a16:creationId xmlns:a16="http://schemas.microsoft.com/office/drawing/2014/main" id="{44FB126B-D3A9-9982-DBF1-F756CEA7FB1F}"/>
              </a:ext>
            </a:extLst>
          </p:cNvPr>
          <p:cNvPicPr>
            <a:picLocks noChangeAspect="1"/>
          </p:cNvPicPr>
          <p:nvPr/>
        </p:nvPicPr>
        <p:blipFill>
          <a:blip r:embed="rId3"/>
          <a:stretch>
            <a:fillRect/>
          </a:stretch>
        </p:blipFill>
        <p:spPr>
          <a:xfrm>
            <a:off x="2688997" y="2661508"/>
            <a:ext cx="5920812" cy="2820814"/>
          </a:xfrm>
          <a:prstGeom prst="rect">
            <a:avLst/>
          </a:prstGeom>
        </p:spPr>
      </p:pic>
    </p:spTree>
    <p:extLst>
      <p:ext uri="{BB962C8B-B14F-4D97-AF65-F5344CB8AC3E}">
        <p14:creationId xmlns:p14="http://schemas.microsoft.com/office/powerpoint/2010/main" val="33643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Placeholder 23" descr="A group of people with different stages of development&#10;&#10;Description automatically generated with medium confidence">
            <a:extLst>
              <a:ext uri="{FF2B5EF4-FFF2-40B4-BE49-F238E27FC236}">
                <a16:creationId xmlns:a16="http://schemas.microsoft.com/office/drawing/2014/main" id="{E7D141F4-E725-E0D5-A9EF-213DD89E1BEF}"/>
              </a:ext>
            </a:extLst>
          </p:cNvPr>
          <p:cNvPicPr>
            <a:picLocks noGrp="1" noChangeAspect="1"/>
          </p:cNvPicPr>
          <p:nvPr>
            <p:ph type="pic" sz="quarter" idx="13"/>
          </p:nvPr>
        </p:nvPicPr>
        <p:blipFill rotWithShape="1">
          <a:blip r:embed="rId2"/>
          <a:srcRect l="1464"/>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5" name="Date Placeholder 4">
            <a:extLst>
              <a:ext uri="{FF2B5EF4-FFF2-40B4-BE49-F238E27FC236}">
                <a16:creationId xmlns:a16="http://schemas.microsoft.com/office/drawing/2014/main" id="{54562C89-AF39-6EB9-6F14-32BDD23DB67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7F419D61-4368-70FD-A2AE-AEF2CAA11C9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6" name="Freeform: Shape 75">
            <a:extLst>
              <a:ext uri="{FF2B5EF4-FFF2-40B4-BE49-F238E27FC236}">
                <a16:creationId xmlns:a16="http://schemas.microsoft.com/office/drawing/2014/main" id="{2AB325F8-F3DD-4A29-A1B3-3FE2723D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2388AE5D-2F63-D5A9-1CA8-34AE4034F52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grpSp>
        <p:nvGrpSpPr>
          <p:cNvPr id="78" name="Group 77">
            <a:extLst>
              <a:ext uri="{FF2B5EF4-FFF2-40B4-BE49-F238E27FC236}">
                <a16:creationId xmlns:a16="http://schemas.microsoft.com/office/drawing/2014/main" id="{6F896C4B-00ED-43C0-AD6B-7516EF49B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27198" y="5994575"/>
            <a:ext cx="667802" cy="631474"/>
            <a:chOff x="10478914" y="1506691"/>
            <a:chExt cx="667802" cy="631474"/>
          </a:xfrm>
        </p:grpSpPr>
        <p:sp>
          <p:nvSpPr>
            <p:cNvPr id="79" name="Freeform: Shape 78">
              <a:extLst>
                <a:ext uri="{FF2B5EF4-FFF2-40B4-BE49-F238E27FC236}">
                  <a16:creationId xmlns:a16="http://schemas.microsoft.com/office/drawing/2014/main" id="{E7FE7380-4233-4AF8-926D-83B044F230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AAC20FA8-1F40-4696-9EA8-0EC50A6C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7797567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{48730145-157C-458B-AB8A-3AEDF82CB73B}tf33713516_win32</Template>
  <TotalTime>380</TotalTime>
  <Words>1090</Words>
  <Application>Microsoft Office PowerPoint</Application>
  <PresentationFormat>Widescreen</PresentationFormat>
  <Paragraphs>141</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Symbol</vt:lpstr>
      <vt:lpstr>Walbaum Display</vt:lpstr>
      <vt:lpstr>3DFloatVTI</vt:lpstr>
      <vt:lpstr>DevOps</vt:lpstr>
      <vt:lpstr>Agenda</vt:lpstr>
      <vt:lpstr>Introduction</vt:lpstr>
      <vt:lpstr>Waterfall Model</vt:lpstr>
      <vt:lpstr>Waterfall Model </vt:lpstr>
      <vt:lpstr>Waterfall Model Disadvantages </vt:lpstr>
      <vt:lpstr>Agile Model</vt:lpstr>
      <vt:lpstr>Agile Model </vt:lpstr>
      <vt:lpstr>PowerPoint Presentation</vt:lpstr>
      <vt:lpstr>DevOps</vt:lpstr>
      <vt:lpstr>PowerPoint Presentation</vt:lpstr>
      <vt:lpstr>DevOps </vt:lpstr>
      <vt:lpstr>PowerPoint Presentation</vt:lpstr>
      <vt:lpstr>Git </vt:lpstr>
      <vt:lpstr>Docker </vt:lpstr>
      <vt:lpstr>Docker Container</vt:lpstr>
      <vt:lpstr>PowerPoint Presentation</vt:lpstr>
      <vt:lpstr>Jenkins</vt:lpstr>
      <vt:lpstr>Summary</vt:lpstr>
      <vt:lpstr>Thank You</vt:lpstr>
      <vt:lpstr>Content 2 </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Abishek SK</dc:creator>
  <cp:lastModifiedBy>Abishek SK</cp:lastModifiedBy>
  <cp:revision>10</cp:revision>
  <dcterms:created xsi:type="dcterms:W3CDTF">2024-02-26T10:59:27Z</dcterms:created>
  <dcterms:modified xsi:type="dcterms:W3CDTF">2024-02-28T04:26:52Z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