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7030A0"/>
    <a:srgbClr val="AFABAB"/>
    <a:srgbClr val="EDEDED"/>
    <a:srgbClr val="666699"/>
    <a:srgbClr val="FFFF00"/>
    <a:srgbClr val="00B0F0"/>
    <a:srgbClr val="00FFCC"/>
    <a:srgbClr val="90DB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8496" autoAdjust="0"/>
  </p:normalViewPr>
  <p:slideViewPr>
    <p:cSldViewPr snapToGrid="0">
      <p:cViewPr varScale="1">
        <p:scale>
          <a:sx n="71" d="100"/>
          <a:sy n="71" d="100"/>
        </p:scale>
        <p:origin x="12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BF60C-8A31-4EEB-B9FB-07D60EE920D2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E3C2BD6-3B6C-4BE4-9F5D-4C12E4E7361E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Let’s see a live demo.</a:t>
          </a:r>
          <a:endParaRPr lang="en-IN" dirty="0">
            <a:latin typeface="Arial Black" panose="020B0A04020102020204" pitchFamily="34" charset="0"/>
          </a:endParaRPr>
        </a:p>
      </dgm:t>
    </dgm:pt>
    <dgm:pt modelId="{33713328-C6B3-4407-B493-F852E6B0B5DC}" type="parTrans" cxnId="{E64ED739-CF4D-48E8-9344-7CAA50F7E2FB}">
      <dgm:prSet/>
      <dgm:spPr/>
      <dgm:t>
        <a:bodyPr/>
        <a:lstStyle/>
        <a:p>
          <a:endParaRPr lang="en-IN"/>
        </a:p>
      </dgm:t>
    </dgm:pt>
    <dgm:pt modelId="{5EAD13EA-D036-48C7-98EB-99853550B311}" type="sibTrans" cxnId="{E64ED739-CF4D-48E8-9344-7CAA50F7E2FB}">
      <dgm:prSet/>
      <dgm:spPr/>
      <dgm:t>
        <a:bodyPr/>
        <a:lstStyle/>
        <a:p>
          <a:endParaRPr lang="en-IN"/>
        </a:p>
      </dgm:t>
    </dgm:pt>
    <dgm:pt modelId="{18F06C99-CB96-44E6-AACF-F115BC0CE150}" type="pres">
      <dgm:prSet presAssocID="{D50BF60C-8A31-4EEB-B9FB-07D60EE920D2}" presName="Name0" presStyleCnt="0">
        <dgm:presLayoutVars>
          <dgm:dir/>
          <dgm:resizeHandles val="exact"/>
        </dgm:presLayoutVars>
      </dgm:prSet>
      <dgm:spPr/>
    </dgm:pt>
    <dgm:pt modelId="{6B1F65D9-B5D2-4919-A3FB-9C238F7DB7AC}" type="pres">
      <dgm:prSet presAssocID="{AE3C2BD6-3B6C-4BE4-9F5D-4C12E4E7361E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E64ED739-CF4D-48E8-9344-7CAA50F7E2FB}" srcId="{D50BF60C-8A31-4EEB-B9FB-07D60EE920D2}" destId="{AE3C2BD6-3B6C-4BE4-9F5D-4C12E4E7361E}" srcOrd="0" destOrd="0" parTransId="{33713328-C6B3-4407-B493-F852E6B0B5DC}" sibTransId="{5EAD13EA-D036-48C7-98EB-99853550B311}"/>
    <dgm:cxn modelId="{171D24A0-3DF6-4998-B4E9-4A7FF9868420}" type="presOf" srcId="{D50BF60C-8A31-4EEB-B9FB-07D60EE920D2}" destId="{18F06C99-CB96-44E6-AACF-F115BC0CE150}" srcOrd="0" destOrd="0" presId="urn:microsoft.com/office/officeart/2005/8/layout/hChevron3"/>
    <dgm:cxn modelId="{614376AC-5201-462C-B0FF-2E7296C4F374}" type="presOf" srcId="{AE3C2BD6-3B6C-4BE4-9F5D-4C12E4E7361E}" destId="{6B1F65D9-B5D2-4919-A3FB-9C238F7DB7AC}" srcOrd="0" destOrd="0" presId="urn:microsoft.com/office/officeart/2005/8/layout/hChevron3"/>
    <dgm:cxn modelId="{D5290940-1096-4CCC-82DC-343A786B8896}" type="presParOf" srcId="{18F06C99-CB96-44E6-AACF-F115BC0CE150}" destId="{6B1F65D9-B5D2-4919-A3FB-9C238F7DB7AC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F65D9-B5D2-4919-A3FB-9C238F7DB7AC}">
      <dsp:nvSpPr>
        <dsp:cNvPr id="0" name=""/>
        <dsp:cNvSpPr/>
      </dsp:nvSpPr>
      <dsp:spPr>
        <a:xfrm>
          <a:off x="5313" y="0"/>
          <a:ext cx="10870733" cy="83099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692" tIns="101346" rIns="50673" bIns="10134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rial Black" panose="020B0A04020102020204" pitchFamily="34" charset="0"/>
            </a:rPr>
            <a:t>Let’s see a live demo.</a:t>
          </a:r>
          <a:endParaRPr lang="en-IN" sz="3800" kern="1200" dirty="0">
            <a:latin typeface="Arial Black" panose="020B0A04020102020204" pitchFamily="34" charset="0"/>
          </a:endParaRPr>
        </a:p>
      </dsp:txBody>
      <dsp:txXfrm>
        <a:off x="5313" y="0"/>
        <a:ext cx="10662984" cy="83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222E-52C3-4C21-BADD-490436DA98AC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7983B-EBFA-4159-82A9-90BBA813A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7983B-EBFA-4159-82A9-90BBA813AF1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5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7983B-EBFA-4159-82A9-90BBA813AF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4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7983B-EBFA-4159-82A9-90BBA813AF1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3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7983B-EBFA-4159-82A9-90BBA813AF1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5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7983B-EBFA-4159-82A9-90BBA813AF1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F0FC-3978-5200-EE0C-7F255609B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FAF4-9358-9ABF-B04D-02BB7517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6BAE-25E8-73DD-ACC4-589CE079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EC8F-1D48-857C-36D7-FAC24384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3C9A-35D7-ECB2-0789-33264104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7968-0222-9130-D595-631E60C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8B35F-853C-5E0B-F156-D676F98B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F17B-906E-523E-A104-48A764FA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462D-C127-D3EF-14C7-5A668FF0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1051-EB32-B6C8-49F8-5C667A5E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6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2A686-20C7-0D74-0EEB-D3E826504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64625-ACC4-F0D6-5B20-34B0851D6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5358-C05A-D18A-6C81-E7183B6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276A-555F-05EF-9835-8D252D84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D5E4-89F4-A30D-2DAC-6591909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68C7-5F4C-3929-9360-E3D9E6C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85D1-AA90-54EF-1D93-75A617D1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6053-06EF-0D8B-DED7-2DA3007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3FF2-F6B3-B43F-A1A2-85738DCA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128E-8C13-9D3A-2014-D9116A1E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2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CBC3-343F-6F05-2645-00D1CB93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D9A3-9BA6-D016-8766-0D7CE875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720D-55B0-4DE2-FAAF-583DF4CC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1A90-D0DE-1262-04C2-522729B5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0474-ED7B-C9C8-079C-E40A0F3C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0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0F56-EEEC-90C8-3498-58CF5374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DE42-D8AB-4163-A06E-E15916D0D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EE296-BEA3-CCA1-8609-79C0759F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2A2A7-C0A9-D2B7-55B0-10C8D85E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2A3F-D463-B480-41BA-91D6FC68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0BB2-3A12-5477-12CA-3E1166A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6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B29E-8B5F-4DC6-1566-428221FC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7957A-307A-ADD1-525E-58D9BF1A3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E0F1-84B9-BC39-1FC5-4AD19E208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F97D6-2F2F-8236-7A34-29D8F2DEB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B0833-4D5F-A250-AF61-7A554202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5A940-83CD-C592-0916-30FB6630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3290C-E05F-595D-E6C8-1643B554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64A1C-61B0-2DF3-A48A-07FD416E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3F54-8188-3948-5F6C-8A5C293B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53A10-5768-8BDA-B33D-356A804D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FFA2F-9936-1D09-83A9-8254132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0317-B026-5879-F1CA-A9F8E09A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7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BA489-78A3-824A-47EE-D91BC9AA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E7B72-6248-08F7-EC5B-C5514156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86658-6102-C201-D778-4DFEF639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2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54CD-92F5-6D0F-B923-D463FABB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248C-F3F4-66D8-46AF-960E82E2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CDD6-24AA-98B1-5E7D-73A639AD5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82B87-DFC2-8FD1-D115-1B86D590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07E72-06A8-2DAE-1E42-6E9083F0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C7B1E-DB57-BDF7-704B-80C5E10F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94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C26B-D430-1DB5-C1BF-10BAEF3A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C22FE-94B9-40B6-5879-491C33377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06196-7203-E60A-C466-EF5F5146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3649-455A-F783-A55C-09FDAD18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CDE3-34E3-808B-AB5B-3A83346E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946AB-D7D6-DD6C-219A-A0F1CB64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F1C2A-0765-D0EE-923F-9E740C30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0DCD-D1E2-7C4C-D53C-D6948026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045-D7D1-9418-9F80-A5D4435A1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B91B-6B32-446D-8474-5A74F46E50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1AF7-D5E2-5664-615F-3FF407E7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C9B9-2062-BC12-4998-688AA8F17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9C4D-11DB-4E02-AAAA-FFF81F6C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microsoft.com/office/2007/relationships/hdphoto" Target="../media/hdphoto3.wdp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4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8D62FBA1-0BC4-C105-4956-57DA71344FC8}"/>
              </a:ext>
            </a:extLst>
          </p:cNvPr>
          <p:cNvSpPr/>
          <p:nvPr/>
        </p:nvSpPr>
        <p:spPr>
          <a:xfrm>
            <a:off x="-11576" y="-81280"/>
            <a:ext cx="12295016" cy="7051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CA9FE33F-E2C0-77EB-7174-12FF7D30E5FE}"/>
              </a:ext>
            </a:extLst>
          </p:cNvPr>
          <p:cNvSpPr/>
          <p:nvPr/>
        </p:nvSpPr>
        <p:spPr>
          <a:xfrm>
            <a:off x="10790831" y="3545048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51740D5A-91D2-6A8F-673A-4462BDB64520}"/>
              </a:ext>
            </a:extLst>
          </p:cNvPr>
          <p:cNvSpPr/>
          <p:nvPr/>
        </p:nvSpPr>
        <p:spPr>
          <a:xfrm>
            <a:off x="8879996" y="4888902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FB87995B-6592-F120-76E4-EF8128CBF60D}"/>
              </a:ext>
            </a:extLst>
          </p:cNvPr>
          <p:cNvSpPr/>
          <p:nvPr/>
        </p:nvSpPr>
        <p:spPr>
          <a:xfrm>
            <a:off x="10309999" y="1509000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17BA30BB-7F67-979E-BC04-0314907A7A75}"/>
              </a:ext>
            </a:extLst>
          </p:cNvPr>
          <p:cNvSpPr/>
          <p:nvPr/>
        </p:nvSpPr>
        <p:spPr>
          <a:xfrm>
            <a:off x="7922356" y="4888974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A07BEB79-5395-C68A-D1D5-EFB45E964C7F}"/>
              </a:ext>
            </a:extLst>
          </p:cNvPr>
          <p:cNvSpPr/>
          <p:nvPr/>
        </p:nvSpPr>
        <p:spPr>
          <a:xfrm>
            <a:off x="9831009" y="2188973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6D62D54F-6368-63C8-BC80-93D9AC47CF9D}"/>
              </a:ext>
            </a:extLst>
          </p:cNvPr>
          <p:cNvSpPr/>
          <p:nvPr/>
        </p:nvSpPr>
        <p:spPr>
          <a:xfrm>
            <a:off x="10314736" y="4219530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Hexagon 183">
            <a:extLst>
              <a:ext uri="{FF2B5EF4-FFF2-40B4-BE49-F238E27FC236}">
                <a16:creationId xmlns:a16="http://schemas.microsoft.com/office/drawing/2014/main" id="{7500BB3E-163B-9230-E807-EC0D2E155317}"/>
              </a:ext>
            </a:extLst>
          </p:cNvPr>
          <p:cNvSpPr/>
          <p:nvPr/>
        </p:nvSpPr>
        <p:spPr>
          <a:xfrm>
            <a:off x="9346871" y="2868009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Hexagon 184">
            <a:extLst>
              <a:ext uri="{FF2B5EF4-FFF2-40B4-BE49-F238E27FC236}">
                <a16:creationId xmlns:a16="http://schemas.microsoft.com/office/drawing/2014/main" id="{CCA134A7-802E-9743-1562-56684F6109E6}"/>
              </a:ext>
            </a:extLst>
          </p:cNvPr>
          <p:cNvSpPr/>
          <p:nvPr/>
        </p:nvSpPr>
        <p:spPr>
          <a:xfrm>
            <a:off x="9445907" y="1562845"/>
            <a:ext cx="740479" cy="657132"/>
          </a:xfrm>
          <a:prstGeom prst="hexagon">
            <a:avLst/>
          </a:prstGeom>
          <a:blipFill dpi="0" rotWithShape="1">
            <a:blip r:embed="rId5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1C13D7A0-63E6-5EFA-92E4-323B2B880E55}"/>
              </a:ext>
            </a:extLst>
          </p:cNvPr>
          <p:cNvSpPr/>
          <p:nvPr/>
        </p:nvSpPr>
        <p:spPr>
          <a:xfrm>
            <a:off x="8943639" y="2234271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4401B55B-672D-F7D7-568D-E215E7600C56}"/>
              </a:ext>
            </a:extLst>
          </p:cNvPr>
          <p:cNvSpPr/>
          <p:nvPr/>
        </p:nvSpPr>
        <p:spPr>
          <a:xfrm>
            <a:off x="8433800" y="2901759"/>
            <a:ext cx="818197" cy="657132"/>
          </a:xfrm>
          <a:prstGeom prst="hexagon">
            <a:avLst/>
          </a:prstGeom>
          <a:blipFill dpi="0" rotWithShape="1">
            <a:blip r:embed="rId6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98AA8C4D-70DA-2114-EBBF-ECDBBF71A5F8}"/>
              </a:ext>
            </a:extLst>
          </p:cNvPr>
          <p:cNvSpPr/>
          <p:nvPr/>
        </p:nvSpPr>
        <p:spPr>
          <a:xfrm>
            <a:off x="7922365" y="3569982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FBFF2ACC-8793-7CEC-C0F6-A7437A4203D0}"/>
              </a:ext>
            </a:extLst>
          </p:cNvPr>
          <p:cNvSpPr/>
          <p:nvPr/>
        </p:nvSpPr>
        <p:spPr>
          <a:xfrm>
            <a:off x="8395259" y="4222707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D905284E-BC42-A7F8-7092-3983F82B859D}"/>
              </a:ext>
            </a:extLst>
          </p:cNvPr>
          <p:cNvSpPr/>
          <p:nvPr/>
        </p:nvSpPr>
        <p:spPr>
          <a:xfrm>
            <a:off x="9354178" y="4212499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B997A75E-3BF9-41C4-A5AC-478B1FA40812}"/>
              </a:ext>
            </a:extLst>
          </p:cNvPr>
          <p:cNvSpPr/>
          <p:nvPr/>
        </p:nvSpPr>
        <p:spPr>
          <a:xfrm>
            <a:off x="8873876" y="3543397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Hexagon 191">
            <a:extLst>
              <a:ext uri="{FF2B5EF4-FFF2-40B4-BE49-F238E27FC236}">
                <a16:creationId xmlns:a16="http://schemas.microsoft.com/office/drawing/2014/main" id="{EA8DE973-0F02-0281-74AF-4BFE1915483F}"/>
              </a:ext>
            </a:extLst>
          </p:cNvPr>
          <p:cNvSpPr/>
          <p:nvPr/>
        </p:nvSpPr>
        <p:spPr>
          <a:xfrm>
            <a:off x="9832971" y="3548490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Hexagon 192">
            <a:extLst>
              <a:ext uri="{FF2B5EF4-FFF2-40B4-BE49-F238E27FC236}">
                <a16:creationId xmlns:a16="http://schemas.microsoft.com/office/drawing/2014/main" id="{06AF71D6-47C6-6D98-6A7F-9A498D7A789A}"/>
              </a:ext>
            </a:extLst>
          </p:cNvPr>
          <p:cNvSpPr/>
          <p:nvPr/>
        </p:nvSpPr>
        <p:spPr>
          <a:xfrm>
            <a:off x="7432544" y="4235123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EB9D4BFA-20A2-83B0-A927-F107863FF6F4}"/>
              </a:ext>
            </a:extLst>
          </p:cNvPr>
          <p:cNvSpPr/>
          <p:nvPr/>
        </p:nvSpPr>
        <p:spPr>
          <a:xfrm>
            <a:off x="6951312" y="4894992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5749CDFB-74B8-6733-3B67-1888235EA189}"/>
              </a:ext>
            </a:extLst>
          </p:cNvPr>
          <p:cNvSpPr/>
          <p:nvPr/>
        </p:nvSpPr>
        <p:spPr>
          <a:xfrm>
            <a:off x="10315968" y="2873026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7F55C194-BCC4-63C9-2A24-48525B0EE765}"/>
              </a:ext>
            </a:extLst>
          </p:cNvPr>
          <p:cNvSpPr/>
          <p:nvPr/>
        </p:nvSpPr>
        <p:spPr>
          <a:xfrm>
            <a:off x="10799401" y="2194461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3CA0BFD2-7FCF-ECD3-FFDD-8DCC85CE25C9}"/>
              </a:ext>
            </a:extLst>
          </p:cNvPr>
          <p:cNvSpPr/>
          <p:nvPr/>
        </p:nvSpPr>
        <p:spPr>
          <a:xfrm>
            <a:off x="9829999" y="4888328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23C40113-1688-D1AD-A421-D1BE4FD132CC}"/>
              </a:ext>
            </a:extLst>
          </p:cNvPr>
          <p:cNvSpPr/>
          <p:nvPr/>
        </p:nvSpPr>
        <p:spPr>
          <a:xfrm>
            <a:off x="10780001" y="4892930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6A457D35-FB42-398F-4614-DF050E18C4CF}"/>
              </a:ext>
            </a:extLst>
          </p:cNvPr>
          <p:cNvSpPr/>
          <p:nvPr/>
        </p:nvSpPr>
        <p:spPr>
          <a:xfrm>
            <a:off x="11254183" y="4219530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Hexagon 199">
            <a:extLst>
              <a:ext uri="{FF2B5EF4-FFF2-40B4-BE49-F238E27FC236}">
                <a16:creationId xmlns:a16="http://schemas.microsoft.com/office/drawing/2014/main" id="{D4AA6CCB-3821-81B6-24C7-6595257B56A3}"/>
              </a:ext>
            </a:extLst>
          </p:cNvPr>
          <p:cNvSpPr/>
          <p:nvPr/>
        </p:nvSpPr>
        <p:spPr>
          <a:xfrm>
            <a:off x="11255813" y="2874622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Hexagon 200">
            <a:extLst>
              <a:ext uri="{FF2B5EF4-FFF2-40B4-BE49-F238E27FC236}">
                <a16:creationId xmlns:a16="http://schemas.microsoft.com/office/drawing/2014/main" id="{51E71C58-FDE1-4230-B300-285DE26B22AD}"/>
              </a:ext>
            </a:extLst>
          </p:cNvPr>
          <p:cNvSpPr/>
          <p:nvPr/>
        </p:nvSpPr>
        <p:spPr>
          <a:xfrm>
            <a:off x="11285804" y="1510307"/>
            <a:ext cx="804596" cy="677856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7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FD811FF8-DF89-236E-F5B8-C716E6E547C1}"/>
              </a:ext>
            </a:extLst>
          </p:cNvPr>
          <p:cNvSpPr/>
          <p:nvPr/>
        </p:nvSpPr>
        <p:spPr>
          <a:xfrm>
            <a:off x="9850815" y="853785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Hexagon 202">
            <a:extLst>
              <a:ext uri="{FF2B5EF4-FFF2-40B4-BE49-F238E27FC236}">
                <a16:creationId xmlns:a16="http://schemas.microsoft.com/office/drawing/2014/main" id="{F6151DA0-90E4-33AB-7E8B-D583FDD9314D}"/>
              </a:ext>
            </a:extLst>
          </p:cNvPr>
          <p:cNvSpPr/>
          <p:nvPr/>
        </p:nvSpPr>
        <p:spPr>
          <a:xfrm>
            <a:off x="10811150" y="850738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Hexagon 203">
            <a:extLst>
              <a:ext uri="{FF2B5EF4-FFF2-40B4-BE49-F238E27FC236}">
                <a16:creationId xmlns:a16="http://schemas.microsoft.com/office/drawing/2014/main" id="{82A8B1CF-A77C-7761-83BA-C33CF18EE091}"/>
              </a:ext>
            </a:extLst>
          </p:cNvPr>
          <p:cNvSpPr/>
          <p:nvPr/>
        </p:nvSpPr>
        <p:spPr>
          <a:xfrm>
            <a:off x="8967686" y="874472"/>
            <a:ext cx="804596" cy="701267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8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Hexagon 204">
            <a:extLst>
              <a:ext uri="{FF2B5EF4-FFF2-40B4-BE49-F238E27FC236}">
                <a16:creationId xmlns:a16="http://schemas.microsoft.com/office/drawing/2014/main" id="{B979A028-2B04-F61F-AB95-152D4A32CF73}"/>
              </a:ext>
            </a:extLst>
          </p:cNvPr>
          <p:cNvSpPr/>
          <p:nvPr/>
        </p:nvSpPr>
        <p:spPr>
          <a:xfrm>
            <a:off x="7953162" y="2237133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Hexagon 205">
            <a:extLst>
              <a:ext uri="{FF2B5EF4-FFF2-40B4-BE49-F238E27FC236}">
                <a16:creationId xmlns:a16="http://schemas.microsoft.com/office/drawing/2014/main" id="{2DED2664-1D06-0D24-9382-58F010A2F709}"/>
              </a:ext>
            </a:extLst>
          </p:cNvPr>
          <p:cNvSpPr/>
          <p:nvPr/>
        </p:nvSpPr>
        <p:spPr>
          <a:xfrm>
            <a:off x="7460203" y="2903551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Hexagon 206">
            <a:extLst>
              <a:ext uri="{FF2B5EF4-FFF2-40B4-BE49-F238E27FC236}">
                <a16:creationId xmlns:a16="http://schemas.microsoft.com/office/drawing/2014/main" id="{129FB920-4F66-CCA3-9C92-57C5D0A2F1B5}"/>
              </a:ext>
            </a:extLst>
          </p:cNvPr>
          <p:cNvSpPr/>
          <p:nvPr/>
        </p:nvSpPr>
        <p:spPr>
          <a:xfrm>
            <a:off x="6973469" y="3566487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Hexagon 207">
            <a:extLst>
              <a:ext uri="{FF2B5EF4-FFF2-40B4-BE49-F238E27FC236}">
                <a16:creationId xmlns:a16="http://schemas.microsoft.com/office/drawing/2014/main" id="{65BDBCBE-F99F-38B0-A374-F85CC02DD39D}"/>
              </a:ext>
            </a:extLst>
          </p:cNvPr>
          <p:cNvSpPr/>
          <p:nvPr/>
        </p:nvSpPr>
        <p:spPr>
          <a:xfrm>
            <a:off x="6470973" y="4231915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Hexagon 208">
            <a:extLst>
              <a:ext uri="{FF2B5EF4-FFF2-40B4-BE49-F238E27FC236}">
                <a16:creationId xmlns:a16="http://schemas.microsoft.com/office/drawing/2014/main" id="{BAFB32D7-CF2D-2963-49A4-6431D581F09C}"/>
              </a:ext>
            </a:extLst>
          </p:cNvPr>
          <p:cNvSpPr/>
          <p:nvPr/>
        </p:nvSpPr>
        <p:spPr>
          <a:xfrm>
            <a:off x="5975418" y="4896488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Hexagon 209">
            <a:extLst>
              <a:ext uri="{FF2B5EF4-FFF2-40B4-BE49-F238E27FC236}">
                <a16:creationId xmlns:a16="http://schemas.microsoft.com/office/drawing/2014/main" id="{95BE9DDD-9C0F-D2B0-0384-4382E420A300}"/>
              </a:ext>
            </a:extLst>
          </p:cNvPr>
          <p:cNvSpPr/>
          <p:nvPr/>
        </p:nvSpPr>
        <p:spPr>
          <a:xfrm>
            <a:off x="8454732" y="1579178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11C00F7-6780-7156-9526-E15DDC206857}"/>
              </a:ext>
            </a:extLst>
          </p:cNvPr>
          <p:cNvSpPr/>
          <p:nvPr/>
        </p:nvSpPr>
        <p:spPr>
          <a:xfrm>
            <a:off x="23151" y="-81280"/>
            <a:ext cx="5923614" cy="7051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ETL Process: </a:t>
            </a:r>
            <a:r>
              <a:rPr lang="en-IN" sz="2400" dirty="0">
                <a:latin typeface="Bahnschrift Condensed" panose="020B0502040204020203" pitchFamily="34" charset="0"/>
              </a:rPr>
              <a:t>ETL Automation Using Python</a:t>
            </a:r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1600" dirty="0">
                <a:latin typeface="Bahnschrift Condensed" panose="020B0502040204020203" pitchFamily="34" charset="0"/>
              </a:rPr>
              <a:t>A Comprehensive Approach to Efficient Data Integration</a:t>
            </a:r>
            <a:endParaRPr lang="en-IN" sz="1600" dirty="0">
              <a:latin typeface="Bahnschrift Condensed" panose="020B0502040204020203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22C7434-A9BC-1617-9095-83E37F82C056}"/>
              </a:ext>
            </a:extLst>
          </p:cNvPr>
          <p:cNvSpPr/>
          <p:nvPr/>
        </p:nvSpPr>
        <p:spPr>
          <a:xfrm>
            <a:off x="9354178" y="5590667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8FB95E9-9FC8-769D-FCC9-18944EAD8B84}"/>
              </a:ext>
            </a:extLst>
          </p:cNvPr>
          <p:cNvSpPr/>
          <p:nvPr/>
        </p:nvSpPr>
        <p:spPr>
          <a:xfrm>
            <a:off x="8396538" y="5590739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4B62CB0-FE23-4957-F850-3D035199B3AC}"/>
              </a:ext>
            </a:extLst>
          </p:cNvPr>
          <p:cNvSpPr/>
          <p:nvPr/>
        </p:nvSpPr>
        <p:spPr>
          <a:xfrm>
            <a:off x="7425494" y="5596757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ED15D44-261E-C102-C990-0F0BFEAC6653}"/>
              </a:ext>
            </a:extLst>
          </p:cNvPr>
          <p:cNvSpPr/>
          <p:nvPr/>
        </p:nvSpPr>
        <p:spPr>
          <a:xfrm>
            <a:off x="10304181" y="5590093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2ED1225-C10E-E45D-919E-46D6D38673DB}"/>
              </a:ext>
            </a:extLst>
          </p:cNvPr>
          <p:cNvSpPr/>
          <p:nvPr/>
        </p:nvSpPr>
        <p:spPr>
          <a:xfrm>
            <a:off x="11254183" y="5594695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06C062F-CFF9-9503-0875-25404934778B}"/>
              </a:ext>
            </a:extLst>
          </p:cNvPr>
          <p:cNvSpPr/>
          <p:nvPr/>
        </p:nvSpPr>
        <p:spPr>
          <a:xfrm>
            <a:off x="6449600" y="5598253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E4A8C522-B9ED-DD0C-E8A6-5A1422C0A524}"/>
              </a:ext>
            </a:extLst>
          </p:cNvPr>
          <p:cNvSpPr/>
          <p:nvPr/>
        </p:nvSpPr>
        <p:spPr>
          <a:xfrm>
            <a:off x="10449587" y="132705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E1DB6BE-32BF-8A01-52C5-FE620B9D6C65}"/>
              </a:ext>
            </a:extLst>
          </p:cNvPr>
          <p:cNvSpPr/>
          <p:nvPr/>
        </p:nvSpPr>
        <p:spPr>
          <a:xfrm>
            <a:off x="9566458" y="153392"/>
            <a:ext cx="804596" cy="701267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8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E9F39E4F-3B7E-E95D-0645-7825F7563F3E}"/>
              </a:ext>
            </a:extLst>
          </p:cNvPr>
          <p:cNvSpPr/>
          <p:nvPr/>
        </p:nvSpPr>
        <p:spPr>
          <a:xfrm>
            <a:off x="8865605" y="6249861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007032A-8AEF-2E66-F8DC-A5534DCA7493}"/>
              </a:ext>
            </a:extLst>
          </p:cNvPr>
          <p:cNvSpPr/>
          <p:nvPr/>
        </p:nvSpPr>
        <p:spPr>
          <a:xfrm>
            <a:off x="7907965" y="6249933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3AF281A-7798-9D8D-AFEE-04219648B449}"/>
              </a:ext>
            </a:extLst>
          </p:cNvPr>
          <p:cNvSpPr/>
          <p:nvPr/>
        </p:nvSpPr>
        <p:spPr>
          <a:xfrm>
            <a:off x="6936921" y="6255951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16F3E4D8-5845-E99C-F3ED-9293188FB9A7}"/>
              </a:ext>
            </a:extLst>
          </p:cNvPr>
          <p:cNvSpPr/>
          <p:nvPr/>
        </p:nvSpPr>
        <p:spPr>
          <a:xfrm>
            <a:off x="9815608" y="6249287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F84BF10-15B3-042C-2870-6F65AD9AAA3B}"/>
              </a:ext>
            </a:extLst>
          </p:cNvPr>
          <p:cNvSpPr/>
          <p:nvPr/>
        </p:nvSpPr>
        <p:spPr>
          <a:xfrm>
            <a:off x="10765610" y="6253889"/>
            <a:ext cx="804596" cy="657132"/>
          </a:xfrm>
          <a:prstGeom prst="hexagon">
            <a:avLst/>
          </a:prstGeom>
          <a:blipFill dpi="0" rotWithShape="1">
            <a:blip r:embed="rId4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15A02D7-A663-452F-4B55-ADCEF6581437}"/>
              </a:ext>
            </a:extLst>
          </p:cNvPr>
          <p:cNvSpPr/>
          <p:nvPr/>
        </p:nvSpPr>
        <p:spPr>
          <a:xfrm>
            <a:off x="5961027" y="6257447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FDB1E4A-0138-924A-7D7F-AE8E59421C2E}"/>
              </a:ext>
            </a:extLst>
          </p:cNvPr>
          <p:cNvSpPr/>
          <p:nvPr/>
        </p:nvSpPr>
        <p:spPr>
          <a:xfrm>
            <a:off x="5473689" y="5596758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F30A4848-36E8-24BA-55CA-9D9EA081C43A}"/>
              </a:ext>
            </a:extLst>
          </p:cNvPr>
          <p:cNvSpPr/>
          <p:nvPr/>
        </p:nvSpPr>
        <p:spPr>
          <a:xfrm>
            <a:off x="4966127" y="6283259"/>
            <a:ext cx="798183" cy="657131"/>
          </a:xfrm>
          <a:prstGeom prst="hexagon">
            <a:avLst>
              <a:gd name="adj" fmla="val 23285"/>
              <a:gd name="vf" fmla="val 115470"/>
            </a:avLst>
          </a:prstGeom>
          <a:blipFill dpi="0" rotWithShape="1">
            <a:blip r:embed="rId9" cstate="print">
              <a:alphaModFix amt="2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A20D4-9B6D-3A12-764A-FE015B558AD5}"/>
              </a:ext>
            </a:extLst>
          </p:cNvPr>
          <p:cNvSpPr txBox="1"/>
          <p:nvPr/>
        </p:nvSpPr>
        <p:spPr>
          <a:xfrm>
            <a:off x="9552259" y="6427832"/>
            <a:ext cx="259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By Abishek Kumar</a:t>
            </a:r>
          </a:p>
        </p:txBody>
      </p:sp>
    </p:spTree>
    <p:extLst>
      <p:ext uri="{BB962C8B-B14F-4D97-AF65-F5344CB8AC3E}">
        <p14:creationId xmlns:p14="http://schemas.microsoft.com/office/powerpoint/2010/main" val="14408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FED99C-9659-F516-A562-0DBD6CE71F5C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FA9A0-0916-5CEB-7D76-931475E64050}"/>
              </a:ext>
            </a:extLst>
          </p:cNvPr>
          <p:cNvSpPr txBox="1"/>
          <p:nvPr/>
        </p:nvSpPr>
        <p:spPr>
          <a:xfrm>
            <a:off x="2766759" y="-34405"/>
            <a:ext cx="58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hnschrift Condensed" panose="020B0502040204020203" pitchFamily="34" charset="0"/>
              </a:rPr>
              <a:t>Conclusion and Future Scope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5F00BE-F333-98FB-24E2-4D636265365A}"/>
              </a:ext>
            </a:extLst>
          </p:cNvPr>
          <p:cNvGrpSpPr/>
          <p:nvPr/>
        </p:nvGrpSpPr>
        <p:grpSpPr>
          <a:xfrm>
            <a:off x="927005" y="1317889"/>
            <a:ext cx="10337989" cy="4222221"/>
            <a:chOff x="682416" y="1435656"/>
            <a:chExt cx="10337989" cy="42222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10BB0CF-5981-7CF8-9C42-47B38A6F8DBF}"/>
                </a:ext>
              </a:extLst>
            </p:cNvPr>
            <p:cNvGrpSpPr/>
            <p:nvPr/>
          </p:nvGrpSpPr>
          <p:grpSpPr>
            <a:xfrm>
              <a:off x="2762866" y="1602870"/>
              <a:ext cx="8257539" cy="3859250"/>
              <a:chOff x="3141981" y="942470"/>
              <a:chExt cx="8257539" cy="38592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DDFAC97-9AEA-9523-B402-2D9BD3A8C36D}"/>
                  </a:ext>
                </a:extLst>
              </p:cNvPr>
              <p:cNvGrpSpPr/>
              <p:nvPr/>
            </p:nvGrpSpPr>
            <p:grpSpPr>
              <a:xfrm>
                <a:off x="3141981" y="942470"/>
                <a:ext cx="8257539" cy="1593570"/>
                <a:chOff x="297181" y="566550"/>
                <a:chExt cx="9248140" cy="1593570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59F071A-4BFB-1F3B-5E36-3B5714324CDA}"/>
                    </a:ext>
                  </a:extLst>
                </p:cNvPr>
                <p:cNvSpPr txBox="1"/>
                <p:nvPr/>
              </p:nvSpPr>
              <p:spPr>
                <a:xfrm>
                  <a:off x="297181" y="566550"/>
                  <a:ext cx="235331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en-IN" sz="2000" dirty="0">
                      <a:latin typeface="Bahnschrift Condensed" panose="020B0502040204020203" pitchFamily="34" charset="0"/>
                    </a:rPr>
                    <a:t> </a:t>
                  </a:r>
                  <a:r>
                    <a:rPr lang="en-IN" dirty="0">
                      <a:latin typeface="Bahnschrift Condensed" panose="020B0502040204020203" pitchFamily="34" charset="0"/>
                    </a:rPr>
                    <a:t>Conclusion </a:t>
                  </a:r>
                  <a:r>
                    <a:rPr lang="en-IN" sz="2000" dirty="0">
                      <a:latin typeface="Bahnschrift Condensed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2F21CF-635F-20B0-EB88-0489D93B5C0E}"/>
                    </a:ext>
                  </a:extLst>
                </p:cNvPr>
                <p:cNvSpPr txBox="1"/>
                <p:nvPr/>
              </p:nvSpPr>
              <p:spPr>
                <a:xfrm>
                  <a:off x="1322070" y="1089770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The ETL process successfully manages data extraction, transformation, and loading.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894253F-41C3-2E9A-F407-8CB820C31F20}"/>
                    </a:ext>
                  </a:extLst>
                </p:cNvPr>
                <p:cNvSpPr txBox="1"/>
                <p:nvPr/>
              </p:nvSpPr>
              <p:spPr>
                <a:xfrm>
                  <a:off x="1322070" y="1455668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It ensures accurate, clean, and ready-to-use data for decision-making.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780183D-BEFE-66CC-B461-6C46B4E59920}"/>
                    </a:ext>
                  </a:extLst>
                </p:cNvPr>
                <p:cNvSpPr txBox="1"/>
                <p:nvPr/>
              </p:nvSpPr>
              <p:spPr>
                <a:xfrm>
                  <a:off x="1322070" y="1821566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Error handling and logging make the system reliable and easy to monitor.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E3A825-F651-66D0-7C13-C6C6F0DC5F08}"/>
                  </a:ext>
                </a:extLst>
              </p:cNvPr>
              <p:cNvGrpSpPr/>
              <p:nvPr/>
            </p:nvGrpSpPr>
            <p:grpSpPr>
              <a:xfrm>
                <a:off x="3141981" y="3208150"/>
                <a:ext cx="8257539" cy="1593570"/>
                <a:chOff x="297181" y="566550"/>
                <a:chExt cx="9248140" cy="1593570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802A21-4F2E-39E8-4658-C88249D75A55}"/>
                    </a:ext>
                  </a:extLst>
                </p:cNvPr>
                <p:cNvSpPr txBox="1"/>
                <p:nvPr/>
              </p:nvSpPr>
              <p:spPr>
                <a:xfrm>
                  <a:off x="297181" y="566550"/>
                  <a:ext cx="235331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en-IN" sz="2000" dirty="0">
                      <a:latin typeface="Bahnschrift Condensed" panose="020B0502040204020203" pitchFamily="34" charset="0"/>
                    </a:rPr>
                    <a:t> </a:t>
                  </a:r>
                  <a:r>
                    <a:rPr lang="en-IN" dirty="0">
                      <a:latin typeface="Bahnschrift Condensed" panose="020B0502040204020203" pitchFamily="34" charset="0"/>
                    </a:rPr>
                    <a:t>Future Scope </a:t>
                  </a:r>
                  <a:r>
                    <a:rPr lang="en-IN" sz="2000" dirty="0">
                      <a:latin typeface="Bahnschrift Condensed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FCEE18-99B1-8CA7-06B8-155749B001BB}"/>
                    </a:ext>
                  </a:extLst>
                </p:cNvPr>
                <p:cNvSpPr txBox="1"/>
                <p:nvPr/>
              </p:nvSpPr>
              <p:spPr>
                <a:xfrm>
                  <a:off x="1322070" y="1089770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Automate more steps to make the process faster and reduce manual work.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98BB30A-9A00-4303-358D-B83D493CF808}"/>
                    </a:ext>
                  </a:extLst>
                </p:cNvPr>
                <p:cNvSpPr txBox="1"/>
                <p:nvPr/>
              </p:nvSpPr>
              <p:spPr>
                <a:xfrm>
                  <a:off x="1322070" y="1455668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Integrate with advanced tools for better reporting and visualization.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73BCA6A-7D83-C7CD-568A-26719D2DFFA1}"/>
                    </a:ext>
                  </a:extLst>
                </p:cNvPr>
                <p:cNvSpPr txBox="1"/>
                <p:nvPr/>
              </p:nvSpPr>
              <p:spPr>
                <a:xfrm>
                  <a:off x="1322071" y="1821566"/>
                  <a:ext cx="822325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Add features like real-time data processing and machine learning for smarter insights.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</p:grp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43180BC-9570-91B5-9EF7-FDFF87692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16" y="1435656"/>
              <a:ext cx="1624984" cy="162498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B55557-D461-732E-C65F-D0567A28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16" y="3824765"/>
              <a:ext cx="1833112" cy="1833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748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7B6A4B-CC9F-E4CC-7381-9F0E0658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92C7CC-5ADD-159E-B781-592FDA4ABA61}"/>
              </a:ext>
            </a:extLst>
          </p:cNvPr>
          <p:cNvGrpSpPr/>
          <p:nvPr/>
        </p:nvGrpSpPr>
        <p:grpSpPr>
          <a:xfrm>
            <a:off x="1137920" y="2425918"/>
            <a:ext cx="6553200" cy="1815882"/>
            <a:chOff x="1270000" y="1613118"/>
            <a:chExt cx="6553200" cy="18158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BCF2BD-460C-86A3-7FE2-82D6EE11A9BD}"/>
                </a:ext>
              </a:extLst>
            </p:cNvPr>
            <p:cNvSpPr txBox="1"/>
            <p:nvPr/>
          </p:nvSpPr>
          <p:spPr>
            <a:xfrm>
              <a:off x="1270000" y="2721114"/>
              <a:ext cx="655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dirty="0">
                  <a:latin typeface="Arial Black" panose="020B0A04020102020204" pitchFamily="34" charset="0"/>
                </a:rPr>
                <a:t>Any Questions  ?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441EDD-453B-7335-4ECD-6EC3AB98B82B}"/>
                </a:ext>
              </a:extLst>
            </p:cNvPr>
            <p:cNvSpPr/>
            <p:nvPr/>
          </p:nvSpPr>
          <p:spPr>
            <a:xfrm>
              <a:off x="1750720" y="1613118"/>
              <a:ext cx="559176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6600" b="1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"Thank You!"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165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381EC-4924-9886-4766-76D4CABF7E3B}"/>
              </a:ext>
            </a:extLst>
          </p:cNvPr>
          <p:cNvSpPr txBox="1"/>
          <p:nvPr/>
        </p:nvSpPr>
        <p:spPr>
          <a:xfrm>
            <a:off x="0" y="143738"/>
            <a:ext cx="3368373" cy="50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2060"/>
                </a:solidFill>
                <a:latin typeface="Bahnschrift Condensed" panose="020B0502040204020203" pitchFamily="34" charset="0"/>
              </a:rPr>
              <a:t>What is the ETL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C3307-1766-201E-B87F-B5703F2F5F84}"/>
              </a:ext>
            </a:extLst>
          </p:cNvPr>
          <p:cNvSpPr txBox="1"/>
          <p:nvPr/>
        </p:nvSpPr>
        <p:spPr>
          <a:xfrm>
            <a:off x="466548" y="634545"/>
            <a:ext cx="10527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ETL stands for </a:t>
            </a:r>
            <a:r>
              <a:rPr lang="en-US" b="1" dirty="0">
                <a:latin typeface="Bahnschrift Condensed" panose="020B0502040204020203" pitchFamily="34" charset="0"/>
              </a:rPr>
              <a:t>Extract, Transform, Load </a:t>
            </a:r>
            <a:r>
              <a:rPr lang="en-US" dirty="0">
                <a:latin typeface="Bahnschrift Condensed" panose="020B0502040204020203" pitchFamily="34" charset="0"/>
              </a:rPr>
              <a:t>a data integration process used to combine data from multiple sources into a single, centralized location.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F555A1-0532-A1DD-E777-008CEC8F89DB}"/>
              </a:ext>
            </a:extLst>
          </p:cNvPr>
          <p:cNvCxnSpPr>
            <a:cxnSpLocks/>
          </p:cNvCxnSpPr>
          <p:nvPr/>
        </p:nvCxnSpPr>
        <p:spPr>
          <a:xfrm>
            <a:off x="0" y="615703"/>
            <a:ext cx="121920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27DFE29-0D0A-4C0D-1F55-4E0EE4060D38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EFC3D5-6B85-9E50-CF41-C449BC13DB50}"/>
              </a:ext>
            </a:extLst>
          </p:cNvPr>
          <p:cNvGrpSpPr/>
          <p:nvPr/>
        </p:nvGrpSpPr>
        <p:grpSpPr>
          <a:xfrm>
            <a:off x="1108159" y="1421469"/>
            <a:ext cx="8198400" cy="4998178"/>
            <a:chOff x="305519" y="1268465"/>
            <a:chExt cx="8198400" cy="49981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6A4B8C-357E-6657-B02C-68771EBE514F}"/>
                </a:ext>
              </a:extLst>
            </p:cNvPr>
            <p:cNvGrpSpPr/>
            <p:nvPr/>
          </p:nvGrpSpPr>
          <p:grpSpPr>
            <a:xfrm>
              <a:off x="315468" y="1268465"/>
              <a:ext cx="8188451" cy="1346005"/>
              <a:chOff x="315468" y="1268465"/>
              <a:chExt cx="8188451" cy="1346005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2D5525E-813B-B742-C46B-ABD0D40C3B9C}"/>
                  </a:ext>
                </a:extLst>
              </p:cNvPr>
              <p:cNvSpPr/>
              <p:nvPr/>
            </p:nvSpPr>
            <p:spPr>
              <a:xfrm>
                <a:off x="315468" y="1346941"/>
                <a:ext cx="438107" cy="4613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CB95D8-A393-AF02-1B9A-538EB51383A2}"/>
                  </a:ext>
                </a:extLst>
              </p:cNvPr>
              <p:cNvSpPr txBox="1"/>
              <p:nvPr/>
            </p:nvSpPr>
            <p:spPr>
              <a:xfrm>
                <a:off x="767291" y="1268465"/>
                <a:ext cx="985309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900" b="1" dirty="0">
                    <a:latin typeface="Bahnschrift Condensed" panose="020B0502040204020203" pitchFamily="34" charset="0"/>
                  </a:rPr>
                  <a:t>Extract</a:t>
                </a:r>
                <a:endParaRPr lang="en-IN" sz="19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E5CE6-9F5C-4C88-E8A7-6878AE4EDB11}"/>
                  </a:ext>
                </a:extLst>
              </p:cNvPr>
              <p:cNvSpPr txBox="1"/>
              <p:nvPr/>
            </p:nvSpPr>
            <p:spPr>
              <a:xfrm>
                <a:off x="1259944" y="1580095"/>
                <a:ext cx="72439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Retrieve data from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heterogeneous data sources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 like databases (Oracle, MySQL) or flat files..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B3E9114-28C3-191D-15F7-1FBABF5A0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171" y="1439891"/>
                <a:ext cx="266700" cy="2667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6B952-8A97-CFC4-9CCD-D5552C0729AF}"/>
                  </a:ext>
                </a:extLst>
              </p:cNvPr>
              <p:cNvSpPr txBox="1"/>
              <p:nvPr/>
            </p:nvSpPr>
            <p:spPr>
              <a:xfrm>
                <a:off x="1251520" y="1930290"/>
                <a:ext cx="6510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Ensure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data integrity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 by using filters or query-based extraction.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2DDFDA-5F71-C2BB-F527-5D8DA4D574AA}"/>
                  </a:ext>
                </a:extLst>
              </p:cNvPr>
              <p:cNvSpPr txBox="1"/>
              <p:nvPr/>
            </p:nvSpPr>
            <p:spPr>
              <a:xfrm>
                <a:off x="1259945" y="2275916"/>
                <a:ext cx="5532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Minimize resource usage with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incremental extraction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 instead of full loads.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9E1488-3EC4-0EF5-5F92-430E55E03850}"/>
                </a:ext>
              </a:extLst>
            </p:cNvPr>
            <p:cNvGrpSpPr/>
            <p:nvPr/>
          </p:nvGrpSpPr>
          <p:grpSpPr>
            <a:xfrm>
              <a:off x="305519" y="2809734"/>
              <a:ext cx="7370254" cy="1528652"/>
              <a:chOff x="305519" y="2809734"/>
              <a:chExt cx="7370254" cy="152865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11177-031A-47DC-24F0-01CBB2B988D0}"/>
                  </a:ext>
                </a:extLst>
              </p:cNvPr>
              <p:cNvSpPr txBox="1"/>
              <p:nvPr/>
            </p:nvSpPr>
            <p:spPr>
              <a:xfrm>
                <a:off x="743626" y="2809734"/>
                <a:ext cx="1549189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900" b="1" dirty="0">
                    <a:latin typeface="Bahnschrift Condensed" panose="020B0502040204020203" pitchFamily="34" charset="0"/>
                  </a:rPr>
                  <a:t>Transform</a:t>
                </a:r>
                <a:endParaRPr lang="en-IN" sz="19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5EF1C9-C9B5-3ABC-AD58-21104B5FC514}"/>
                  </a:ext>
                </a:extLst>
              </p:cNvPr>
              <p:cNvSpPr txBox="1"/>
              <p:nvPr/>
            </p:nvSpPr>
            <p:spPr>
              <a:xfrm>
                <a:off x="1259944" y="3281354"/>
                <a:ext cx="64158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Cleanse data by handling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nulls, duplicates, and type mismatches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25B0903-7EC0-4171-9949-FBE440FFA42A}"/>
                  </a:ext>
                </a:extLst>
              </p:cNvPr>
              <p:cNvSpPr/>
              <p:nvPr/>
            </p:nvSpPr>
            <p:spPr>
              <a:xfrm>
                <a:off x="305519" y="2897868"/>
                <a:ext cx="438107" cy="4326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486F562-E0AE-3D23-3929-DB5AD1AC4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594" y="2981221"/>
                <a:ext cx="271119" cy="27111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21D767-E79D-D430-F75A-27A1D62AAC20}"/>
                  </a:ext>
                </a:extLst>
              </p:cNvPr>
              <p:cNvSpPr txBox="1"/>
              <p:nvPr/>
            </p:nvSpPr>
            <p:spPr>
              <a:xfrm>
                <a:off x="1259944" y="3639430"/>
                <a:ext cx="64158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Apply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business rules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 to standardize and enrich data for downstream processes.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64AA2-508C-B858-850D-BAB70ABF6868}"/>
                  </a:ext>
                </a:extLst>
              </p:cNvPr>
              <p:cNvSpPr txBox="1"/>
              <p:nvPr/>
            </p:nvSpPr>
            <p:spPr>
              <a:xfrm>
                <a:off x="1259944" y="3999832"/>
                <a:ext cx="64158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Ensure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schema mapping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 between source and target to avoid structural conflicts.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2F10B0-45D8-F9CB-AAD0-A6401A0FECFC}"/>
                </a:ext>
              </a:extLst>
            </p:cNvPr>
            <p:cNvGrpSpPr/>
            <p:nvPr/>
          </p:nvGrpSpPr>
          <p:grpSpPr>
            <a:xfrm>
              <a:off x="315468" y="4802444"/>
              <a:ext cx="7351878" cy="1464199"/>
              <a:chOff x="315468" y="4802444"/>
              <a:chExt cx="7351878" cy="14641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3AEAF4-B06A-033C-8479-DA606C01F38A}"/>
                  </a:ext>
                </a:extLst>
              </p:cNvPr>
              <p:cNvSpPr txBox="1"/>
              <p:nvPr/>
            </p:nvSpPr>
            <p:spPr>
              <a:xfrm>
                <a:off x="753576" y="4802444"/>
                <a:ext cx="1549189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900" b="1" dirty="0">
                    <a:latin typeface="Bahnschrift Condensed" panose="020B0502040204020203" pitchFamily="34" charset="0"/>
                  </a:rPr>
                  <a:t>Load</a:t>
                </a:r>
                <a:endParaRPr lang="en-IN" sz="19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3678B6-D9EA-D03D-FE97-B2D3138BEE89}"/>
                  </a:ext>
                </a:extLst>
              </p:cNvPr>
              <p:cNvSpPr txBox="1"/>
              <p:nvPr/>
            </p:nvSpPr>
            <p:spPr>
              <a:xfrm>
                <a:off x="1251518" y="5186967"/>
                <a:ext cx="6415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Insert transformed data into the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destination system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, ensuring consistency.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D604CF4-32CA-9E7D-E31D-4C4441AA8A01}"/>
                  </a:ext>
                </a:extLst>
              </p:cNvPr>
              <p:cNvSpPr/>
              <p:nvPr/>
            </p:nvSpPr>
            <p:spPr>
              <a:xfrm>
                <a:off x="315468" y="4893748"/>
                <a:ext cx="438107" cy="429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C0A837C2-0967-C402-03E1-264416BEC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129" y="4950941"/>
                <a:ext cx="315108" cy="31510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CA7B5D-0986-2C5E-F69C-700C5FD26ECE}"/>
                  </a:ext>
                </a:extLst>
              </p:cNvPr>
              <p:cNvSpPr txBox="1"/>
              <p:nvPr/>
            </p:nvSpPr>
            <p:spPr>
              <a:xfrm>
                <a:off x="1251518" y="5553466"/>
                <a:ext cx="6415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Optimize performance by using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batch inserts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 and parallel processing.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41D702-AFE3-A4B5-2977-918F27ED4919}"/>
                  </a:ext>
                </a:extLst>
              </p:cNvPr>
              <p:cNvSpPr txBox="1"/>
              <p:nvPr/>
            </p:nvSpPr>
            <p:spPr>
              <a:xfrm>
                <a:off x="1251518" y="5928089"/>
                <a:ext cx="6415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ahnschrift Condensed" panose="020B0502040204020203" pitchFamily="34" charset="0"/>
                  </a:rPr>
                  <a:t>Validate the load process with </a:t>
                </a:r>
                <a:r>
                  <a:rPr lang="en-US" sz="1600" b="1" dirty="0">
                    <a:latin typeface="Bahnschrift Condensed" panose="020B0502040204020203" pitchFamily="34" charset="0"/>
                  </a:rPr>
                  <a:t>error tracking and log updates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39951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569ED7F-14B3-4DD3-1AE0-45F5396E93A7}"/>
              </a:ext>
            </a:extLst>
          </p:cNvPr>
          <p:cNvSpPr/>
          <p:nvPr/>
        </p:nvSpPr>
        <p:spPr>
          <a:xfrm>
            <a:off x="0" y="613458"/>
            <a:ext cx="12181840" cy="5613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CE2833-25EB-0FA5-7520-FD50843EF48C}"/>
              </a:ext>
            </a:extLst>
          </p:cNvPr>
          <p:cNvGrpSpPr/>
          <p:nvPr/>
        </p:nvGrpSpPr>
        <p:grpSpPr>
          <a:xfrm>
            <a:off x="-73184" y="1974723"/>
            <a:ext cx="11848624" cy="2891192"/>
            <a:chOff x="0" y="1420606"/>
            <a:chExt cx="11737522" cy="2891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5B990B-61BA-4EDE-F67C-59D382DD4CFD}"/>
                </a:ext>
              </a:extLst>
            </p:cNvPr>
            <p:cNvGrpSpPr/>
            <p:nvPr/>
          </p:nvGrpSpPr>
          <p:grpSpPr>
            <a:xfrm>
              <a:off x="4937760" y="1470005"/>
              <a:ext cx="773000" cy="2842181"/>
              <a:chOff x="1621410" y="1838227"/>
              <a:chExt cx="773000" cy="2842181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DB4A6D18-63E5-EB59-E821-D86B11941B96}"/>
                  </a:ext>
                </a:extLst>
              </p:cNvPr>
              <p:cNvSpPr/>
              <p:nvPr/>
            </p:nvSpPr>
            <p:spPr>
              <a:xfrm>
                <a:off x="1621411" y="1838227"/>
                <a:ext cx="772998" cy="659876"/>
              </a:xfrm>
              <a:prstGeom prst="roundRect">
                <a:avLst/>
              </a:prstGeom>
              <a:solidFill>
                <a:srgbClr val="36AA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E67B9B2-81E2-FA9E-A491-5AC93AC1B676}"/>
                  </a:ext>
                </a:extLst>
              </p:cNvPr>
              <p:cNvSpPr/>
              <p:nvPr/>
            </p:nvSpPr>
            <p:spPr>
              <a:xfrm>
                <a:off x="1621410" y="2565662"/>
                <a:ext cx="772999" cy="659876"/>
              </a:xfrm>
              <a:prstGeom prst="roundRect">
                <a:avLst/>
              </a:prstGeom>
              <a:solidFill>
                <a:srgbClr val="1AA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5F2431-63B8-28A0-A977-0A6BEF50F725}"/>
                  </a:ext>
                </a:extLst>
              </p:cNvPr>
              <p:cNvSpPr/>
              <p:nvPr/>
            </p:nvSpPr>
            <p:spPr>
              <a:xfrm>
                <a:off x="1621410" y="3293097"/>
                <a:ext cx="772999" cy="659876"/>
              </a:xfrm>
              <a:prstGeom prst="roundRect">
                <a:avLst/>
              </a:prstGeom>
              <a:solidFill>
                <a:srgbClr val="FAA60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5ABE100-C5EB-C7C8-A0D0-9ADBC8061F75}"/>
                  </a:ext>
                </a:extLst>
              </p:cNvPr>
              <p:cNvSpPr/>
              <p:nvPr/>
            </p:nvSpPr>
            <p:spPr>
              <a:xfrm>
                <a:off x="1621410" y="4020532"/>
                <a:ext cx="773000" cy="659876"/>
              </a:xfrm>
              <a:prstGeom prst="roundRect">
                <a:avLst/>
              </a:prstGeom>
              <a:solidFill>
                <a:srgbClr val="C252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807D71-1618-5E55-99E1-C57E72D7FD08}"/>
                </a:ext>
              </a:extLst>
            </p:cNvPr>
            <p:cNvGrpSpPr/>
            <p:nvPr/>
          </p:nvGrpSpPr>
          <p:grpSpPr>
            <a:xfrm>
              <a:off x="6096000" y="1470005"/>
              <a:ext cx="772998" cy="2842181"/>
              <a:chOff x="1621410" y="1838227"/>
              <a:chExt cx="773000" cy="284218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F642205-B555-F130-B856-42AE88FBD41D}"/>
                  </a:ext>
                </a:extLst>
              </p:cNvPr>
              <p:cNvSpPr/>
              <p:nvPr/>
            </p:nvSpPr>
            <p:spPr>
              <a:xfrm>
                <a:off x="1621411" y="1838227"/>
                <a:ext cx="772998" cy="659876"/>
              </a:xfrm>
              <a:prstGeom prst="roundRect">
                <a:avLst/>
              </a:prstGeom>
              <a:solidFill>
                <a:srgbClr val="4141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9BB8DA4-A56B-247D-FD34-F51546C25515}"/>
                  </a:ext>
                </a:extLst>
              </p:cNvPr>
              <p:cNvSpPr/>
              <p:nvPr/>
            </p:nvSpPr>
            <p:spPr>
              <a:xfrm>
                <a:off x="1621410" y="2565662"/>
                <a:ext cx="772999" cy="659876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CC5B692-040D-2BD9-4AFD-A8D5E22EF064}"/>
                  </a:ext>
                </a:extLst>
              </p:cNvPr>
              <p:cNvSpPr/>
              <p:nvPr/>
            </p:nvSpPr>
            <p:spPr>
              <a:xfrm>
                <a:off x="1621410" y="3293097"/>
                <a:ext cx="772999" cy="659876"/>
              </a:xfrm>
              <a:prstGeom prst="roundRect">
                <a:avLst/>
              </a:prstGeom>
              <a:solidFill>
                <a:srgbClr val="E3FC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BAD58E-4AA2-FC5F-AC58-3EFF573A14DE}"/>
                  </a:ext>
                </a:extLst>
              </p:cNvPr>
              <p:cNvSpPr/>
              <p:nvPr/>
            </p:nvSpPr>
            <p:spPr>
              <a:xfrm>
                <a:off x="1621410" y="4020532"/>
                <a:ext cx="773000" cy="65987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E7125A-09F0-EB1B-59AB-56018225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75" y="1590349"/>
              <a:ext cx="458405" cy="45840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EFDEF5F-440D-6EC7-E5F5-8D7EAF07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75" y="2329677"/>
              <a:ext cx="417765" cy="417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2FE0D9A-D76F-58AB-40DA-832C7B02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734" y="3036792"/>
              <a:ext cx="420545" cy="42054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77A334D-7180-48C8-48E2-9F3359D2E985}"/>
                </a:ext>
              </a:extLst>
            </p:cNvPr>
            <p:cNvGrpSpPr/>
            <p:nvPr/>
          </p:nvGrpSpPr>
          <p:grpSpPr>
            <a:xfrm>
              <a:off x="0" y="1472514"/>
              <a:ext cx="4749014" cy="2839672"/>
              <a:chOff x="142240" y="1472514"/>
              <a:chExt cx="4749014" cy="283967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9242F7-BCEF-14DA-FED5-40413482BADB}"/>
                  </a:ext>
                </a:extLst>
              </p:cNvPr>
              <p:cNvSpPr txBox="1"/>
              <p:nvPr/>
            </p:nvSpPr>
            <p:spPr>
              <a:xfrm>
                <a:off x="3324520" y="1472514"/>
                <a:ext cx="156673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900" b="1" dirty="0">
                    <a:solidFill>
                      <a:srgbClr val="36AAD3"/>
                    </a:solidFill>
                    <a:latin typeface="Bahnschrift Condensed" panose="020B0502040204020203" pitchFamily="34" charset="0"/>
                  </a:rPr>
                  <a:t>Data Integration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4475F1-DC6A-5337-51DB-D7E4C4010779}"/>
                  </a:ext>
                </a:extLst>
              </p:cNvPr>
              <p:cNvSpPr txBox="1"/>
              <p:nvPr/>
            </p:nvSpPr>
            <p:spPr>
              <a:xfrm>
                <a:off x="142240" y="1786509"/>
                <a:ext cx="46465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Bahnschrift Condensed" panose="020B0502040204020203" pitchFamily="34" charset="0"/>
                  </a:rPr>
                  <a:t>Combines data from different sources into a single view.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A6EDFC-449A-ED16-2CAE-1687ED4063C4}"/>
                  </a:ext>
                </a:extLst>
              </p:cNvPr>
              <p:cNvSpPr txBox="1"/>
              <p:nvPr/>
            </p:nvSpPr>
            <p:spPr>
              <a:xfrm>
                <a:off x="3324521" y="2186178"/>
                <a:ext cx="156673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900" b="1" dirty="0">
                    <a:solidFill>
                      <a:srgbClr val="1AA1A7"/>
                    </a:solidFill>
                    <a:latin typeface="Bahnschrift Condensed" panose="020B0502040204020203" pitchFamily="34" charset="0"/>
                  </a:rPr>
                  <a:t>Data Quality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790925-068B-D47C-0AC2-A5DA6AEBE570}"/>
                  </a:ext>
                </a:extLst>
              </p:cNvPr>
              <p:cNvSpPr txBox="1"/>
              <p:nvPr/>
            </p:nvSpPr>
            <p:spPr>
              <a:xfrm>
                <a:off x="142240" y="2518762"/>
                <a:ext cx="46465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Bahnschrift Condensed" panose="020B0502040204020203" pitchFamily="34" charset="0"/>
                  </a:rPr>
                  <a:t>Cleans and standardizes data to ensure accuracy and consistency.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D71432-651E-F858-F70C-9A084F145A92}"/>
                  </a:ext>
                </a:extLst>
              </p:cNvPr>
              <p:cNvSpPr txBox="1"/>
              <p:nvPr/>
            </p:nvSpPr>
            <p:spPr>
              <a:xfrm>
                <a:off x="2785621" y="2870092"/>
                <a:ext cx="210029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900" b="1" dirty="0">
                    <a:solidFill>
                      <a:srgbClr val="FAA606"/>
                    </a:solidFill>
                    <a:latin typeface="Bahnschrift Condensed" panose="020B0502040204020203" pitchFamily="34" charset="0"/>
                  </a:rPr>
                  <a:t>Improved Accessibility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0C0D43-C465-C845-BA45-54366508D591}"/>
                  </a:ext>
                </a:extLst>
              </p:cNvPr>
              <p:cNvSpPr txBox="1"/>
              <p:nvPr/>
            </p:nvSpPr>
            <p:spPr>
              <a:xfrm>
                <a:off x="768285" y="3246197"/>
                <a:ext cx="4025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Bahnschrift Condensed" panose="020B0502040204020203" pitchFamily="34" charset="0"/>
                  </a:rPr>
                  <a:t>Makes data readily available for analysis and reporting.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B651C7-2A51-A68E-CA27-A056D7726CA9}"/>
                  </a:ext>
                </a:extLst>
              </p:cNvPr>
              <p:cNvSpPr txBox="1"/>
              <p:nvPr/>
            </p:nvSpPr>
            <p:spPr>
              <a:xfrm>
                <a:off x="2785621" y="3643694"/>
                <a:ext cx="210029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900" b="1" dirty="0">
                    <a:solidFill>
                      <a:srgbClr val="C2522B"/>
                    </a:solidFill>
                    <a:latin typeface="Bahnschrift Condensed" panose="020B0502040204020203" pitchFamily="34" charset="0"/>
                  </a:rPr>
                  <a:t>Enhanced Performance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1C185F-AA9C-F228-BDBF-29CC5A20CD2E}"/>
                  </a:ext>
                </a:extLst>
              </p:cNvPr>
              <p:cNvSpPr txBox="1"/>
              <p:nvPr/>
            </p:nvSpPr>
            <p:spPr>
              <a:xfrm>
                <a:off x="768285" y="3973632"/>
                <a:ext cx="4025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600" dirty="0">
                    <a:latin typeface="Bahnschrift Condensed" panose="020B0502040204020203" pitchFamily="34" charset="0"/>
                  </a:rPr>
                  <a:t>Optimizes data for faster query responses and analysis.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AFBC64-2B99-A478-D244-934EF28F5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419" y="3696668"/>
              <a:ext cx="499316" cy="49931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590D5C-0B57-1E61-E2EE-10DABB5FE6B4}"/>
                </a:ext>
              </a:extLst>
            </p:cNvPr>
            <p:cNvSpPr txBox="1"/>
            <p:nvPr/>
          </p:nvSpPr>
          <p:spPr>
            <a:xfrm>
              <a:off x="7057979" y="1420606"/>
              <a:ext cx="2352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414143"/>
                  </a:solidFill>
                  <a:latin typeface="Bahnschrift Condensed" panose="020B0502040204020203" pitchFamily="34" charset="0"/>
                </a:rPr>
                <a:t>Historical</a:t>
              </a:r>
              <a:r>
                <a:rPr lang="en-IN" b="1" dirty="0">
                  <a:latin typeface="Bahnschrift Condensed" panose="020B0502040204020203" pitchFamily="34" charset="0"/>
                </a:rPr>
                <a:t> Data Analysis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3080B8-0355-8A0D-D4F1-237CB79CB3EB}"/>
                </a:ext>
              </a:extLst>
            </p:cNvPr>
            <p:cNvSpPr txBox="1"/>
            <p:nvPr/>
          </p:nvSpPr>
          <p:spPr>
            <a:xfrm>
              <a:off x="7051590" y="1786509"/>
              <a:ext cx="468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Condensed" panose="020B0502040204020203" pitchFamily="34" charset="0"/>
                </a:rPr>
                <a:t>Enables tracking of data changes over time for better insights.</a:t>
              </a:r>
              <a:endParaRPr lang="en-IN" sz="16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0D0C34-95C4-6FBC-0A18-0B7013DD8C6D}"/>
                </a:ext>
              </a:extLst>
            </p:cNvPr>
            <p:cNvSpPr txBox="1"/>
            <p:nvPr/>
          </p:nvSpPr>
          <p:spPr>
            <a:xfrm>
              <a:off x="7045489" y="2186177"/>
              <a:ext cx="249475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b="1" dirty="0">
                  <a:solidFill>
                    <a:schemeClr val="accent4"/>
                  </a:solidFill>
                  <a:latin typeface="Bahnschrift Condensed" panose="020B0502040204020203" pitchFamily="34" charset="0"/>
                </a:rPr>
                <a:t>Compliance</a:t>
              </a:r>
              <a:r>
                <a:rPr lang="en-IN" b="1" dirty="0">
                  <a:solidFill>
                    <a:schemeClr val="accent4"/>
                  </a:solidFill>
                  <a:latin typeface="Bahnschrift Condensed" panose="020B0502040204020203" pitchFamily="34" charset="0"/>
                </a:rPr>
                <a:t> and Governance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F87858-7BA0-4E09-AB4C-4CB101EABF00}"/>
                </a:ext>
              </a:extLst>
            </p:cNvPr>
            <p:cNvSpPr txBox="1"/>
            <p:nvPr/>
          </p:nvSpPr>
          <p:spPr>
            <a:xfrm>
              <a:off x="7045489" y="2518762"/>
              <a:ext cx="468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Condensed" panose="020B0502040204020203" pitchFamily="34" charset="0"/>
                </a:rPr>
                <a:t>Cleans and standardizes data to ensure accuracy and consistency.</a:t>
              </a:r>
              <a:endParaRPr lang="en-IN" sz="16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DB1945-7309-E276-F57C-9D2747B2C9A4}"/>
                </a:ext>
              </a:extLst>
            </p:cNvPr>
            <p:cNvSpPr txBox="1"/>
            <p:nvPr/>
          </p:nvSpPr>
          <p:spPr>
            <a:xfrm>
              <a:off x="7084846" y="2927472"/>
              <a:ext cx="21002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b="1" dirty="0">
                  <a:solidFill>
                    <a:srgbClr val="19E5EF"/>
                  </a:solidFill>
                  <a:latin typeface="Bahnschrift Condensed" panose="020B0502040204020203" pitchFamily="34" charset="0"/>
                </a:rPr>
                <a:t>Scalability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DC83FD-CA0D-56BC-4C40-BD47FCFA0668}"/>
                </a:ext>
              </a:extLst>
            </p:cNvPr>
            <p:cNvSpPr txBox="1"/>
            <p:nvPr/>
          </p:nvSpPr>
          <p:spPr>
            <a:xfrm>
              <a:off x="7084846" y="3241379"/>
              <a:ext cx="449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Condensed" panose="020B0502040204020203" pitchFamily="34" charset="0"/>
                </a:rPr>
                <a:t>Adapts to growing data volumes without losing performance.</a:t>
              </a:r>
              <a:endParaRPr lang="en-IN" sz="16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0AD5F5-A017-505D-7DB5-D51E026A6EAF}"/>
                </a:ext>
              </a:extLst>
            </p:cNvPr>
            <p:cNvSpPr txBox="1"/>
            <p:nvPr/>
          </p:nvSpPr>
          <p:spPr>
            <a:xfrm>
              <a:off x="7084846" y="3643693"/>
              <a:ext cx="21002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b="1" dirty="0">
                  <a:solidFill>
                    <a:srgbClr val="70AD47"/>
                  </a:solidFill>
                  <a:latin typeface="Bahnschrift Condensed" panose="020B0502040204020203" pitchFamily="34" charset="0"/>
                </a:rPr>
                <a:t>Better Decision-Making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FEEDE8-166E-3A4A-3E39-5771BCFA770B}"/>
                </a:ext>
              </a:extLst>
            </p:cNvPr>
            <p:cNvSpPr txBox="1"/>
            <p:nvPr/>
          </p:nvSpPr>
          <p:spPr>
            <a:xfrm>
              <a:off x="7084846" y="3973632"/>
              <a:ext cx="4651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Condensed" panose="020B0502040204020203" pitchFamily="34" charset="0"/>
                </a:rPr>
                <a:t>Provides reliable data that supports informed business decisions.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9DB45F-7F62-CCD0-291C-945753DC0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7106" y="1611559"/>
              <a:ext cx="376767" cy="37676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4D2CBC0-C8F1-7F42-D038-5B99935B7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970" y="2322553"/>
              <a:ext cx="430287" cy="43028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E666F33-19BA-8E5A-CE0C-3E006FD78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242" y="3063954"/>
              <a:ext cx="393383" cy="39338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6B700EF-12B0-4144-A9BA-7AA5FD6F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98" y="3744013"/>
              <a:ext cx="428976" cy="428976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3A6D4B1-5600-1A10-1153-28D799029FE6}"/>
              </a:ext>
            </a:extLst>
          </p:cNvPr>
          <p:cNvSpPr txBox="1"/>
          <p:nvPr/>
        </p:nvSpPr>
        <p:spPr>
          <a:xfrm>
            <a:off x="-10160" y="294640"/>
            <a:ext cx="541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ETL is Crucial for Data Management and Analysis.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353A93-C9A5-B3FA-EA18-498CE9B63AB0}"/>
              </a:ext>
            </a:extLst>
          </p:cNvPr>
          <p:cNvCxnSpPr>
            <a:cxnSpLocks/>
          </p:cNvCxnSpPr>
          <p:nvPr/>
        </p:nvCxnSpPr>
        <p:spPr>
          <a:xfrm>
            <a:off x="0" y="615703"/>
            <a:ext cx="121920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923A8E8-03BA-6014-259C-DB775230D50C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20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3193CA-EBC0-26A8-43BD-0C7D562B9440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399621" y="805950"/>
            <a:ext cx="10752336" cy="4774915"/>
            <a:chOff x="151971" y="101100"/>
            <a:chExt cx="10752336" cy="47749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71" y="753705"/>
              <a:ext cx="2150160" cy="134385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914E5B-C971-F0BB-BB43-A69C51BED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58" y="101100"/>
              <a:ext cx="1695214" cy="220379"/>
            </a:xfrm>
            <a:prstGeom prst="rect">
              <a:avLst/>
            </a:prstGeom>
          </p:spPr>
        </p:pic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364ADC7-03E7-E3D7-2B78-CA81008C1A94}"/>
                </a:ext>
              </a:extLst>
            </p:cNvPr>
            <p:cNvGrpSpPr/>
            <p:nvPr/>
          </p:nvGrpSpPr>
          <p:grpSpPr>
            <a:xfrm>
              <a:off x="718458" y="430198"/>
              <a:ext cx="10185849" cy="693333"/>
              <a:chOff x="718459" y="632921"/>
              <a:chExt cx="10185849" cy="680084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B670EEC9-4518-9BA0-2C0C-E447CC686CBB}"/>
                  </a:ext>
                </a:extLst>
              </p:cNvPr>
              <p:cNvSpPr/>
              <p:nvPr/>
            </p:nvSpPr>
            <p:spPr>
              <a:xfrm>
                <a:off x="718459" y="632921"/>
                <a:ext cx="10185849" cy="68008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895B2F1-093D-52D6-B10B-609D272608C7}"/>
                  </a:ext>
                </a:extLst>
              </p:cNvPr>
              <p:cNvCxnSpPr>
                <a:cxnSpLocks/>
                <a:endCxn id="137" idx="3"/>
              </p:cNvCxnSpPr>
              <p:nvPr/>
            </p:nvCxnSpPr>
            <p:spPr>
              <a:xfrm flipV="1">
                <a:off x="1379220" y="972963"/>
                <a:ext cx="9525088" cy="1593"/>
              </a:xfrm>
              <a:prstGeom prst="line">
                <a:avLst/>
              </a:prstGeom>
              <a:ln>
                <a:solidFill>
                  <a:srgbClr val="DF4A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06029ED-B1BE-58D9-D08A-3DA9CDEE3695}"/>
                  </a:ext>
                </a:extLst>
              </p:cNvPr>
              <p:cNvSpPr txBox="1"/>
              <p:nvPr/>
            </p:nvSpPr>
            <p:spPr>
              <a:xfrm>
                <a:off x="943983" y="641185"/>
                <a:ext cx="121845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b="1" dirty="0">
                    <a:latin typeface="Bahnschrift Condensed" panose="020B0502040204020203" pitchFamily="34" charset="0"/>
                  </a:rPr>
                  <a:t>Schema</a:t>
                </a:r>
                <a:r>
                  <a:rPr lang="en-IN" sz="1900" b="1" dirty="0">
                    <a:latin typeface="Bahnschrift Condensed" panose="020B0502040204020203" pitchFamily="34" charset="0"/>
                  </a:rPr>
                  <a:t> :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6D2A291-C1E7-C3FA-14B3-8E3191BAFED9}"/>
                  </a:ext>
                </a:extLst>
              </p:cNvPr>
              <p:cNvSpPr txBox="1"/>
              <p:nvPr/>
            </p:nvSpPr>
            <p:spPr>
              <a:xfrm>
                <a:off x="1524822" y="944498"/>
                <a:ext cx="7021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HR user schema, a sample schema in </a:t>
                </a:r>
                <a:r>
                  <a:rPr lang="en-US" sz="1400" dirty="0">
                    <a:latin typeface="Bahnschrift Condensed" panose="020B0502040204020203" pitchFamily="34" charset="0"/>
                  </a:rPr>
                  <a:t>Oracle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 used for practice and demos.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4C44ACFE-B6CF-F78A-ED8D-31ED9B3BB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778" b="97778" l="3556" r="96000">
                            <a14:foregroundMark x1="39556" y1="6667" x2="52000" y2="2222"/>
                            <a14:foregroundMark x1="46222" y1="12889" x2="52000" y2="9333"/>
                            <a14:foregroundMark x1="51111" y1="12444" x2="59556" y2="12000"/>
                            <a14:foregroundMark x1="58667" y1="4444" x2="67556" y2="15556"/>
                            <a14:foregroundMark x1="61333" y1="8000" x2="71556" y2="25333"/>
                            <a14:foregroundMark x1="65333" y1="14222" x2="70667" y2="27111"/>
                            <a14:foregroundMark x1="69333" y1="16889" x2="54222" y2="41333"/>
                            <a14:foregroundMark x1="44889" y1="22222" x2="37778" y2="45778"/>
                            <a14:foregroundMark x1="41778" y1="20444" x2="34222" y2="27556"/>
                            <a14:foregroundMark x1="32889" y1="19111" x2="34667" y2="14222"/>
                            <a14:foregroundMark x1="31556" y1="23111" x2="41778" y2="16444"/>
                            <a14:foregroundMark x1="41333" y1="10222" x2="38222" y2="12889"/>
                            <a14:foregroundMark x1="37778" y1="12444" x2="37778" y2="12444"/>
                            <a14:foregroundMark x1="44889" y1="8000" x2="57333" y2="5333"/>
                            <a14:foregroundMark x1="49333" y1="11556" x2="49333" y2="11556"/>
                            <a14:foregroundMark x1="44889" y1="4444" x2="36889" y2="12889"/>
                            <a14:foregroundMark x1="39556" y1="4444" x2="36000" y2="8000"/>
                            <a14:foregroundMark x1="39556" y1="8444" x2="30667" y2="15556"/>
                            <a14:foregroundMark x1="38222" y1="12889" x2="41778" y2="5333"/>
                            <a14:foregroundMark x1="63556" y1="79111" x2="60000" y2="86222"/>
                            <a14:foregroundMark x1="71556" y1="81333" x2="61778" y2="89333"/>
                            <a14:foregroundMark x1="43556" y1="91556" x2="43556" y2="91556"/>
                            <a14:foregroundMark x1="51556" y1="94222" x2="63556" y2="93333"/>
                            <a14:foregroundMark x1="78667" y1="75556" x2="84000" y2="68889"/>
                            <a14:foregroundMark x1="90222" y1="67556" x2="90667" y2="70667"/>
                            <a14:foregroundMark x1="96444" y1="48000" x2="96444" y2="48000"/>
                            <a14:foregroundMark x1="8000" y1="51556" x2="8000" y2="51556"/>
                            <a14:foregroundMark x1="61333" y1="63556" x2="61333" y2="63556"/>
                            <a14:foregroundMark x1="66222" y1="66222" x2="64444" y2="54222"/>
                            <a14:foregroundMark x1="83111" y1="77333" x2="83111" y2="77333"/>
                            <a14:foregroundMark x1="87111" y1="77333" x2="87111" y2="77333"/>
                            <a14:foregroundMark x1="52444" y1="97778" x2="52444" y2="97778"/>
                            <a14:foregroundMark x1="3556" y1="52889" x2="3556" y2="52889"/>
                            <a14:backgroundMark x1="58428" y1="4275" x2="65333" y2="0"/>
                            <a14:backgroundMark x1="62594" y1="1794" x2="62667" y2="1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463" y="718962"/>
                <a:ext cx="508001" cy="508001"/>
              </a:xfrm>
              <a:prstGeom prst="rect">
                <a:avLst/>
              </a:prstGeom>
            </p:spPr>
          </p:pic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38342A8D-38A4-EBE3-300E-AFE271F5058C}"/>
                </a:ext>
              </a:extLst>
            </p:cNvPr>
            <p:cNvGrpSpPr/>
            <p:nvPr/>
          </p:nvGrpSpPr>
          <p:grpSpPr>
            <a:xfrm>
              <a:off x="718455" y="2765173"/>
              <a:ext cx="10185849" cy="2110842"/>
              <a:chOff x="718458" y="1355439"/>
              <a:chExt cx="10185849" cy="2110842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93066F83-BD88-C9D2-ED48-E5398A09779F}"/>
                  </a:ext>
                </a:extLst>
              </p:cNvPr>
              <p:cNvSpPr/>
              <p:nvPr/>
            </p:nvSpPr>
            <p:spPr>
              <a:xfrm>
                <a:off x="718458" y="1391257"/>
                <a:ext cx="10185849" cy="2075024"/>
              </a:xfrm>
              <a:prstGeom prst="roundRect">
                <a:avLst>
                  <a:gd name="adj" fmla="val 2722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0050E7-CC10-DB7B-C6AA-13FE2B766C5D}"/>
                  </a:ext>
                </a:extLst>
              </p:cNvPr>
              <p:cNvSpPr txBox="1"/>
              <p:nvPr/>
            </p:nvSpPr>
            <p:spPr>
              <a:xfrm>
                <a:off x="1319783" y="1410592"/>
                <a:ext cx="1016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Bahnschrift Condensed" panose="020B0502040204020203" pitchFamily="34" charset="0"/>
                  </a:rPr>
                  <a:t>Key Table : </a:t>
                </a: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45B4DAFA-64F9-ABE6-0F60-1FA89B6DD4E9}"/>
                  </a:ext>
                </a:extLst>
              </p:cNvPr>
              <p:cNvGrpSpPr/>
              <p:nvPr/>
            </p:nvGrpSpPr>
            <p:grpSpPr>
              <a:xfrm>
                <a:off x="841215" y="1744951"/>
                <a:ext cx="4906449" cy="1669981"/>
                <a:chOff x="-12735145" y="1118177"/>
                <a:chExt cx="4698037" cy="215348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0D9B362-B1EC-1252-33D6-DAC975938EC3}"/>
                    </a:ext>
                  </a:extLst>
                </p:cNvPr>
                <p:cNvSpPr txBox="1"/>
                <p:nvPr/>
              </p:nvSpPr>
              <p:spPr>
                <a:xfrm>
                  <a:off x="-12735143" y="1118177"/>
                  <a:ext cx="11702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1" dirty="0">
                      <a:latin typeface="Bahnschrift Condensed" panose="020B0502040204020203" pitchFamily="34" charset="0"/>
                    </a:rPr>
                    <a:t> Employees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BFEE0F-538A-2FB6-D5A1-DFAD5FC93F3C}"/>
                    </a:ext>
                  </a:extLst>
                </p:cNvPr>
                <p:cNvSpPr txBox="1"/>
                <p:nvPr/>
              </p:nvSpPr>
              <p:spPr>
                <a:xfrm>
                  <a:off x="-12735140" y="1475640"/>
                  <a:ext cx="1273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1" dirty="0">
                      <a:latin typeface="Bahnschrift Condensed" panose="020B0502040204020203" pitchFamily="34" charset="0"/>
                    </a:rPr>
                    <a:t> Departments 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1486A5-03B9-2D4D-81CD-0A68FCA27890}"/>
                    </a:ext>
                  </a:extLst>
                </p:cNvPr>
                <p:cNvSpPr txBox="1"/>
                <p:nvPr/>
              </p:nvSpPr>
              <p:spPr>
                <a:xfrm>
                  <a:off x="-12735145" y="1833102"/>
                  <a:ext cx="1219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1" dirty="0">
                      <a:latin typeface="Bahnschrift Condensed" panose="020B0502040204020203" pitchFamily="34" charset="0"/>
                    </a:rPr>
                    <a:t> Jobs  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14D5161-846E-0AE9-CD04-9C5608CABE17}"/>
                    </a:ext>
                  </a:extLst>
                </p:cNvPr>
                <p:cNvSpPr txBox="1"/>
                <p:nvPr/>
              </p:nvSpPr>
              <p:spPr>
                <a:xfrm>
                  <a:off x="-12735137" y="2190566"/>
                  <a:ext cx="117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1" dirty="0">
                      <a:latin typeface="Bahnschrift Condensed" panose="020B0502040204020203" pitchFamily="34" charset="0"/>
                    </a:rPr>
                    <a:t> Locations 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618305E-564D-A8CC-AC28-2E333194B216}"/>
                    </a:ext>
                  </a:extLst>
                </p:cNvPr>
                <p:cNvSpPr txBox="1"/>
                <p:nvPr/>
              </p:nvSpPr>
              <p:spPr>
                <a:xfrm>
                  <a:off x="-12724945" y="2548029"/>
                  <a:ext cx="11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1" dirty="0">
                      <a:latin typeface="Bahnschrift Condensed" panose="020B0502040204020203" pitchFamily="34" charset="0"/>
                    </a:rPr>
                    <a:t> Countries 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E000976-BE43-1D9B-7B4D-2E9A0EF09FCE}"/>
                    </a:ext>
                  </a:extLst>
                </p:cNvPr>
                <p:cNvSpPr txBox="1"/>
                <p:nvPr/>
              </p:nvSpPr>
              <p:spPr>
                <a:xfrm>
                  <a:off x="-12724945" y="2905492"/>
                  <a:ext cx="11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IN" sz="1400" b="1" dirty="0">
                      <a:latin typeface="Bahnschrift Condensed" panose="020B0502040204020203" pitchFamily="34" charset="0"/>
                    </a:rPr>
                    <a:t> Regions 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25AA04E-A387-A4A6-1A17-3722E1CA46AF}"/>
                    </a:ext>
                  </a:extLst>
                </p:cNvPr>
                <p:cNvSpPr txBox="1"/>
                <p:nvPr/>
              </p:nvSpPr>
              <p:spPr>
                <a:xfrm>
                  <a:off x="-11516134" y="1124001"/>
                  <a:ext cx="1948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Bahnschrift Condensed" panose="020B0502040204020203" pitchFamily="34" charset="0"/>
                    </a:rPr>
                    <a:t>:</a:t>
                  </a:r>
                  <a:endParaRPr lang="en-IN" sz="1400" b="1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E3A61F0-E740-4BDE-3318-D1246350D007}"/>
                    </a:ext>
                  </a:extLst>
                </p:cNvPr>
                <p:cNvSpPr txBox="1"/>
                <p:nvPr/>
              </p:nvSpPr>
              <p:spPr>
                <a:xfrm>
                  <a:off x="-11516134" y="1475640"/>
                  <a:ext cx="1948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Bahnschrift Condensed" panose="020B0502040204020203" pitchFamily="34" charset="0"/>
                    </a:rPr>
                    <a:t>:</a:t>
                  </a:r>
                  <a:endParaRPr lang="en-IN" sz="1400" b="1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6AF29DB-C6D3-938E-663E-55E1CBF6327F}"/>
                    </a:ext>
                  </a:extLst>
                </p:cNvPr>
                <p:cNvSpPr txBox="1"/>
                <p:nvPr/>
              </p:nvSpPr>
              <p:spPr>
                <a:xfrm>
                  <a:off x="-11516133" y="1810019"/>
                  <a:ext cx="1948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Bahnschrift Condensed" panose="020B0502040204020203" pitchFamily="34" charset="0"/>
                    </a:rPr>
                    <a:t>:</a:t>
                  </a:r>
                  <a:endParaRPr lang="en-IN" sz="1400" b="1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535A23-947D-5E26-CE23-9E4DC374746F}"/>
                    </a:ext>
                  </a:extLst>
                </p:cNvPr>
                <p:cNvSpPr txBox="1"/>
                <p:nvPr/>
              </p:nvSpPr>
              <p:spPr>
                <a:xfrm>
                  <a:off x="-11516132" y="2190565"/>
                  <a:ext cx="1948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Bahnschrift Condensed" panose="020B0502040204020203" pitchFamily="34" charset="0"/>
                    </a:rPr>
                    <a:t>:</a:t>
                  </a:r>
                  <a:endParaRPr lang="en-IN" sz="1400" b="1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CB8677-E37D-57EA-0947-0E8831DDB68D}"/>
                    </a:ext>
                  </a:extLst>
                </p:cNvPr>
                <p:cNvSpPr txBox="1"/>
                <p:nvPr/>
              </p:nvSpPr>
              <p:spPr>
                <a:xfrm>
                  <a:off x="-11516129" y="2548029"/>
                  <a:ext cx="1948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Bahnschrift Condensed" panose="020B0502040204020203" pitchFamily="34" charset="0"/>
                    </a:rPr>
                    <a:t>:</a:t>
                  </a:r>
                  <a:endParaRPr lang="en-IN" sz="1400" b="1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077C823-047D-DDC0-C4BE-59904BE792DD}"/>
                    </a:ext>
                  </a:extLst>
                </p:cNvPr>
                <p:cNvSpPr txBox="1"/>
                <p:nvPr/>
              </p:nvSpPr>
              <p:spPr>
                <a:xfrm>
                  <a:off x="-11516129" y="2905491"/>
                  <a:ext cx="1948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Bahnschrift Condensed" panose="020B0502040204020203" pitchFamily="34" charset="0"/>
                    </a:rPr>
                    <a:t>:</a:t>
                  </a:r>
                  <a:endParaRPr lang="en-IN" sz="1400" b="1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B45F058-E0BD-B8F5-C576-51C725E6143D}"/>
                    </a:ext>
                  </a:extLst>
                </p:cNvPr>
                <p:cNvSpPr txBox="1"/>
                <p:nvPr/>
              </p:nvSpPr>
              <p:spPr>
                <a:xfrm>
                  <a:off x="-11418690" y="1141258"/>
                  <a:ext cx="3381573" cy="343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Bahnschrift Condensed" panose="020B0502040204020203" pitchFamily="34" charset="0"/>
                    </a:rPr>
                    <a:t>Stores employee details such as employee ID, name, job ID, and salary.</a:t>
                  </a:r>
                  <a:endParaRPr lang="en-IN" sz="11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9EC0462-5B74-E174-0DAB-91E69BD78C2B}"/>
                    </a:ext>
                  </a:extLst>
                </p:cNvPr>
                <p:cNvSpPr txBox="1"/>
                <p:nvPr/>
              </p:nvSpPr>
              <p:spPr>
                <a:xfrm>
                  <a:off x="-11418690" y="1498722"/>
                  <a:ext cx="3381573" cy="343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Bahnschrift Condensed" panose="020B0502040204020203" pitchFamily="34" charset="0"/>
                    </a:rPr>
                    <a:t>Contains department IDs, names, and manager IDs.</a:t>
                  </a:r>
                  <a:endParaRPr lang="en-IN" sz="11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F9FAC97-C09E-F965-D338-B1E28FF78343}"/>
                    </a:ext>
                  </a:extLst>
                </p:cNvPr>
                <p:cNvSpPr txBox="1"/>
                <p:nvPr/>
              </p:nvSpPr>
              <p:spPr>
                <a:xfrm>
                  <a:off x="-11418684" y="1834856"/>
                  <a:ext cx="3381573" cy="343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Bahnschrift Condensed" panose="020B0502040204020203" pitchFamily="34" charset="0"/>
                    </a:rPr>
                    <a:t>Defines job roles, job IDs, titles, and minimum/maximum salary.</a:t>
                  </a:r>
                  <a:endParaRPr lang="en-IN" sz="11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A60D92-F4B6-BC29-3ED2-620744057F86}"/>
                    </a:ext>
                  </a:extLst>
                </p:cNvPr>
                <p:cNvSpPr txBox="1"/>
                <p:nvPr/>
              </p:nvSpPr>
              <p:spPr>
                <a:xfrm>
                  <a:off x="-11418681" y="2212771"/>
                  <a:ext cx="3381573" cy="343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Bahnschrift Condensed" panose="020B0502040204020203" pitchFamily="34" charset="0"/>
                    </a:rPr>
                    <a:t>Holds location IDs, city, and country IDs.</a:t>
                  </a:r>
                  <a:endParaRPr lang="en-IN" sz="11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665FBC-0C3C-2668-9372-065AEF633297}"/>
                    </a:ext>
                  </a:extLst>
                </p:cNvPr>
                <p:cNvSpPr txBox="1"/>
                <p:nvPr/>
              </p:nvSpPr>
              <p:spPr>
                <a:xfrm>
                  <a:off x="-11418681" y="2569357"/>
                  <a:ext cx="3381573" cy="343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Bahnschrift Condensed" panose="020B0502040204020203" pitchFamily="34" charset="0"/>
                    </a:rPr>
                    <a:t>Stores country codes and country names.</a:t>
                  </a:r>
                  <a:endParaRPr lang="en-IN" sz="11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B2A94B-4D6D-B21A-C852-B2B51DAEE4B8}"/>
                    </a:ext>
                  </a:extLst>
                </p:cNvPr>
                <p:cNvSpPr txBox="1"/>
                <p:nvPr/>
              </p:nvSpPr>
              <p:spPr>
                <a:xfrm>
                  <a:off x="-11418681" y="2928573"/>
                  <a:ext cx="3381573" cy="343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Bahnschrift Condensed" panose="020B0502040204020203" pitchFamily="34" charset="0"/>
                    </a:rPr>
                    <a:t>Represents regions with region IDs and names.</a:t>
                  </a:r>
                  <a:endParaRPr lang="en-IN" sz="1100" dirty="0">
                    <a:latin typeface="Bahnschrift Condensed" panose="020B0502040204020203" pitchFamily="34" charset="0"/>
                  </a:endParaRPr>
                </a:p>
              </p:txBody>
            </p:sp>
          </p:grp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01C9E51-4D19-DFB4-63BF-6289619C6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83" y="1757243"/>
                <a:ext cx="9584521" cy="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F63582F-FCFD-128F-2A60-82F53BD7B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83" y="1355439"/>
                <a:ext cx="518360" cy="518360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364ADC7-03E7-E3D7-2B78-CA81008C1A94}"/>
                </a:ext>
              </a:extLst>
            </p:cNvPr>
            <p:cNvGrpSpPr/>
            <p:nvPr/>
          </p:nvGrpSpPr>
          <p:grpSpPr>
            <a:xfrm>
              <a:off x="718457" y="1774367"/>
              <a:ext cx="10185849" cy="693333"/>
              <a:chOff x="718459" y="632921"/>
              <a:chExt cx="10185849" cy="680084"/>
            </a:xfrm>
          </p:grpSpPr>
          <p:sp>
            <p:nvSpPr>
              <p:cNvPr id="73" name="Rectangle: Rounded Corners 136">
                <a:extLst>
                  <a:ext uri="{FF2B5EF4-FFF2-40B4-BE49-F238E27FC236}">
                    <a16:creationId xmlns:a16="http://schemas.microsoft.com/office/drawing/2014/main" id="{B670EEC9-4518-9BA0-2C0C-E447CC686CBB}"/>
                  </a:ext>
                </a:extLst>
              </p:cNvPr>
              <p:cNvSpPr/>
              <p:nvPr/>
            </p:nvSpPr>
            <p:spPr>
              <a:xfrm>
                <a:off x="718459" y="632921"/>
                <a:ext cx="10185849" cy="68008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895B2F1-093D-52D6-B10B-609D272608C7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V="1">
                <a:off x="1379220" y="972963"/>
                <a:ext cx="9525088" cy="1593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6029ED-B1BE-58D9-D08A-3DA9CDEE3695}"/>
                  </a:ext>
                </a:extLst>
              </p:cNvPr>
              <p:cNvSpPr txBox="1"/>
              <p:nvPr/>
            </p:nvSpPr>
            <p:spPr>
              <a:xfrm>
                <a:off x="943983" y="641185"/>
                <a:ext cx="121845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b="1" dirty="0">
                    <a:latin typeface="Bahnschrift Condensed" panose="020B0502040204020203" pitchFamily="34" charset="0"/>
                  </a:rPr>
                  <a:t>Schema</a:t>
                </a:r>
                <a:r>
                  <a:rPr lang="en-IN" sz="1900" b="1" dirty="0">
                    <a:latin typeface="Bahnschrift Condensed" panose="020B0502040204020203" pitchFamily="34" charset="0"/>
                  </a:rPr>
                  <a:t> :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D2A291-C1E7-C3FA-14B3-8E3191BAFED9}"/>
                  </a:ext>
                </a:extLst>
              </p:cNvPr>
              <p:cNvSpPr txBox="1"/>
              <p:nvPr/>
            </p:nvSpPr>
            <p:spPr>
              <a:xfrm>
                <a:off x="1524822" y="944498"/>
                <a:ext cx="7021402" cy="332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Public user schema: a sample schema in PostgreSQL used for data loading.</a:t>
                </a:r>
                <a:endParaRPr lang="en-IN" sz="1600" dirty="0"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C44ACFE-B6CF-F78A-ED8D-31ED9B3BB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778" b="97778" l="3556" r="96000">
                            <a14:foregroundMark x1="39556" y1="6667" x2="52000" y2="2222"/>
                            <a14:foregroundMark x1="46222" y1="12889" x2="52000" y2="9333"/>
                            <a14:foregroundMark x1="51111" y1="12444" x2="59556" y2="12000"/>
                            <a14:foregroundMark x1="58667" y1="4444" x2="67556" y2="15556"/>
                            <a14:foregroundMark x1="61333" y1="8000" x2="71556" y2="25333"/>
                            <a14:foregroundMark x1="65333" y1="14222" x2="70667" y2="27111"/>
                            <a14:foregroundMark x1="69333" y1="16889" x2="54222" y2="41333"/>
                            <a14:foregroundMark x1="44889" y1="22222" x2="37778" y2="45778"/>
                            <a14:foregroundMark x1="41778" y1="20444" x2="34222" y2="27556"/>
                            <a14:foregroundMark x1="32889" y1="19111" x2="34667" y2="14222"/>
                            <a14:foregroundMark x1="31556" y1="23111" x2="41778" y2="16444"/>
                            <a14:foregroundMark x1="41333" y1="10222" x2="38222" y2="12889"/>
                            <a14:foregroundMark x1="37778" y1="12444" x2="37778" y2="12444"/>
                            <a14:foregroundMark x1="44889" y1="8000" x2="57333" y2="5333"/>
                            <a14:foregroundMark x1="49333" y1="11556" x2="49333" y2="11556"/>
                            <a14:foregroundMark x1="44889" y1="4444" x2="36889" y2="12889"/>
                            <a14:foregroundMark x1="39556" y1="4444" x2="36000" y2="8000"/>
                            <a14:foregroundMark x1="39556" y1="8444" x2="30667" y2="15556"/>
                            <a14:foregroundMark x1="38222" y1="12889" x2="41778" y2="5333"/>
                            <a14:foregroundMark x1="63556" y1="79111" x2="60000" y2="86222"/>
                            <a14:foregroundMark x1="71556" y1="81333" x2="61778" y2="89333"/>
                            <a14:foregroundMark x1="43556" y1="91556" x2="43556" y2="91556"/>
                            <a14:foregroundMark x1="51556" y1="94222" x2="63556" y2="93333"/>
                            <a14:foregroundMark x1="78667" y1="75556" x2="84000" y2="68889"/>
                            <a14:foregroundMark x1="90222" y1="67556" x2="90667" y2="70667"/>
                            <a14:foregroundMark x1="96444" y1="48000" x2="96444" y2="48000"/>
                            <a14:foregroundMark x1="8000" y1="51556" x2="8000" y2="51556"/>
                            <a14:foregroundMark x1="61333" y1="63556" x2="61333" y2="63556"/>
                            <a14:foregroundMark x1="66222" y1="66222" x2="64444" y2="54222"/>
                            <a14:foregroundMark x1="83111" y1="77333" x2="83111" y2="77333"/>
                            <a14:foregroundMark x1="87111" y1="77333" x2="87111" y2="77333"/>
                            <a14:foregroundMark x1="52444" y1="97778" x2="52444" y2="97778"/>
                            <a14:foregroundMark x1="3556" y1="52889" x2="3556" y2="52889"/>
                            <a14:backgroundMark x1="58428" y1="4275" x2="65333" y2="0"/>
                            <a14:backgroundMark x1="62594" y1="1794" x2="62667" y2="1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463" y="718962"/>
                <a:ext cx="508001" cy="508001"/>
              </a:xfrm>
              <a:prstGeom prst="rect">
                <a:avLst/>
              </a:prstGeom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60050E7-CC10-DB7B-C6AA-13FE2B766C5D}"/>
                </a:ext>
              </a:extLst>
            </p:cNvPr>
            <p:cNvSpPr txBox="1"/>
            <p:nvPr/>
          </p:nvSpPr>
          <p:spPr>
            <a:xfrm>
              <a:off x="6515893" y="2842901"/>
              <a:ext cx="1533665" cy="324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Bahnschrift Condensed" panose="020B0502040204020203" pitchFamily="34" charset="0"/>
                </a:rPr>
                <a:t>SQL QUERY: 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8BFEE0F-538A-2FB6-D5A1-DFAD5FC93F3C}"/>
                </a:ext>
              </a:extLst>
            </p:cNvPr>
            <p:cNvSpPr txBox="1"/>
            <p:nvPr/>
          </p:nvSpPr>
          <p:spPr>
            <a:xfrm>
              <a:off x="6475810" y="3244024"/>
              <a:ext cx="431509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Bahnschrift Condensed" panose="020B0502040204020203" pitchFamily="34" charset="0"/>
                </a:rPr>
                <a:t>SELECT</a:t>
              </a:r>
              <a:r>
                <a:rPr lang="en-US" sz="1400" dirty="0">
                  <a:latin typeface="Bahnschrift Condensed" panose="020B0502040204020203" pitchFamily="34" charset="0"/>
                </a:rPr>
                <a:t> D.DEPARTMENT_NAME,</a:t>
              </a:r>
              <a:r>
                <a:rPr lang="en-US" sz="1400" b="1" dirty="0">
                  <a:latin typeface="Bahnschrift Condensed" panose="020B0502040204020203" pitchFamily="34" charset="0"/>
                </a:rPr>
                <a:t>MAX</a:t>
              </a:r>
              <a:r>
                <a:rPr lang="en-US" sz="1400" dirty="0">
                  <a:latin typeface="Bahnschrift Condensed" panose="020B0502040204020203" pitchFamily="34" charset="0"/>
                </a:rPr>
                <a:t>(E.SALARY),</a:t>
              </a:r>
              <a:r>
                <a:rPr lang="en-US" sz="1400" b="1" dirty="0">
                  <a:latin typeface="Bahnschrift Condensed" panose="020B0502040204020203" pitchFamily="34" charset="0"/>
                </a:rPr>
                <a:t>MIN</a:t>
              </a:r>
              <a:r>
                <a:rPr lang="en-US" sz="1400" dirty="0">
                  <a:latin typeface="Bahnschrift Condensed" panose="020B0502040204020203" pitchFamily="34" charset="0"/>
                </a:rPr>
                <a:t>(E.SALARY),</a:t>
              </a:r>
              <a:r>
                <a:rPr lang="en-US" sz="1400" b="1" dirty="0">
                  <a:latin typeface="Bahnschrift Condensed" panose="020B0502040204020203" pitchFamily="34" charset="0"/>
                </a:rPr>
                <a:t>AVG</a:t>
              </a:r>
              <a:r>
                <a:rPr lang="en-US" sz="1400" dirty="0">
                  <a:latin typeface="Bahnschrift Condensed" panose="020B0502040204020203" pitchFamily="34" charset="0"/>
                </a:rPr>
                <a:t>(E.SALARY),</a:t>
              </a:r>
              <a:r>
                <a:rPr lang="en-US" sz="1400" b="1" dirty="0">
                  <a:latin typeface="Bahnschrift Condensed" panose="020B0502040204020203" pitchFamily="34" charset="0"/>
                </a:rPr>
                <a:t>SUM</a:t>
              </a:r>
              <a:r>
                <a:rPr lang="en-US" sz="1400" dirty="0">
                  <a:latin typeface="Bahnschrift Condensed" panose="020B0502040204020203" pitchFamily="34" charset="0"/>
                </a:rPr>
                <a:t>(E.SALARY),</a:t>
              </a:r>
              <a:r>
                <a:rPr lang="en-US" sz="1400" b="1" dirty="0">
                  <a:latin typeface="Bahnschrift Condensed" panose="020B0502040204020203" pitchFamily="34" charset="0"/>
                </a:rPr>
                <a:t>COUNT</a:t>
              </a:r>
              <a:r>
                <a:rPr lang="en-US" sz="1400" dirty="0">
                  <a:latin typeface="Bahnschrift Condensed" panose="020B0502040204020203" pitchFamily="34" charset="0"/>
                </a:rPr>
                <a:t>(*) </a:t>
              </a:r>
            </a:p>
            <a:p>
              <a:r>
                <a:rPr lang="en-US" sz="1400" b="1" dirty="0">
                  <a:latin typeface="Bahnschrift Condensed" panose="020B0502040204020203" pitchFamily="34" charset="0"/>
                </a:rPr>
                <a:t>FROM</a:t>
              </a:r>
              <a:r>
                <a:rPr lang="en-US" sz="1400" dirty="0">
                  <a:latin typeface="Bahnschrift Condensed" panose="020B0502040204020203" pitchFamily="34" charset="0"/>
                </a:rPr>
                <a:t> EMPLOYEES E,DEPARTMENTS D </a:t>
              </a:r>
            </a:p>
            <a:p>
              <a:r>
                <a:rPr lang="en-US" sz="1400" b="1" dirty="0">
                  <a:latin typeface="Bahnschrift Condensed" panose="020B0502040204020203" pitchFamily="34" charset="0"/>
                </a:rPr>
                <a:t>WHERE</a:t>
              </a:r>
              <a:r>
                <a:rPr lang="en-US" sz="1400" dirty="0">
                  <a:latin typeface="Bahnschrift Condensed" panose="020B0502040204020203" pitchFamily="34" charset="0"/>
                </a:rPr>
                <a:t> E.DEPARTMENT_ID =D.DEPARTMENT_ID    </a:t>
              </a:r>
            </a:p>
            <a:p>
              <a:r>
                <a:rPr lang="en-US" sz="1400" b="1" dirty="0">
                  <a:latin typeface="Bahnschrift Condensed" panose="020B0502040204020203" pitchFamily="34" charset="0"/>
                </a:rPr>
                <a:t>GROUP</a:t>
              </a:r>
              <a:r>
                <a:rPr lang="en-US" sz="1400" dirty="0">
                  <a:latin typeface="Bahnschrift Condensed" panose="020B0502040204020203" pitchFamily="34" charset="0"/>
                </a:rPr>
                <a:t> </a:t>
              </a:r>
              <a:r>
                <a:rPr lang="en-US" sz="1400" b="1" dirty="0">
                  <a:latin typeface="Bahnschrift Condensed" panose="020B0502040204020203" pitchFamily="34" charset="0"/>
                </a:rPr>
                <a:t>BY</a:t>
              </a:r>
              <a:r>
                <a:rPr lang="en-US" sz="1400" dirty="0">
                  <a:latin typeface="Bahnschrift Condensed" panose="020B0502040204020203" pitchFamily="34" charset="0"/>
                </a:rPr>
                <a:t> D.DEPARTMENT_NAME</a:t>
              </a:r>
            </a:p>
            <a:p>
              <a:endParaRPr lang="en-IN" sz="1400" b="1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94514" y="3715850"/>
              <a:ext cx="552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 Condensed" panose="020B0502040204020203" pitchFamily="34" charset="0"/>
                </a:rPr>
                <a:t>(OR)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18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AF64D71-3CCD-BC1A-5E4C-E5961095024E}"/>
              </a:ext>
            </a:extLst>
          </p:cNvPr>
          <p:cNvGrpSpPr/>
          <p:nvPr/>
        </p:nvGrpSpPr>
        <p:grpSpPr>
          <a:xfrm>
            <a:off x="1245703" y="574467"/>
            <a:ext cx="9700594" cy="5673556"/>
            <a:chOff x="1245703" y="462707"/>
            <a:chExt cx="9700594" cy="56735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037E446-9503-309F-ACEA-C6C704C19FCC}"/>
                </a:ext>
              </a:extLst>
            </p:cNvPr>
            <p:cNvGrpSpPr/>
            <p:nvPr/>
          </p:nvGrpSpPr>
          <p:grpSpPr>
            <a:xfrm>
              <a:off x="3494379" y="2827344"/>
              <a:ext cx="1327502" cy="1295538"/>
              <a:chOff x="3439181" y="2641600"/>
              <a:chExt cx="1231463" cy="1202847"/>
            </a:xfrm>
            <a:solidFill>
              <a:srgbClr val="FFC000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5DBAA56-C6DF-8CFA-AE61-AD439BFCCB6B}"/>
                  </a:ext>
                </a:extLst>
              </p:cNvPr>
              <p:cNvSpPr/>
              <p:nvPr/>
            </p:nvSpPr>
            <p:spPr>
              <a:xfrm>
                <a:off x="3439181" y="2641600"/>
                <a:ext cx="1231463" cy="1202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51F7C3C-DD71-D679-0E21-EF9A1E36C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673689" y="2862023"/>
                <a:ext cx="762000" cy="762000"/>
              </a:xfrm>
              <a:prstGeom prst="rect">
                <a:avLst/>
              </a:prstGeom>
              <a:grpFill/>
            </p:spPr>
          </p:pic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FB030A-9550-57F8-F145-06FEE30A30AE}"/>
                </a:ext>
              </a:extLst>
            </p:cNvPr>
            <p:cNvSpPr/>
            <p:nvPr/>
          </p:nvSpPr>
          <p:spPr>
            <a:xfrm>
              <a:off x="8993652" y="2547827"/>
              <a:ext cx="1394423" cy="138310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ECB00A-5449-7B0A-7BC8-16D11AC6FD43}"/>
                </a:ext>
              </a:extLst>
            </p:cNvPr>
            <p:cNvGrpSpPr/>
            <p:nvPr/>
          </p:nvGrpSpPr>
          <p:grpSpPr>
            <a:xfrm>
              <a:off x="1647756" y="2543536"/>
              <a:ext cx="1327502" cy="1336040"/>
              <a:chOff x="2124075" y="2762250"/>
              <a:chExt cx="1009650" cy="981075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493F3E-B8CB-30E9-3B9C-7A5A61076590}"/>
                  </a:ext>
                </a:extLst>
              </p:cNvPr>
              <p:cNvSpPr/>
              <p:nvPr/>
            </p:nvSpPr>
            <p:spPr>
              <a:xfrm>
                <a:off x="2124075" y="2762250"/>
                <a:ext cx="1009650" cy="9810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4340DD3-555F-2D23-D2D7-3B9FE9BE0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711" y="2952748"/>
                <a:ext cx="624379" cy="624379"/>
              </a:xfrm>
              <a:prstGeom prst="rect">
                <a:avLst/>
              </a:prstGeom>
            </p:spPr>
          </p:pic>
        </p:grpSp>
        <p:sp>
          <p:nvSpPr>
            <p:cNvPr id="58" name="Arrow: U-Turn 57">
              <a:extLst>
                <a:ext uri="{FF2B5EF4-FFF2-40B4-BE49-F238E27FC236}">
                  <a16:creationId xmlns:a16="http://schemas.microsoft.com/office/drawing/2014/main" id="{0D1801D1-EED3-2C9D-98C7-D5B3865608E6}"/>
                </a:ext>
              </a:extLst>
            </p:cNvPr>
            <p:cNvSpPr/>
            <p:nvPr/>
          </p:nvSpPr>
          <p:spPr>
            <a:xfrm>
              <a:off x="1245703" y="2151267"/>
              <a:ext cx="2328846" cy="1383103"/>
            </a:xfrm>
            <a:prstGeom prst="uturnArrow">
              <a:avLst>
                <a:gd name="adj1" fmla="val 23531"/>
                <a:gd name="adj2" fmla="val 25000"/>
                <a:gd name="adj3" fmla="val 0"/>
                <a:gd name="adj4" fmla="val 79716"/>
                <a:gd name="adj5" fmla="val 10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9" name="Arrow: U-Turn 58">
              <a:extLst>
                <a:ext uri="{FF2B5EF4-FFF2-40B4-BE49-F238E27FC236}">
                  <a16:creationId xmlns:a16="http://schemas.microsoft.com/office/drawing/2014/main" id="{8313E908-D0CF-1895-AD33-034EB02E0435}"/>
                </a:ext>
              </a:extLst>
            </p:cNvPr>
            <p:cNvSpPr/>
            <p:nvPr/>
          </p:nvSpPr>
          <p:spPr>
            <a:xfrm flipV="1">
              <a:off x="3068132" y="3151158"/>
              <a:ext cx="2377995" cy="1383103"/>
            </a:xfrm>
            <a:prstGeom prst="uturnArrow">
              <a:avLst>
                <a:gd name="adj1" fmla="val 23090"/>
                <a:gd name="adj2" fmla="val 25000"/>
                <a:gd name="adj3" fmla="val 0"/>
                <a:gd name="adj4" fmla="val 79716"/>
                <a:gd name="adj5" fmla="val 10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4" name="Arrow: U-Turn 63">
              <a:extLst>
                <a:ext uri="{FF2B5EF4-FFF2-40B4-BE49-F238E27FC236}">
                  <a16:creationId xmlns:a16="http://schemas.microsoft.com/office/drawing/2014/main" id="{16CD0A3F-0733-92DA-E5EC-CB3A139D68FB}"/>
                </a:ext>
              </a:extLst>
            </p:cNvPr>
            <p:cNvSpPr/>
            <p:nvPr/>
          </p:nvSpPr>
          <p:spPr>
            <a:xfrm>
              <a:off x="4931577" y="2129695"/>
              <a:ext cx="2328846" cy="1383103"/>
            </a:xfrm>
            <a:prstGeom prst="uturnArrow">
              <a:avLst>
                <a:gd name="adj1" fmla="val 23531"/>
                <a:gd name="adj2" fmla="val 25000"/>
                <a:gd name="adj3" fmla="val 0"/>
                <a:gd name="adj4" fmla="val 79716"/>
                <a:gd name="adj5" fmla="val 10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AE5E538-A038-0964-9C80-DDC45396352C}"/>
                </a:ext>
              </a:extLst>
            </p:cNvPr>
            <p:cNvGrpSpPr/>
            <p:nvPr/>
          </p:nvGrpSpPr>
          <p:grpSpPr>
            <a:xfrm>
              <a:off x="5327508" y="2525350"/>
              <a:ext cx="1359442" cy="1294810"/>
              <a:chOff x="4828535" y="2736320"/>
              <a:chExt cx="1231463" cy="1202847"/>
            </a:xfrm>
            <a:solidFill>
              <a:schemeClr val="bg2">
                <a:lumMod val="75000"/>
              </a:schemeClr>
            </a:solidFill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F0B769D-F102-2E55-B83B-607D2D3FF8E5}"/>
                  </a:ext>
                </a:extLst>
              </p:cNvPr>
              <p:cNvSpPr/>
              <p:nvPr/>
            </p:nvSpPr>
            <p:spPr>
              <a:xfrm>
                <a:off x="4828535" y="2736320"/>
                <a:ext cx="1231463" cy="1202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666699"/>
                  </a:solidFill>
                </a:endParaRP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7E0385A5-547A-F75B-1011-B071EFB73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628" y="2931358"/>
                <a:ext cx="757408" cy="757408"/>
              </a:xfrm>
              <a:prstGeom prst="rect">
                <a:avLst/>
              </a:prstGeom>
              <a:grpFill/>
            </p:spPr>
          </p:pic>
        </p:grpSp>
        <p:sp>
          <p:nvSpPr>
            <p:cNvPr id="69" name="Arrow: U-Turn 68">
              <a:extLst>
                <a:ext uri="{FF2B5EF4-FFF2-40B4-BE49-F238E27FC236}">
                  <a16:creationId xmlns:a16="http://schemas.microsoft.com/office/drawing/2014/main" id="{D1059514-7E01-BC9F-1428-6A856556E25A}"/>
                </a:ext>
              </a:extLst>
            </p:cNvPr>
            <p:cNvSpPr/>
            <p:nvPr/>
          </p:nvSpPr>
          <p:spPr>
            <a:xfrm flipV="1">
              <a:off x="6755827" y="3151158"/>
              <a:ext cx="2377995" cy="1383103"/>
            </a:xfrm>
            <a:prstGeom prst="uturnArrow">
              <a:avLst>
                <a:gd name="adj1" fmla="val 23090"/>
                <a:gd name="adj2" fmla="val 25000"/>
                <a:gd name="adj3" fmla="val 0"/>
                <a:gd name="adj4" fmla="val 79716"/>
                <a:gd name="adj5" fmla="val 10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18B23EC-0D2F-D8FE-1E72-1872E2113B70}"/>
                </a:ext>
              </a:extLst>
            </p:cNvPr>
            <p:cNvGrpSpPr/>
            <p:nvPr/>
          </p:nvGrpSpPr>
          <p:grpSpPr>
            <a:xfrm>
              <a:off x="7143841" y="2842818"/>
              <a:ext cx="1404495" cy="1292975"/>
              <a:chOff x="6204429" y="2641600"/>
              <a:chExt cx="1231463" cy="1202847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5AA607A-674A-5931-D5E9-62A0F2569CFF}"/>
                  </a:ext>
                </a:extLst>
              </p:cNvPr>
              <p:cNvSpPr/>
              <p:nvPr/>
            </p:nvSpPr>
            <p:spPr>
              <a:xfrm>
                <a:off x="6204429" y="2641600"/>
                <a:ext cx="1231463" cy="12028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E6AB424D-7DB2-37ED-889F-1D2F7E40B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3605" y="2945355"/>
                <a:ext cx="695325" cy="695325"/>
              </a:xfrm>
              <a:prstGeom prst="rect">
                <a:avLst/>
              </a:prstGeom>
            </p:spPr>
          </p:pic>
        </p:grpSp>
        <p:sp>
          <p:nvSpPr>
            <p:cNvPr id="73" name="Arrow: U-Turn 72">
              <a:extLst>
                <a:ext uri="{FF2B5EF4-FFF2-40B4-BE49-F238E27FC236}">
                  <a16:creationId xmlns:a16="http://schemas.microsoft.com/office/drawing/2014/main" id="{032D9D89-28F0-8750-BB07-E0BB163DB423}"/>
                </a:ext>
              </a:extLst>
            </p:cNvPr>
            <p:cNvSpPr/>
            <p:nvPr/>
          </p:nvSpPr>
          <p:spPr>
            <a:xfrm>
              <a:off x="8617451" y="2167512"/>
              <a:ext cx="2328846" cy="1383103"/>
            </a:xfrm>
            <a:prstGeom prst="uturnArrow">
              <a:avLst>
                <a:gd name="adj1" fmla="val 23531"/>
                <a:gd name="adj2" fmla="val 25000"/>
                <a:gd name="adj3" fmla="val 0"/>
                <a:gd name="adj4" fmla="val 79716"/>
                <a:gd name="adj5" fmla="val 10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61480EE-5266-F092-9B9C-72EBB093A2C9}"/>
                </a:ext>
              </a:extLst>
            </p:cNvPr>
            <p:cNvCxnSpPr>
              <a:cxnSpLocks/>
            </p:cNvCxnSpPr>
            <p:nvPr/>
          </p:nvCxnSpPr>
          <p:spPr>
            <a:xfrm>
              <a:off x="2311507" y="1656080"/>
              <a:ext cx="0" cy="649351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0346887-DA56-2098-E7C1-E198E6B9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730" y="2735300"/>
              <a:ext cx="924266" cy="92426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CAE89-6881-5B47-9F3F-71B42DD1380C}"/>
                </a:ext>
              </a:extLst>
            </p:cNvPr>
            <p:cNvSpPr txBox="1"/>
            <p:nvPr/>
          </p:nvSpPr>
          <p:spPr>
            <a:xfrm>
              <a:off x="1267601" y="690695"/>
              <a:ext cx="2087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ahnschrift Condensed" panose="020B0502040204020203" pitchFamily="34" charset="0"/>
                </a:rPr>
                <a:t>Python scripts use </a:t>
              </a:r>
              <a:r>
                <a:rPr lang="en-US" sz="1400" b="1" dirty="0">
                  <a:latin typeface="Bahnschrift Condensed" panose="020B0502040204020203" pitchFamily="34" charset="0"/>
                </a:rPr>
                <a:t>cx_Oracle </a:t>
              </a:r>
              <a:r>
                <a:rPr lang="en-US" sz="1400" dirty="0">
                  <a:latin typeface="Bahnschrift Condensed" panose="020B0502040204020203" pitchFamily="34" charset="0"/>
                </a:rPr>
                <a:t>to pull data from Oracle databases and </a:t>
              </a:r>
              <a:r>
                <a:rPr lang="en-US" sz="1400" b="1" dirty="0">
                  <a:latin typeface="Bahnschrift Condensed" panose="020B0502040204020203" pitchFamily="34" charset="0"/>
                </a:rPr>
                <a:t>psycopg2</a:t>
              </a:r>
              <a:r>
                <a:rPr lang="en-US" sz="1400" dirty="0">
                  <a:latin typeface="Bahnschrift Condensed" panose="020B0502040204020203" pitchFamily="34" charset="0"/>
                </a:rPr>
                <a:t> for PostgreSQL.</a:t>
              </a:r>
              <a:endParaRPr lang="en-IN" sz="14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38542A-89FD-F940-0C34-3E6F3F96EBAE}"/>
                </a:ext>
              </a:extLst>
            </p:cNvPr>
            <p:cNvSpPr txBox="1"/>
            <p:nvPr/>
          </p:nvSpPr>
          <p:spPr>
            <a:xfrm>
              <a:off x="1363503" y="462707"/>
              <a:ext cx="199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B0F0"/>
                  </a:solidFill>
                  <a:latin typeface="Bahnschrift Condensed" panose="020B0502040204020203" pitchFamily="34" charset="0"/>
                </a:rPr>
                <a:t>Data</a:t>
              </a:r>
              <a:r>
                <a:rPr lang="en-IN" b="1" dirty="0">
                  <a:solidFill>
                    <a:srgbClr val="00B0F0"/>
                  </a:solidFill>
                  <a:latin typeface="Bahnschrift Condensed" panose="020B0502040204020203" pitchFamily="34" charset="0"/>
                </a:rPr>
                <a:t> </a:t>
              </a:r>
              <a:r>
                <a:rPr lang="en-IN" sz="1600" b="1" dirty="0">
                  <a:solidFill>
                    <a:srgbClr val="00B0F0"/>
                  </a:solidFill>
                  <a:latin typeface="Bahnschrift Condensed" panose="020B0502040204020203" pitchFamily="34" charset="0"/>
                </a:rPr>
                <a:t>Extraction</a:t>
              </a:r>
              <a:endParaRPr lang="en-IN" b="1" dirty="0">
                <a:solidFill>
                  <a:srgbClr val="00B0F0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CB17541-BE4F-248C-46E0-E5590362C3F1}"/>
                </a:ext>
              </a:extLst>
            </p:cNvPr>
            <p:cNvCxnSpPr>
              <a:cxnSpLocks/>
            </p:cNvCxnSpPr>
            <p:nvPr/>
          </p:nvCxnSpPr>
          <p:spPr>
            <a:xfrm>
              <a:off x="4156388" y="4389634"/>
              <a:ext cx="0" cy="649351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CDD8DA2-583F-7B14-6211-6810B683FCA7}"/>
                </a:ext>
              </a:extLst>
            </p:cNvPr>
            <p:cNvSpPr txBox="1"/>
            <p:nvPr/>
          </p:nvSpPr>
          <p:spPr>
            <a:xfrm>
              <a:off x="3068132" y="5363775"/>
              <a:ext cx="2087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Bahnschrift Condensed" panose="020B0502040204020203" pitchFamily="34" charset="0"/>
                </a:rPr>
                <a:t>pandas</a:t>
              </a:r>
              <a:r>
                <a:rPr lang="en-US" sz="1400" dirty="0">
                  <a:latin typeface="Bahnschrift Condensed" panose="020B0502040204020203" pitchFamily="34" charset="0"/>
                </a:rPr>
                <a:t> handles data cleaning, filtering, and transformation tasks efficiently.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70FFB1D-8C32-C691-6599-DA477B5B3817}"/>
                </a:ext>
              </a:extLst>
            </p:cNvPr>
            <p:cNvSpPr txBox="1"/>
            <p:nvPr/>
          </p:nvSpPr>
          <p:spPr>
            <a:xfrm>
              <a:off x="3164034" y="5005161"/>
              <a:ext cx="1991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accent4"/>
                  </a:solidFill>
                  <a:latin typeface="Bahnschrift Condensed" panose="020B0502040204020203" pitchFamily="34" charset="0"/>
                </a:rPr>
                <a:t>Transformation</a:t>
              </a:r>
              <a:endParaRPr lang="en-IN" b="1" dirty="0">
                <a:solidFill>
                  <a:schemeClr val="accent4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408F9A4-A684-DAFE-F0F8-5EBB971CBDB2}"/>
                </a:ext>
              </a:extLst>
            </p:cNvPr>
            <p:cNvCxnSpPr>
              <a:cxnSpLocks/>
            </p:cNvCxnSpPr>
            <p:nvPr/>
          </p:nvCxnSpPr>
          <p:spPr>
            <a:xfrm>
              <a:off x="5989112" y="1659350"/>
              <a:ext cx="0" cy="649351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28665FE-9A1C-F72F-39C3-F3EA95E762BE}"/>
                </a:ext>
              </a:extLst>
            </p:cNvPr>
            <p:cNvSpPr txBox="1"/>
            <p:nvPr/>
          </p:nvSpPr>
          <p:spPr>
            <a:xfrm>
              <a:off x="4945206" y="853619"/>
              <a:ext cx="2087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Bahnschrift Condensed" panose="020B0502040204020203" pitchFamily="34" charset="0"/>
                </a:rPr>
                <a:t>SQLAlchemy</a:t>
              </a:r>
              <a:r>
                <a:rPr lang="en-US" sz="1400" dirty="0">
                  <a:latin typeface="Bahnschrift Condensed" panose="020B0502040204020203" pitchFamily="34" charset="0"/>
                </a:rPr>
                <a:t> provides a unified interface to load the processed data into various databases.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110AA2D-347E-B15D-D72C-EB2622E721FB}"/>
                </a:ext>
              </a:extLst>
            </p:cNvPr>
            <p:cNvSpPr txBox="1"/>
            <p:nvPr/>
          </p:nvSpPr>
          <p:spPr>
            <a:xfrm>
              <a:off x="5041108" y="495005"/>
              <a:ext cx="199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AFABAB"/>
                  </a:solidFill>
                  <a:latin typeface="Bahnschrift Condensed" panose="020B0502040204020203" pitchFamily="34" charset="0"/>
                </a:rPr>
                <a:t>Load</a:t>
              </a:r>
              <a:r>
                <a:rPr lang="en-IN" b="1" dirty="0">
                  <a:solidFill>
                    <a:srgbClr val="AFABAB"/>
                  </a:solidFill>
                  <a:latin typeface="Bahnschrift Condensed" panose="020B0502040204020203" pitchFamily="34" charset="0"/>
                </a:rPr>
                <a:t> </a:t>
              </a:r>
              <a:r>
                <a:rPr lang="en-IN" sz="1600" b="1" dirty="0">
                  <a:solidFill>
                    <a:srgbClr val="AFABAB"/>
                  </a:solidFill>
                  <a:latin typeface="Bahnschrift Condensed" panose="020B0502040204020203" pitchFamily="34" charset="0"/>
                </a:rPr>
                <a:t>Process</a:t>
              </a:r>
              <a:endParaRPr lang="en-IN" b="1" dirty="0">
                <a:solidFill>
                  <a:srgbClr val="AFABAB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F2AD5A0-92D6-5456-B2C5-642C6CEE05E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138" y="4423458"/>
              <a:ext cx="0" cy="649351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C509C0D-9C7B-59A9-7938-65DB646A0A47}"/>
                </a:ext>
              </a:extLst>
            </p:cNvPr>
            <p:cNvSpPr txBox="1"/>
            <p:nvPr/>
          </p:nvSpPr>
          <p:spPr>
            <a:xfrm>
              <a:off x="6737882" y="5397599"/>
              <a:ext cx="2087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ahnschrift Condensed" panose="020B0502040204020203" pitchFamily="34" charset="0"/>
                </a:rPr>
                <a:t>Python’s scripting capabilities automate ETL workflows, scheduling, and error handling.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D399AAB-2B44-0AD6-C27B-78B6E5C6D541}"/>
                </a:ext>
              </a:extLst>
            </p:cNvPr>
            <p:cNvSpPr txBox="1"/>
            <p:nvPr/>
          </p:nvSpPr>
          <p:spPr>
            <a:xfrm>
              <a:off x="6833784" y="5038985"/>
              <a:ext cx="1991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7030A0"/>
                  </a:solidFill>
                  <a:latin typeface="Bahnschrift Condensed" panose="020B0502040204020203" pitchFamily="34" charset="0"/>
                </a:rPr>
                <a:t>Automation</a:t>
              </a:r>
              <a:endParaRPr lang="en-IN" b="1" dirty="0">
                <a:solidFill>
                  <a:srgbClr val="7030A0"/>
                </a:solid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9D9EC35-D8C9-6FD5-B57D-3831EE9D0E31}"/>
                </a:ext>
              </a:extLst>
            </p:cNvPr>
            <p:cNvCxnSpPr>
              <a:cxnSpLocks/>
            </p:cNvCxnSpPr>
            <p:nvPr/>
          </p:nvCxnSpPr>
          <p:spPr>
            <a:xfrm>
              <a:off x="9694991" y="1650114"/>
              <a:ext cx="0" cy="649351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29F922-D23B-835E-1EF0-21F947B8D316}"/>
                </a:ext>
              </a:extLst>
            </p:cNvPr>
            <p:cNvSpPr txBox="1"/>
            <p:nvPr/>
          </p:nvSpPr>
          <p:spPr>
            <a:xfrm>
              <a:off x="8651085" y="844383"/>
              <a:ext cx="2087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ahnschrift Condensed" panose="020B0502040204020203" pitchFamily="34" charset="0"/>
                </a:rPr>
                <a:t>It connects multiple databases, making data integration across platforms seamless.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F2E7225-C392-3C71-CE17-2C5155BA2217}"/>
                </a:ext>
              </a:extLst>
            </p:cNvPr>
            <p:cNvSpPr txBox="1"/>
            <p:nvPr/>
          </p:nvSpPr>
          <p:spPr>
            <a:xfrm>
              <a:off x="8746987" y="485769"/>
              <a:ext cx="1991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1F4E79"/>
                  </a:solidFill>
                  <a:latin typeface="Bahnschrift Condensed" panose="020B0502040204020203" pitchFamily="34" charset="0"/>
                </a:rPr>
                <a:t>Data Integration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5D610C-FCC5-90A3-D078-4BE898B33A31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B14B61-D095-FB4D-5962-E67CA27DB65B}"/>
              </a:ext>
            </a:extLst>
          </p:cNvPr>
          <p:cNvSpPr txBox="1"/>
          <p:nvPr/>
        </p:nvSpPr>
        <p:spPr>
          <a:xfrm>
            <a:off x="3564390" y="71314"/>
            <a:ext cx="497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ahnschrift Condensed" panose="020B0502040204020203" pitchFamily="34" charset="0"/>
              </a:rPr>
              <a:t>Tools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65988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6F29D0A-36D9-53B5-3D22-0C65D118CF25}"/>
              </a:ext>
            </a:extLst>
          </p:cNvPr>
          <p:cNvGrpSpPr/>
          <p:nvPr/>
        </p:nvGrpSpPr>
        <p:grpSpPr>
          <a:xfrm>
            <a:off x="0" y="193040"/>
            <a:ext cx="12192000" cy="5604445"/>
            <a:chOff x="0" y="193040"/>
            <a:chExt cx="12192000" cy="560444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6368F56-E005-885E-50A0-F2EE56EE5FF7}"/>
                </a:ext>
              </a:extLst>
            </p:cNvPr>
            <p:cNvSpPr/>
            <p:nvPr/>
          </p:nvSpPr>
          <p:spPr>
            <a:xfrm>
              <a:off x="0" y="818455"/>
              <a:ext cx="12192000" cy="4979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F6CECB8-51BF-4650-FE4A-BC4CE28D48A7}"/>
                </a:ext>
              </a:extLst>
            </p:cNvPr>
            <p:cNvSpPr txBox="1"/>
            <p:nvPr/>
          </p:nvSpPr>
          <p:spPr>
            <a:xfrm>
              <a:off x="4208857" y="193040"/>
              <a:ext cx="38886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latin typeface="Bahnschrift Condensed" panose="020B0502040204020203" pitchFamily="34" charset="0"/>
                </a:rPr>
                <a:t>ETL Process</a:t>
              </a:r>
              <a:endParaRPr lang="en-IN" sz="3200" b="1" dirty="0">
                <a:latin typeface="Bahnschrift Condensed" panose="020B0502040204020203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5BB2654-45EF-165D-5BA1-A129FF07C593}"/>
                </a:ext>
              </a:extLst>
            </p:cNvPr>
            <p:cNvGrpSpPr/>
            <p:nvPr/>
          </p:nvGrpSpPr>
          <p:grpSpPr>
            <a:xfrm>
              <a:off x="649469" y="1526894"/>
              <a:ext cx="10893063" cy="3844139"/>
              <a:chOff x="167074" y="1526894"/>
              <a:chExt cx="10893063" cy="384413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8C12C94-506B-9C83-047D-76B196ED2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30" y="1526894"/>
                <a:ext cx="822142" cy="82214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6C93DE1-A1BC-79BC-8442-2AD44DA1B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30" y="2756419"/>
                <a:ext cx="822142" cy="82214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611B22-3ACB-45B8-6669-DF1302229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30" y="3985944"/>
                <a:ext cx="822142" cy="822142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F0CFD418-2DBE-D1A5-F15F-81C768324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4395" y="4295038"/>
                <a:ext cx="805408" cy="805408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55D4137-2CB2-B04C-3DA3-0D2FBCA0B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013" y="3540917"/>
                <a:ext cx="790790" cy="102803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8DB76D8-DF5A-9215-6C7A-E6CB62896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31520" y="2168921"/>
                <a:ext cx="711200" cy="36949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90E820F-F225-6FC4-AED1-4E5124F9B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386" y="2626777"/>
                <a:ext cx="965541" cy="965541"/>
              </a:xfrm>
              <a:prstGeom prst="rect">
                <a:avLst/>
              </a:prstGeom>
            </p:spPr>
          </p:pic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C41F503-1774-5643-D729-41E5A807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2" y="1937965"/>
                <a:ext cx="1033814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B9ECCC2-36AC-C5E0-043F-513E7D1D5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2" y="3141925"/>
                <a:ext cx="1033814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A210503-8A91-027A-6088-324F2ED84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2" y="4437325"/>
                <a:ext cx="1033814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B289930-5264-B080-0284-70924444F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0786" y="1932885"/>
                <a:ext cx="0" cy="250444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7FC05B3-60F0-27A9-2758-D78480F3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0786" y="3141925"/>
                <a:ext cx="233614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2D28339-6533-61BE-165D-5F0B541843F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3017927" y="3109547"/>
                <a:ext cx="2025413" cy="1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481EB9-9BA9-D566-AF0F-3F313A9ABEAD}"/>
                  </a:ext>
                </a:extLst>
              </p:cNvPr>
              <p:cNvSpPr txBox="1"/>
              <p:nvPr/>
            </p:nvSpPr>
            <p:spPr>
              <a:xfrm>
                <a:off x="167074" y="4970923"/>
                <a:ext cx="13527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latin typeface="Bahnschrift Condensed" panose="020B0502040204020203" pitchFamily="34" charset="0"/>
                  </a:rPr>
                  <a:t>Source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6959533-5E74-9A08-F5D6-F76D1DB54C32}"/>
                  </a:ext>
                </a:extLst>
              </p:cNvPr>
              <p:cNvSpPr txBox="1"/>
              <p:nvPr/>
            </p:nvSpPr>
            <p:spPr>
              <a:xfrm>
                <a:off x="3225209" y="2696695"/>
                <a:ext cx="13527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latin typeface="Bahnschrift Condensed" panose="020B0502040204020203" pitchFamily="34" charset="0"/>
                  </a:rPr>
                  <a:t>Extract</a:t>
                </a:r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413830BD-06E6-A7B3-1521-33E14445C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5912" y="2203958"/>
                <a:ext cx="1875934" cy="1875934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CFA8C6-E9C0-63D1-C8C9-CCB4C21822AD}"/>
                  </a:ext>
                </a:extLst>
              </p:cNvPr>
              <p:cNvSpPr txBox="1"/>
              <p:nvPr/>
            </p:nvSpPr>
            <p:spPr>
              <a:xfrm>
                <a:off x="5367514" y="4497687"/>
                <a:ext cx="13527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latin typeface="Bahnschrift Condensed" panose="020B0502040204020203" pitchFamily="34" charset="0"/>
                  </a:rPr>
                  <a:t>Transform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F40BD03-5376-E260-EF66-3FBDFBEC6E26}"/>
                  </a:ext>
                </a:extLst>
              </p:cNvPr>
              <p:cNvCxnSpPr/>
              <p:nvPr/>
            </p:nvCxnSpPr>
            <p:spPr>
              <a:xfrm flipV="1">
                <a:off x="7044418" y="3109547"/>
                <a:ext cx="2025413" cy="1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D9E1D07-D06D-B57F-4103-5601DFFC77AD}"/>
                  </a:ext>
                </a:extLst>
              </p:cNvPr>
              <p:cNvSpPr txBox="1"/>
              <p:nvPr/>
            </p:nvSpPr>
            <p:spPr>
              <a:xfrm>
                <a:off x="7380759" y="2695540"/>
                <a:ext cx="13527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latin typeface="Bahnschrift Condensed" panose="020B0502040204020203" pitchFamily="34" charset="0"/>
                  </a:rPr>
                  <a:t>Load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7EAA4880-6DCF-8309-7AFA-5669059CB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8267" y="2305888"/>
                <a:ext cx="1579523" cy="1579523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FD60F5-37BA-F949-0303-1414DAE5F47D}"/>
                  </a:ext>
                </a:extLst>
              </p:cNvPr>
              <p:cNvSpPr txBox="1"/>
              <p:nvPr/>
            </p:nvSpPr>
            <p:spPr>
              <a:xfrm>
                <a:off x="9070836" y="4970923"/>
                <a:ext cx="13527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latin typeface="Bahnschrift Condensed" panose="020B0502040204020203" pitchFamily="34" charset="0"/>
                  </a:rPr>
                  <a:t>Destination</a:t>
                </a:r>
              </a:p>
            </p:txBody>
          </p:sp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61C8556A-8373-5D80-356C-BF58BB06B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738028" y="3137858"/>
                <a:ext cx="1322109" cy="881406"/>
              </a:xfrm>
              <a:prstGeom prst="rect">
                <a:avLst/>
              </a:prstGeom>
            </p:spPr>
          </p:pic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BF62F3A-1234-D0F1-A65B-FED69DE501C8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F6E28F-1AEF-2ACC-23FB-1D99448C193B}"/>
              </a:ext>
            </a:extLst>
          </p:cNvPr>
          <p:cNvCxnSpPr>
            <a:cxnSpLocks/>
          </p:cNvCxnSpPr>
          <p:nvPr/>
        </p:nvCxnSpPr>
        <p:spPr>
          <a:xfrm>
            <a:off x="2433181" y="4438451"/>
            <a:ext cx="0" cy="12522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E0D46E-5D01-5942-D299-7CE137487E1C}"/>
              </a:ext>
            </a:extLst>
          </p:cNvPr>
          <p:cNvCxnSpPr>
            <a:cxnSpLocks/>
          </p:cNvCxnSpPr>
          <p:nvPr/>
        </p:nvCxnSpPr>
        <p:spPr>
          <a:xfrm>
            <a:off x="1408208" y="5677916"/>
            <a:ext cx="103381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2452E747-051A-685A-E631-3EBD48DF0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2222" l="8056" r="93889">
                        <a14:foregroundMark x1="8056" y1="37222" x2="8056" y2="37222"/>
                        <a14:foregroundMark x1="29722" y1="46944" x2="29722" y2="46944"/>
                        <a14:foregroundMark x1="28333" y1="50833" x2="28333" y2="50833"/>
                        <a14:foregroundMark x1="25556" y1="54722" x2="32500" y2="41111"/>
                        <a14:foregroundMark x1="32500" y1="41111" x2="33056" y2="47500"/>
                        <a14:foregroundMark x1="33056" y1="56111" x2="24444" y2="38889"/>
                        <a14:foregroundMark x1="24444" y1="38889" x2="24167" y2="39167"/>
                        <a14:foregroundMark x1="93889" y1="20556" x2="93889" y2="20556"/>
                        <a14:foregroundMark x1="80833" y1="29167" x2="80833" y2="29167"/>
                        <a14:foregroundMark x1="77778" y1="39722" x2="77778" y2="39722"/>
                        <a14:foregroundMark x1="78333" y1="51389" x2="78333" y2="51389"/>
                        <a14:foregroundMark x1="80278" y1="62500" x2="80278" y2="62500"/>
                        <a14:foregroundMark x1="80556" y1="73889" x2="80556" y2="73889"/>
                        <a14:foregroundMark x1="73611" y1="78056" x2="73611" y2="78056"/>
                        <a14:foregroundMark x1="73611" y1="78056" x2="73611" y2="78056"/>
                        <a14:foregroundMark x1="73611" y1="78056" x2="73611" y2="78056"/>
                        <a14:foregroundMark x1="83611" y1="78333" x2="88056" y2="63333"/>
                        <a14:foregroundMark x1="88056" y1="63333" x2="86944" y2="60556"/>
                        <a14:foregroundMark x1="90278" y1="54167" x2="73056" y2="43333"/>
                        <a14:foregroundMark x1="73056" y1="43333" x2="75000" y2="16389"/>
                        <a14:foregroundMark x1="75000" y1="16389" x2="68889" y2="41389"/>
                        <a14:foregroundMark x1="64167" y1="22500" x2="80833" y2="22500"/>
                        <a14:foregroundMark x1="80833" y1="22500" x2="87778" y2="35000"/>
                        <a14:foregroundMark x1="87778" y1="35000" x2="88056" y2="64722"/>
                        <a14:foregroundMark x1="88056" y1="64722" x2="72500" y2="81111"/>
                        <a14:foregroundMark x1="72500" y1="81111" x2="68889" y2="63056"/>
                        <a14:foregroundMark x1="68889" y1="63056" x2="71389" y2="42500"/>
                        <a14:foregroundMark x1="58889" y1="34444" x2="66944" y2="46111"/>
                        <a14:foregroundMark x1="66944" y1="46111" x2="70833" y2="76667"/>
                        <a14:foregroundMark x1="70833" y1="76667" x2="61944" y2="77778"/>
                        <a14:foregroundMark x1="61667" y1="66944" x2="69444" y2="66389"/>
                        <a14:foregroundMark x1="58889" y1="56111" x2="66389" y2="55833"/>
                        <a14:foregroundMark x1="35278" y1="59722" x2="23056" y2="60000"/>
                        <a14:foregroundMark x1="53889" y1="92222" x2="53889" y2="92222"/>
                        <a14:foregroundMark x1="53889" y1="92222" x2="53889" y2="9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5" y="5117547"/>
            <a:ext cx="1087321" cy="10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92C7A-399D-B565-E9D1-596D482FE6BC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431256" y="25396"/>
            <a:ext cx="10877550" cy="6757285"/>
            <a:chOff x="412206" y="101596"/>
            <a:chExt cx="10877550" cy="675728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CF129AD-4F2A-C6FC-274B-377500F8E2ED}"/>
                </a:ext>
              </a:extLst>
            </p:cNvPr>
            <p:cNvGrpSpPr/>
            <p:nvPr/>
          </p:nvGrpSpPr>
          <p:grpSpPr>
            <a:xfrm>
              <a:off x="412206" y="101596"/>
              <a:ext cx="10867390" cy="3382932"/>
              <a:chOff x="426720" y="456908"/>
              <a:chExt cx="10867390" cy="236187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4E7843-F6B7-E910-42AA-06D30D62A2CF}"/>
                  </a:ext>
                </a:extLst>
              </p:cNvPr>
              <p:cNvSpPr/>
              <p:nvPr/>
            </p:nvSpPr>
            <p:spPr>
              <a:xfrm>
                <a:off x="426720" y="782321"/>
                <a:ext cx="10830560" cy="203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F74154-C113-1157-742D-508B2265B137}"/>
                  </a:ext>
                </a:extLst>
              </p:cNvPr>
              <p:cNvSpPr txBox="1"/>
              <p:nvPr/>
            </p:nvSpPr>
            <p:spPr>
              <a:xfrm>
                <a:off x="426720" y="456908"/>
                <a:ext cx="1544320" cy="322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Bahnschrift Condensed" panose="020B0502040204020203" pitchFamily="34" charset="0"/>
                  </a:rPr>
                  <a:t>Advantages :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D2868-CB75-D824-03BF-A612BE04D1B2}"/>
                  </a:ext>
                </a:extLst>
              </p:cNvPr>
              <p:cNvSpPr txBox="1"/>
              <p:nvPr/>
            </p:nvSpPr>
            <p:spPr>
              <a:xfrm>
                <a:off x="436879" y="847361"/>
                <a:ext cx="1886262" cy="236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Scalable ETL Process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E13C1A-E6A5-9BB1-D442-A6109857A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930" y="786785"/>
                <a:ext cx="0" cy="2032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6F511BB-4524-3E9D-7964-AE066B311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" y="1176437"/>
                <a:ext cx="1081024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D2140C9-1C84-9A9E-8FDD-7F77D8596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" y="1582837"/>
                <a:ext cx="1081024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CA7CB74-8094-903C-DF96-6C997B247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" y="2009557"/>
                <a:ext cx="1081024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35C919-E281-13B6-63E4-F569F8762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" y="2405797"/>
                <a:ext cx="1081024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9DCF98-0564-FEB2-CCBB-FB1A38E5AE71}"/>
                  </a:ext>
                </a:extLst>
              </p:cNvPr>
              <p:cNvSpPr txBox="1"/>
              <p:nvPr/>
            </p:nvSpPr>
            <p:spPr>
              <a:xfrm>
                <a:off x="426720" y="1250786"/>
                <a:ext cx="1896423" cy="236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Error Handling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0B076-D2D2-43AB-C266-3D7E6680F541}"/>
                  </a:ext>
                </a:extLst>
              </p:cNvPr>
              <p:cNvSpPr txBox="1"/>
              <p:nvPr/>
            </p:nvSpPr>
            <p:spPr>
              <a:xfrm>
                <a:off x="436880" y="1588754"/>
                <a:ext cx="1909124" cy="40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Data Type Mismatch Checking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CB6D6A-C187-CA12-A300-EF409FFA842B}"/>
                  </a:ext>
                </a:extLst>
              </p:cNvPr>
              <p:cNvSpPr txBox="1"/>
              <p:nvPr/>
            </p:nvSpPr>
            <p:spPr>
              <a:xfrm>
                <a:off x="426721" y="2002957"/>
                <a:ext cx="1920239" cy="40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Transformations and Data Cleaning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75A009-2180-E14B-EDBC-0406FCA87138}"/>
                  </a:ext>
                </a:extLst>
              </p:cNvPr>
              <p:cNvSpPr txBox="1"/>
              <p:nvPr/>
            </p:nvSpPr>
            <p:spPr>
              <a:xfrm>
                <a:off x="426720" y="2405019"/>
                <a:ext cx="1896420" cy="40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Automated Process Logging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DB73BA-BDE4-C33A-AFE2-3AEE4496D601}"/>
                  </a:ext>
                </a:extLst>
              </p:cNvPr>
              <p:cNvSpPr txBox="1"/>
              <p:nvPr/>
            </p:nvSpPr>
            <p:spPr>
              <a:xfrm>
                <a:off x="2383790" y="874403"/>
                <a:ext cx="8910320" cy="21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ahnschrift Condensed" panose="020B0502040204020203" pitchFamily="34" charset="0"/>
                  </a:rPr>
                  <a:t>Supports multiple databases (Oracle, MySQL, PostgreSQL, etc.) and Excel files.</a:t>
                </a:r>
                <a:endParaRPr lang="en-IN" sz="1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961217-8186-FDA5-78FC-74D02A52D521}"/>
                  </a:ext>
                </a:extLst>
              </p:cNvPr>
              <p:cNvSpPr txBox="1"/>
              <p:nvPr/>
            </p:nvSpPr>
            <p:spPr>
              <a:xfrm>
                <a:off x="2360930" y="1276758"/>
                <a:ext cx="8910320" cy="21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Condensed" panose="020B0502040204020203" pitchFamily="34" charset="0"/>
                  </a:rPr>
                  <a:t>Comprehensive logging and error handling ensure easy tracking of issues.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2A0FF8-5C47-3E64-CCDA-86E487D5F7B4}"/>
                  </a:ext>
                </a:extLst>
              </p:cNvPr>
              <p:cNvSpPr txBox="1"/>
              <p:nvPr/>
            </p:nvSpPr>
            <p:spPr>
              <a:xfrm>
                <a:off x="2368241" y="1693420"/>
                <a:ext cx="8910320" cy="21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Condensed" panose="020B0502040204020203" pitchFamily="34" charset="0"/>
                  </a:rPr>
                  <a:t>Ensures data compatibility between source and destination databases.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CA899-0A22-A3D2-422E-C7B10829D3EF}"/>
                  </a:ext>
                </a:extLst>
              </p:cNvPr>
              <p:cNvSpPr txBox="1"/>
              <p:nvPr/>
            </p:nvSpPr>
            <p:spPr>
              <a:xfrm>
                <a:off x="2368241" y="2104392"/>
                <a:ext cx="8910320" cy="21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Condensed" panose="020B0502040204020203" pitchFamily="34" charset="0"/>
                  </a:rPr>
                  <a:t>Allows customizable transformations (e.g., handling nulls) before loading data.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697EB9-BCDF-6063-66DE-A0336609282C}"/>
                  </a:ext>
                </a:extLst>
              </p:cNvPr>
              <p:cNvSpPr txBox="1"/>
              <p:nvPr/>
            </p:nvSpPr>
            <p:spPr>
              <a:xfrm>
                <a:off x="2379980" y="2508432"/>
                <a:ext cx="8910320" cy="21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Condensed" panose="020B0502040204020203" pitchFamily="34" charset="0"/>
                  </a:rPr>
                  <a:t>Logs ETL status and performance for monitoring and troubleshooting.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22365" y="3482381"/>
              <a:ext cx="10867391" cy="3376500"/>
              <a:chOff x="449579" y="3717916"/>
              <a:chExt cx="10867391" cy="241494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B29B6A-FA0C-196C-C570-464287E1BB25}"/>
                  </a:ext>
                </a:extLst>
              </p:cNvPr>
              <p:cNvSpPr/>
              <p:nvPr/>
            </p:nvSpPr>
            <p:spPr>
              <a:xfrm>
                <a:off x="449580" y="4073050"/>
                <a:ext cx="10830560" cy="203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18E3D7-9A24-CCE6-3A82-63AB947CA74B}"/>
                  </a:ext>
                </a:extLst>
              </p:cNvPr>
              <p:cNvSpPr txBox="1"/>
              <p:nvPr/>
            </p:nvSpPr>
            <p:spPr>
              <a:xfrm>
                <a:off x="449580" y="3717916"/>
                <a:ext cx="1957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Bahnschrift Condensed" panose="020B0502040204020203" pitchFamily="34" charset="0"/>
                  </a:rPr>
                  <a:t>Disadvantages :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08C495-C96A-F6CE-2FC4-5EB01C6D0C40}"/>
                  </a:ext>
                </a:extLst>
              </p:cNvPr>
              <p:cNvSpPr txBox="1"/>
              <p:nvPr/>
            </p:nvSpPr>
            <p:spPr>
              <a:xfrm>
                <a:off x="459739" y="4141661"/>
                <a:ext cx="1946912" cy="26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Complex Configuration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B14479A-067C-1433-5A7B-833BDACD0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790" y="4077514"/>
                <a:ext cx="0" cy="2032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0B699A6-F250-5D21-98E8-861F58E87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0" y="4467166"/>
                <a:ext cx="1081024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B9A3422-B94D-9430-B34D-B4AD25DC9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0" y="4873566"/>
                <a:ext cx="1081024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472916-1CE9-56BE-B49A-10323060B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0" y="5300286"/>
                <a:ext cx="1081024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C0D57CC-8299-5CD8-8E1F-0B1092F88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0" y="5696526"/>
                <a:ext cx="1081024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EFE2A8-0DDD-A1AB-AC48-C25B503E84C9}"/>
                  </a:ext>
                </a:extLst>
              </p:cNvPr>
              <p:cNvSpPr txBox="1"/>
              <p:nvPr/>
            </p:nvSpPr>
            <p:spPr>
              <a:xfrm>
                <a:off x="449580" y="4457563"/>
                <a:ext cx="1896423" cy="41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Manual Schema Specification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50ABB5-DA3D-4288-CAD8-9ABBD0AEF488}"/>
                  </a:ext>
                </a:extLst>
              </p:cNvPr>
              <p:cNvSpPr txBox="1"/>
              <p:nvPr/>
            </p:nvSpPr>
            <p:spPr>
              <a:xfrm>
                <a:off x="459739" y="4893045"/>
                <a:ext cx="1886267" cy="41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Error-Prone with Large Datasets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72EC12-168C-F5BA-7E65-ADDBA67972EB}"/>
                  </a:ext>
                </a:extLst>
              </p:cNvPr>
              <p:cNvSpPr txBox="1"/>
              <p:nvPr/>
            </p:nvSpPr>
            <p:spPr>
              <a:xfrm>
                <a:off x="449581" y="5297632"/>
                <a:ext cx="1920239" cy="41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Limited to Specific Database Types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3365A3-8E0C-6D49-4288-FDDBEB4EBDA9}"/>
                  </a:ext>
                </a:extLst>
              </p:cNvPr>
              <p:cNvSpPr txBox="1"/>
              <p:nvPr/>
            </p:nvSpPr>
            <p:spPr>
              <a:xfrm>
                <a:off x="449579" y="5714617"/>
                <a:ext cx="1979923" cy="41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Bahnschrift Condensed" panose="020B0502040204020203" pitchFamily="34" charset="0"/>
                  </a:rPr>
                  <a:t>Dependency on External Connections</a:t>
                </a:r>
                <a:endParaRPr lang="en-IN" sz="1600" b="1" dirty="0">
                  <a:solidFill>
                    <a:schemeClr val="accent1">
                      <a:lumMod val="7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ECEC68-3308-D6D5-A439-8D14FD73BC43}"/>
                  </a:ext>
                </a:extLst>
              </p:cNvPr>
              <p:cNvSpPr txBox="1"/>
              <p:nvPr/>
            </p:nvSpPr>
            <p:spPr>
              <a:xfrm>
                <a:off x="2406650" y="4157257"/>
                <a:ext cx="8910320" cy="243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Condensed" panose="020B0502040204020203" pitchFamily="34" charset="0"/>
                  </a:rPr>
                  <a:t>Requires correct database credentials and configurations.</a:t>
                </a:r>
                <a:endParaRPr lang="en-IN" sz="1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FC4D1B-A44E-0506-B44B-2FBF7DED09E5}"/>
                  </a:ext>
                </a:extLst>
              </p:cNvPr>
              <p:cNvSpPr txBox="1"/>
              <p:nvPr/>
            </p:nvSpPr>
            <p:spPr>
              <a:xfrm>
                <a:off x="2383790" y="4555325"/>
                <a:ext cx="8910320" cy="22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Condensed" panose="020B0502040204020203" pitchFamily="34" charset="0"/>
                  </a:rPr>
                  <a:t>Needs explicit schema names for some databases.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BD6004-A83F-D230-4D91-BEF8B683A4A2}"/>
                  </a:ext>
                </a:extLst>
              </p:cNvPr>
              <p:cNvSpPr txBox="1"/>
              <p:nvPr/>
            </p:nvSpPr>
            <p:spPr>
              <a:xfrm>
                <a:off x="2391101" y="4985775"/>
                <a:ext cx="8910320" cy="22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Condensed" panose="020B0502040204020203" pitchFamily="34" charset="0"/>
                  </a:rPr>
                  <a:t>May struggle with very large datasets, leading to memory issues.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68705D-56C5-F97C-FBBF-C2CAB4A5F49C}"/>
                  </a:ext>
                </a:extLst>
              </p:cNvPr>
              <p:cNvSpPr txBox="1"/>
              <p:nvPr/>
            </p:nvSpPr>
            <p:spPr>
              <a:xfrm>
                <a:off x="2391101" y="5376146"/>
                <a:ext cx="8910320" cy="242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ahnschrift Condensed" panose="020B0502040204020203" pitchFamily="34" charset="0"/>
                  </a:rPr>
                  <a:t>Doesn't support all database types (e.g</a:t>
                </a:r>
                <a:r>
                  <a:rPr lang="en-US" sz="1400" dirty="0">
                    <a:latin typeface="Bahnschrift Condensed" panose="020B0502040204020203" pitchFamily="34" charset="0"/>
                  </a:rPr>
                  <a:t>.,</a:t>
                </a:r>
                <a:r>
                  <a:rPr lang="en-US" sz="1600" dirty="0">
                    <a:latin typeface="Bahnschrift Condensed" panose="020B0502040204020203" pitchFamily="34" charset="0"/>
                  </a:rPr>
                  <a:t> NoSQL).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4A2492-D8D8-F6F1-B3A1-8C97E419FC5F}"/>
                  </a:ext>
                </a:extLst>
              </p:cNvPr>
              <p:cNvSpPr txBox="1"/>
              <p:nvPr/>
            </p:nvSpPr>
            <p:spPr>
              <a:xfrm>
                <a:off x="2383790" y="5799423"/>
                <a:ext cx="8910320" cy="22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 Condensed" panose="020B0502040204020203" pitchFamily="34" charset="0"/>
                  </a:rPr>
                  <a:t>Relies heavily on external DB connections, which can fail or slow down the process.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5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DF9EB6-37A9-64E2-BB24-849D7C248B5F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766759" y="-34405"/>
            <a:ext cx="58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hnschrift Condensed" panose="020B0502040204020203" pitchFamily="34" charset="0"/>
              </a:rPr>
              <a:t>Error Handling and Logging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1DFACB-2491-745E-07FB-D94DA0A0C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58103" r="2167" b="8020"/>
          <a:stretch/>
        </p:blipFill>
        <p:spPr>
          <a:xfrm>
            <a:off x="457328" y="4403299"/>
            <a:ext cx="10505311" cy="2123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5CEC998-E169-085E-0BD4-6C57EAA29D4F}"/>
              </a:ext>
            </a:extLst>
          </p:cNvPr>
          <p:cNvGrpSpPr/>
          <p:nvPr/>
        </p:nvGrpSpPr>
        <p:grpSpPr>
          <a:xfrm>
            <a:off x="1333625" y="488815"/>
            <a:ext cx="8752716" cy="3769660"/>
            <a:chOff x="1427604" y="513042"/>
            <a:chExt cx="8925436" cy="37696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752105-A63B-BCB1-9E47-12E3F2886E91}"/>
                </a:ext>
              </a:extLst>
            </p:cNvPr>
            <p:cNvGrpSpPr/>
            <p:nvPr/>
          </p:nvGrpSpPr>
          <p:grpSpPr>
            <a:xfrm>
              <a:off x="2435858" y="626700"/>
              <a:ext cx="7917182" cy="3656002"/>
              <a:chOff x="297179" y="566550"/>
              <a:chExt cx="9248142" cy="365600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69F906-2AC5-CA56-ECD1-CADA5A7A3C6D}"/>
                  </a:ext>
                </a:extLst>
              </p:cNvPr>
              <p:cNvGrpSpPr/>
              <p:nvPr/>
            </p:nvGrpSpPr>
            <p:grpSpPr>
              <a:xfrm>
                <a:off x="297181" y="566550"/>
                <a:ext cx="9248140" cy="1227672"/>
                <a:chOff x="297180" y="684510"/>
                <a:chExt cx="9248140" cy="122767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D5C5988-31A2-E102-EA84-C491F166EA49}"/>
                    </a:ext>
                  </a:extLst>
                </p:cNvPr>
                <p:cNvSpPr txBox="1"/>
                <p:nvPr/>
              </p:nvSpPr>
              <p:spPr>
                <a:xfrm>
                  <a:off x="297180" y="684510"/>
                  <a:ext cx="280069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en-IN" sz="2000" dirty="0">
                      <a:latin typeface="Bahnschrift Condensed" panose="020B0502040204020203" pitchFamily="34" charset="0"/>
                    </a:rPr>
                    <a:t> </a:t>
                  </a:r>
                  <a:r>
                    <a:rPr lang="en-IN" dirty="0">
                      <a:latin typeface="Bahnschrift Condensed" panose="020B0502040204020203" pitchFamily="34" charset="0"/>
                    </a:rPr>
                    <a:t>Identifying</a:t>
                  </a:r>
                  <a:r>
                    <a:rPr lang="en-IN" sz="2000" dirty="0">
                      <a:latin typeface="Bahnschrift Condensed" panose="020B0502040204020203" pitchFamily="34" charset="0"/>
                    </a:rPr>
                    <a:t> </a:t>
                  </a:r>
                  <a:r>
                    <a:rPr lang="en-IN" dirty="0">
                      <a:latin typeface="Bahnschrift Condensed" panose="020B0502040204020203" pitchFamily="34" charset="0"/>
                    </a:rPr>
                    <a:t>Errors</a:t>
                  </a:r>
                  <a:r>
                    <a:rPr lang="en-IN" sz="2000" dirty="0">
                      <a:latin typeface="Bahnschrift Condensed" panose="020B0502040204020203" pitchFamily="34" charset="0"/>
                    </a:rPr>
                    <a:t> :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651830-4ABC-608D-E983-56F59D5959E7}"/>
                    </a:ext>
                  </a:extLst>
                </p:cNvPr>
                <p:cNvSpPr txBox="1"/>
                <p:nvPr/>
              </p:nvSpPr>
              <p:spPr>
                <a:xfrm>
                  <a:off x="1322069" y="1207730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Finds issues during each step of ETL: extract, transform, and load.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B014861-6BC0-955E-9E5F-DD98B31CEE4B}"/>
                    </a:ext>
                  </a:extLst>
                </p:cNvPr>
                <p:cNvSpPr txBox="1"/>
                <p:nvPr/>
              </p:nvSpPr>
              <p:spPr>
                <a:xfrm>
                  <a:off x="1322069" y="1573628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Catches common problems like missing data, wrong formats, or duplicate entries.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8D5DEFA-4651-674B-AD2D-B32C1AD37654}"/>
                  </a:ext>
                </a:extLst>
              </p:cNvPr>
              <p:cNvGrpSpPr/>
              <p:nvPr/>
            </p:nvGrpSpPr>
            <p:grpSpPr>
              <a:xfrm>
                <a:off x="297180" y="3018790"/>
                <a:ext cx="9248139" cy="1203762"/>
                <a:chOff x="297180" y="2069504"/>
                <a:chExt cx="9248139" cy="120376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83ED90-3CB0-0D7D-CCA0-6D79AE6F7231}"/>
                    </a:ext>
                  </a:extLst>
                </p:cNvPr>
                <p:cNvSpPr txBox="1"/>
                <p:nvPr/>
              </p:nvSpPr>
              <p:spPr>
                <a:xfrm>
                  <a:off x="297180" y="2069504"/>
                  <a:ext cx="23533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en-IN" dirty="0">
                      <a:latin typeface="Bahnschrift Condensed" panose="020B0502040204020203" pitchFamily="34" charset="0"/>
                    </a:rPr>
                    <a:t> Keeping Logs :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E610181-BBE6-F475-C8F8-203F9E55CBB7}"/>
                    </a:ext>
                  </a:extLst>
                </p:cNvPr>
                <p:cNvSpPr txBox="1"/>
                <p:nvPr/>
              </p:nvSpPr>
              <p:spPr>
                <a:xfrm>
                  <a:off x="1322068" y="2596158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Records everything: successful actions, warnings, and errors.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D7E18C7-E684-445C-2195-A2900FA14316}"/>
                    </a:ext>
                  </a:extLst>
                </p:cNvPr>
                <p:cNvSpPr txBox="1"/>
                <p:nvPr/>
              </p:nvSpPr>
              <p:spPr>
                <a:xfrm>
                  <a:off x="1322067" y="2934712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Logs include helpful details like time, type of error, and where it happened.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12DC236-C92F-4BB2-A21F-7791B410E1A1}"/>
                  </a:ext>
                </a:extLst>
              </p:cNvPr>
              <p:cNvGrpSpPr/>
              <p:nvPr/>
            </p:nvGrpSpPr>
            <p:grpSpPr>
              <a:xfrm>
                <a:off x="297179" y="1798471"/>
                <a:ext cx="9248140" cy="1227672"/>
                <a:chOff x="297180" y="684510"/>
                <a:chExt cx="9248140" cy="122767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387249-2541-6CE1-1DF4-EBDB20550960}"/>
                    </a:ext>
                  </a:extLst>
                </p:cNvPr>
                <p:cNvSpPr txBox="1"/>
                <p:nvPr/>
              </p:nvSpPr>
              <p:spPr>
                <a:xfrm>
                  <a:off x="297180" y="684510"/>
                  <a:ext cx="23533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en-IN" dirty="0">
                      <a:latin typeface="Bahnschrift Condensed" panose="020B0502040204020203" pitchFamily="34" charset="0"/>
                    </a:rPr>
                    <a:t>Fixing and Alerts :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F3BA7D-22A3-52E9-962B-3A83CC9B9B90}"/>
                    </a:ext>
                  </a:extLst>
                </p:cNvPr>
                <p:cNvSpPr txBox="1"/>
                <p:nvPr/>
              </p:nvSpPr>
              <p:spPr>
                <a:xfrm>
                  <a:off x="1322069" y="1207730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Allows fixing only the failed parts without starting everything again.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05B4DDD-168D-2182-526D-2BFE1B0A38A6}"/>
                    </a:ext>
                  </a:extLst>
                </p:cNvPr>
                <p:cNvSpPr txBox="1"/>
                <p:nvPr/>
              </p:nvSpPr>
              <p:spPr>
                <a:xfrm>
                  <a:off x="1322069" y="1573628"/>
                  <a:ext cx="822325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latin typeface="Bahnschrift Condensed" panose="020B0502040204020203" pitchFamily="34" charset="0"/>
                    </a:rPr>
                    <a:t>Sends alerts when big problems occur, so they can be fixed quickly.</a:t>
                  </a:r>
                  <a:endParaRPr lang="en-IN" sz="1600" dirty="0">
                    <a:latin typeface="Bahnschrift Condensed" panose="020B0502040204020203" pitchFamily="34" charset="0"/>
                  </a:endParaRPr>
                </a:p>
              </p:txBody>
            </p:sp>
          </p:grp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40C78D-9B50-0AAC-CBA2-B99C291EA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604" y="513042"/>
              <a:ext cx="1008254" cy="100825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0FB657C-45E1-4FF3-D7FA-9A1A3FF4F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604" y="1758083"/>
              <a:ext cx="1008254" cy="100825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FF7730A-70AE-AEC8-B1C8-2807B5B58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861" y="2894788"/>
              <a:ext cx="1046847" cy="1046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81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DB435-15EF-8FF0-A386-9CCF957F31F3}"/>
              </a:ext>
            </a:extLst>
          </p:cNvPr>
          <p:cNvSpPr/>
          <p:nvPr/>
        </p:nvSpPr>
        <p:spPr>
          <a:xfrm>
            <a:off x="11684000" y="0"/>
            <a:ext cx="508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2F8124-B126-39D6-55E6-BFF80C5E8F71}"/>
              </a:ext>
            </a:extLst>
          </p:cNvPr>
          <p:cNvGrpSpPr/>
          <p:nvPr/>
        </p:nvGrpSpPr>
        <p:grpSpPr>
          <a:xfrm>
            <a:off x="162560" y="1790700"/>
            <a:ext cx="10881360" cy="5067300"/>
            <a:chOff x="162560" y="1790700"/>
            <a:chExt cx="10881360" cy="5067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9534A4-867E-407C-0758-F7C211F40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86" b="96617" l="10000" r="90000">
                          <a14:foregroundMark x1="50000" y1="64474" x2="50000" y2="64474"/>
                          <a14:foregroundMark x1="48875" y1="69925" x2="48875" y2="69925"/>
                          <a14:foregroundMark x1="48125" y1="85338" x2="48125" y2="85338"/>
                          <a14:foregroundMark x1="46875" y1="93609" x2="46875" y2="93609"/>
                          <a14:foregroundMark x1="44125" y1="96053" x2="44125" y2="96053"/>
                          <a14:foregroundMark x1="39250" y1="90038" x2="39250" y2="90038"/>
                          <a14:foregroundMark x1="38500" y1="93233" x2="38500" y2="93233"/>
                          <a14:foregroundMark x1="48875" y1="96617" x2="48875" y2="96617"/>
                          <a14:foregroundMark x1="49250" y1="82519" x2="49250" y2="82519"/>
                          <a14:foregroundMark x1="55875" y1="94737" x2="55875" y2="94737"/>
                          <a14:foregroundMark x1="49625" y1="72744" x2="49625" y2="72744"/>
                          <a14:foregroundMark x1="40375" y1="86654" x2="40375" y2="86654"/>
                          <a14:backgroundMark x1="16500" y1="35526" x2="16500" y2="35526"/>
                          <a14:backgroundMark x1="35125" y1="41353" x2="35125" y2="41353"/>
                          <a14:backgroundMark x1="38500" y1="34586" x2="66875" y2="35150"/>
                          <a14:backgroundMark x1="66875" y1="35150" x2="79875" y2="43045"/>
                          <a14:backgroundMark x1="79875" y1="43045" x2="59125" y2="22180"/>
                          <a14:backgroundMark x1="59125" y1="22180" x2="71500" y2="34398"/>
                          <a14:backgroundMark x1="71500" y1="34398" x2="70000" y2="372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40" y="1790700"/>
              <a:ext cx="8270240" cy="5067300"/>
            </a:xfrm>
            <a:prstGeom prst="rect">
              <a:avLst/>
            </a:prstGeom>
          </p:spPr>
        </p:pic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EA531A28-0663-7D8C-464E-6A8CAC7E83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8739563"/>
                </p:ext>
              </p:extLst>
            </p:nvPr>
          </p:nvGraphicFramePr>
          <p:xfrm>
            <a:off x="162560" y="2598003"/>
            <a:ext cx="10881360" cy="8309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2611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883</Words>
  <Application>Microsoft Office PowerPoint</Application>
  <PresentationFormat>Widescreen</PresentationFormat>
  <Paragraphs>129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Rounded MT Bold</vt:lpstr>
      <vt:lpstr>Bahnschrift 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ABISHEIK KUMAR</dc:creator>
  <cp:lastModifiedBy>ABISHEIK KUMAR</cp:lastModifiedBy>
  <cp:revision>41</cp:revision>
  <dcterms:created xsi:type="dcterms:W3CDTF">2024-11-01T13:47:56Z</dcterms:created>
  <dcterms:modified xsi:type="dcterms:W3CDTF">2025-01-12T08:13:15Z</dcterms:modified>
</cp:coreProperties>
</file>