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808080"/>
                </a:solidFill>
                <a:latin typeface="Droid Sans"/>
                <a:ea typeface="Droid Sans"/>
                <a:cs typeface="Lucida Sans"/>
              </a:defRPr>
            </a:pPr>
            <a:r>
              <a:rPr lang="zh-CN"/>
              <a:t>EMPLOYEE PERFORMANCE ANALYSIS</a:t>
            </a:r>
          </a:p>
        </c:rich>
      </c:tx>
      <c:layout>
        <c:manualLayout>
          <c:xMode val="edge"/>
          <c:yMode val="edge"/>
          <c:x val="0.2768679"/>
          <c:y val="0.099810444"/>
        </c:manualLayout>
      </c:layout>
      <c:overlay val="0"/>
      <c:spPr>
        <a:noFill/>
        <a:ln>
          <a:noFill/>
        </a:ln>
      </c:spPr>
    </c:title>
    <c:autoTitleDeleted val="1"/>
    <c:plotArea>
      <c:layout>
        <c:manualLayout>
          <c:layoutTarget val="inner"/>
          <c:xMode val="edge"/>
          <c:yMode val="edge"/>
          <c:x val="0.08046982"/>
          <c:y val="0.23869933"/>
          <c:w val="0.6382802"/>
          <c:h val="0.566959"/>
        </c:manualLayout>
      </c:layout>
      <c:barChart>
        <c:barDir val="col"/>
        <c:grouping val="clustered"/>
        <c:varyColors val="0"/>
        <c:ser>
          <c:idx val="0"/>
          <c:order val="0"/>
          <c:tx>
            <c:v>HIGH</c:v>
          </c:tx>
          <c:spPr>
            <a:solidFill>
              <a:srgbClr val="1CADE4"/>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2683C6"/>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27CED7"/>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42BA97"/>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overlap val="-43"/>
        <c:gapWidth val="267"/>
        <c:axId val="0"/>
        <c:axId val="1"/>
      </c:barChart>
      <c:catAx>
        <c:axId val="0"/>
        <c:scaling>
          <c:orientation val="minMax"/>
        </c:scaling>
        <c:delete val="0"/>
        <c:axPos val="b"/>
        <c:numFmt formatCode="General" sourceLinked="0"/>
        <c:majorGridlines>
          <c:spPr>
            <a:ln w="12700">
              <a:solidFill>
                <a:srgbClr val="D9D9D9"/>
              </a:solidFill>
              <a:prstDash val="solid"/>
            </a:ln>
          </c:spPr>
        </c:majorGridlines>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pattFill prst="ltDnDiag">
          <a:fgClr>
            <a:srgbClr val="D9D9D9"/>
          </a:fgClr>
          <a:bgClr>
            <a:srgbClr val="FFFFFF"/>
          </a:bgClr>
        </a:patt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F2F2F2"/>
                </a:solidFill>
                <a:latin typeface="Arial"/>
                <a:ea typeface="Droid Sans"/>
                <a:cs typeface="Lucida Sans"/>
              </a:defRPr>
            </a:pPr>
            <a:r>
              <a:rPr lang="zh-CN"/>
              <a:t>EMPLOYEE PERFORMANCE ANALYSIS</a:t>
            </a:r>
          </a:p>
        </c:rich>
      </c:tx>
      <c:layout>
        <c:manualLayout>
          <c:xMode val="edge"/>
          <c:yMode val="edge"/>
          <c:x val="0.13877259"/>
          <c:y val="0.08249446"/>
        </c:manualLayout>
      </c:layout>
      <c:overlay val="0"/>
      <c:spPr>
        <a:noFill/>
        <a:ln>
          <a:noFill/>
        </a:ln>
      </c:spPr>
    </c:title>
    <c:autoTitleDeleted val="1"/>
    <c:plotArea>
      <c:layout>
        <c:manualLayout>
          <c:layoutTarget val="inner"/>
          <c:xMode val="edge"/>
          <c:yMode val="edge"/>
          <c:x val="0.08046982"/>
          <c:y val="0.23869933"/>
          <c:w val="0.6382802"/>
          <c:h val="0.566959"/>
        </c:manualLayout>
      </c:layout>
      <c:barChart>
        <c:barDir val="col"/>
        <c:grouping val="clustered"/>
        <c:varyColors val="0"/>
        <c:ser>
          <c:idx val="0"/>
          <c:order val="0"/>
          <c:tx>
            <c:v>HIGH</c:v>
          </c:tx>
          <c:spPr>
            <a:gradFill>
              <a:gsLst>
                <a:gs pos="0">
                  <a:srgbClr val="4CB3E9"/>
                </a:gs>
                <a:gs pos="50000">
                  <a:srgbClr val="12B4EE"/>
                </a:gs>
                <a:gs pos="100000">
                  <a:srgbClr val="059DDC"/>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gradFill>
              <a:gsLst>
                <a:gs pos="0">
                  <a:srgbClr val="4E8FCF"/>
                </a:gs>
                <a:gs pos="50000">
                  <a:srgbClr val="1E83CE"/>
                </a:gs>
                <a:gs pos="100000">
                  <a:srgbClr val="1273BD"/>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gradFill>
              <a:gsLst>
                <a:gs pos="0">
                  <a:srgbClr val="4FD5DD"/>
                </a:gs>
                <a:gs pos="50000">
                  <a:srgbClr val="1ED7E0"/>
                </a:gs>
                <a:gs pos="100000">
                  <a:srgbClr val="12C5CD"/>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gradFill>
              <a:gsLst>
                <a:gs pos="0">
                  <a:srgbClr val="5DC3A3"/>
                </a:gs>
                <a:gs pos="50000">
                  <a:srgbClr val="3CC09A"/>
                </a:gs>
                <a:gs pos="100000">
                  <a:srgbClr val="2EAE89"/>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dPt>
            <c:idx val="0"/>
            <c:marker>
              <c:symbol val="dot"/>
              <c:size val="5"/>
            </c:marker>
            <c:invertIfNegative val="0"/>
            <c:bubble3D val="0"/>
            <c:spPr>
              <a:solidFill>
                <a:srgbClr val="1CADE4"/>
              </a:solidFill>
              <a:ln w="25400">
                <a:solidFill>
                  <a:srgbClr val="FFFFFF"/>
                </a:solidFill>
                <a:prstDash val="solid"/>
              </a:ln>
            </c:spPr>
          </c:dPt>
          <c:dPt>
            <c:idx val="1"/>
            <c:marker>
              <c:symbol val="dash"/>
              <c:size val="5"/>
            </c:marker>
            <c:invertIfNegative val="0"/>
            <c:bubble3D val="0"/>
            <c:spPr>
              <a:solidFill>
                <a:srgbClr val="2683C6"/>
              </a:solidFill>
              <a:ln w="25400">
                <a:solidFill>
                  <a:srgbClr val="FFFFFF"/>
                </a:solidFill>
                <a:prstDash val="solid"/>
              </a:ln>
            </c:spPr>
          </c:dPt>
          <c:dPt>
            <c:idx val="2"/>
            <c:marker>
              <c:symbol val="diamond"/>
              <c:size val="5"/>
            </c:marker>
            <c:invertIfNegative val="0"/>
            <c:bubble3D val="0"/>
            <c:spPr>
              <a:solidFill>
                <a:srgbClr val="27CED7"/>
              </a:solidFill>
              <a:ln w="25400">
                <a:solidFill>
                  <a:srgbClr val="FFFFFF"/>
                </a:solidFill>
                <a:prstDash val="solid"/>
              </a:ln>
            </c:spPr>
          </c:dPt>
          <c:dPt>
            <c:idx val="3"/>
            <c:marker>
              <c:symbol val="square"/>
              <c:size val="5"/>
            </c:marker>
            <c:invertIfNegative val="0"/>
            <c:bubble3D val="0"/>
            <c:spPr>
              <a:solidFill>
                <a:srgbClr val="42BA97"/>
              </a:solidFill>
              <a:ln w="25400">
                <a:solidFill>
                  <a:srgbClr val="FFFFFF"/>
                </a:solidFill>
                <a:prstDash val="solid"/>
              </a:ln>
            </c:spPr>
          </c:dPt>
          <c:dPt>
            <c:idx val="4"/>
            <c:marker>
              <c:symbol val="triangle"/>
              <c:size val="5"/>
            </c:marker>
            <c:invertIfNegative val="0"/>
            <c:bubble3D val="0"/>
            <c:spPr>
              <a:solidFill>
                <a:srgbClr val="3E8853"/>
              </a:solidFill>
              <a:ln w="25400">
                <a:solidFill>
                  <a:srgbClr val="FFFFFF"/>
                </a:solidFill>
                <a:prstDash val="solid"/>
              </a:ln>
            </c:spPr>
          </c:dPt>
          <c:dPt>
            <c:idx val="5"/>
            <c:marker>
              <c:symbol val="x"/>
              <c:size val="5"/>
            </c:marker>
            <c:invertIfNegative val="0"/>
            <c:bubble3D val="0"/>
            <c:spPr>
              <a:solidFill>
                <a:srgbClr val="62A39F"/>
              </a:solidFill>
              <a:ln w="25400">
                <a:solidFill>
                  <a:srgbClr val="FFFFFF"/>
                </a:solidFill>
                <a:prstDash val="solid"/>
              </a:ln>
            </c:spPr>
          </c:dPt>
          <c:dPt>
            <c:idx val="6"/>
            <c:marker>
              <c:symbol val="star"/>
              <c:size val="5"/>
            </c:marker>
            <c:invertIfNegative val="0"/>
            <c:bubble3D val="0"/>
            <c:spPr>
              <a:solidFill>
                <a:srgbClr val="106688"/>
              </a:solidFill>
              <a:ln w="25400">
                <a:solidFill>
                  <a:srgbClr val="FFFFFF"/>
                </a:solidFill>
                <a:prstDash val="solid"/>
              </a:ln>
            </c:spPr>
          </c:dPt>
          <c:dPt>
            <c:idx val="7"/>
            <c:marker>
              <c:symbol val="circle"/>
              <c:size val="5"/>
            </c:marker>
            <c:invertIfNegative val="0"/>
            <c:bubble3D val="0"/>
            <c:spPr>
              <a:solidFill>
                <a:srgbClr val="174D75"/>
              </a:solidFill>
              <a:ln w="25400">
                <a:solidFill>
                  <a:srgbClr val="FFFFFF"/>
                </a:solidFill>
                <a:prstDash val="solid"/>
              </a:ln>
            </c:spPr>
          </c:dPt>
          <c:dPt>
            <c:idx val="8"/>
            <c:marker>
              <c:symbol val="plus"/>
              <c:size val="5"/>
            </c:marker>
            <c:invertIfNegative val="0"/>
            <c:bubble3D val="0"/>
            <c:spPr>
              <a:solidFill>
                <a:srgbClr val="177C81"/>
              </a:solidFill>
              <a:ln w="25400">
                <a:solidFill>
                  <a:srgbClr val="FFFFFF"/>
                </a:solidFill>
                <a:prstDash val="solid"/>
              </a:ln>
            </c:spPr>
          </c:dPt>
          <c:dPt>
            <c:idx val="9"/>
            <c:marker>
              <c:symbol val="dot"/>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dPt>
            <c:idx val="0"/>
            <c:marker>
              <c:symbol val="circle"/>
              <c:size val="5"/>
            </c:marker>
            <c:invertIfNegative val="0"/>
            <c:bubble3D val="0"/>
            <c:spPr>
              <a:solidFill>
                <a:srgbClr val="1CADE4"/>
              </a:solidFill>
              <a:ln w="25400">
                <a:solidFill>
                  <a:srgbClr val="FFFFFF"/>
                </a:solidFill>
                <a:prstDash val="solid"/>
              </a:ln>
            </c:spPr>
          </c:dPt>
          <c:dPt>
            <c:idx val="1"/>
            <c:marker>
              <c:symbol val="plus"/>
              <c:size val="5"/>
            </c:marker>
            <c:invertIfNegative val="0"/>
            <c:bubble3D val="0"/>
            <c:spPr>
              <a:solidFill>
                <a:srgbClr val="2683C6"/>
              </a:solidFill>
              <a:ln w="25400">
                <a:solidFill>
                  <a:srgbClr val="FFFFFF"/>
                </a:solidFill>
                <a:prstDash val="solid"/>
              </a:ln>
            </c:spPr>
          </c:dPt>
          <c:dPt>
            <c:idx val="2"/>
            <c:marker>
              <c:symbol val="dot"/>
              <c:size val="5"/>
            </c:marker>
            <c:invertIfNegative val="0"/>
            <c:bubble3D val="0"/>
            <c:spPr>
              <a:solidFill>
                <a:srgbClr val="27CED7"/>
              </a:solidFill>
              <a:ln w="25400">
                <a:solidFill>
                  <a:srgbClr val="FFFFFF"/>
                </a:solidFill>
                <a:prstDash val="solid"/>
              </a:ln>
            </c:spPr>
          </c:dPt>
          <c:dPt>
            <c:idx val="3"/>
            <c:marker>
              <c:symbol val="dash"/>
              <c:size val="5"/>
            </c:marker>
            <c:invertIfNegative val="0"/>
            <c:bubble3D val="0"/>
            <c:spPr>
              <a:solidFill>
                <a:srgbClr val="42BA97"/>
              </a:solidFill>
              <a:ln w="25400">
                <a:solidFill>
                  <a:srgbClr val="FFFFFF"/>
                </a:solidFill>
                <a:prstDash val="solid"/>
              </a:ln>
            </c:spPr>
          </c:dPt>
          <c:dPt>
            <c:idx val="4"/>
            <c:marker>
              <c:symbol val="diamond"/>
              <c:size val="5"/>
            </c:marker>
            <c:invertIfNegative val="0"/>
            <c:bubble3D val="0"/>
            <c:spPr>
              <a:solidFill>
                <a:srgbClr val="3E8853"/>
              </a:solidFill>
              <a:ln w="25400">
                <a:solidFill>
                  <a:srgbClr val="FFFFFF"/>
                </a:solidFill>
                <a:prstDash val="solid"/>
              </a:ln>
            </c:spPr>
          </c:dPt>
          <c:dPt>
            <c:idx val="5"/>
            <c:marker>
              <c:symbol val="square"/>
              <c:size val="5"/>
            </c:marker>
            <c:invertIfNegative val="0"/>
            <c:bubble3D val="0"/>
            <c:spPr>
              <a:solidFill>
                <a:srgbClr val="62A39F"/>
              </a:solidFill>
              <a:ln w="25400">
                <a:solidFill>
                  <a:srgbClr val="FFFFFF"/>
                </a:solidFill>
                <a:prstDash val="solid"/>
              </a:ln>
            </c:spPr>
          </c:dPt>
          <c:dPt>
            <c:idx val="6"/>
            <c:marker>
              <c:symbol val="triangle"/>
              <c:size val="5"/>
            </c:marker>
            <c:invertIfNegative val="0"/>
            <c:bubble3D val="0"/>
            <c:spPr>
              <a:solidFill>
                <a:srgbClr val="106688"/>
              </a:solidFill>
              <a:ln w="25400">
                <a:solidFill>
                  <a:srgbClr val="FFFFFF"/>
                </a:solidFill>
                <a:prstDash val="solid"/>
              </a:ln>
            </c:spPr>
          </c:dPt>
          <c:dPt>
            <c:idx val="7"/>
            <c:marker>
              <c:symbol val="x"/>
              <c:size val="5"/>
            </c:marker>
            <c:invertIfNegative val="0"/>
            <c:bubble3D val="0"/>
            <c:spPr>
              <a:solidFill>
                <a:srgbClr val="174D75"/>
              </a:solidFill>
              <a:ln w="25400">
                <a:solidFill>
                  <a:srgbClr val="FFFFFF"/>
                </a:solidFill>
                <a:prstDash val="solid"/>
              </a:ln>
            </c:spPr>
          </c:dPt>
          <c:dPt>
            <c:idx val="8"/>
            <c:marker>
              <c:symbol val="star"/>
              <c:size val="5"/>
            </c:marker>
            <c:invertIfNegative val="0"/>
            <c:bubble3D val="0"/>
            <c:spPr>
              <a:solidFill>
                <a:srgbClr val="177C81"/>
              </a:solidFill>
              <a:ln w="25400">
                <a:solidFill>
                  <a:srgbClr val="FFFFFF"/>
                </a:solidFill>
                <a:prstDash val="solid"/>
              </a:ln>
            </c:spPr>
          </c:dPt>
          <c:dPt>
            <c:idx val="9"/>
            <c:marker>
              <c:symbol val="circle"/>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dPt>
            <c:idx val="0"/>
            <c:marker>
              <c:symbol val="x"/>
              <c:size val="5"/>
            </c:marker>
            <c:invertIfNegative val="0"/>
            <c:bubble3D val="0"/>
            <c:spPr>
              <a:solidFill>
                <a:srgbClr val="1CADE4"/>
              </a:solidFill>
              <a:ln w="25400">
                <a:solidFill>
                  <a:srgbClr val="FFFFFF"/>
                </a:solidFill>
                <a:prstDash val="solid"/>
              </a:ln>
            </c:spPr>
          </c:dPt>
          <c:dPt>
            <c:idx val="1"/>
            <c:marker>
              <c:symbol val="star"/>
              <c:size val="5"/>
            </c:marker>
            <c:invertIfNegative val="0"/>
            <c:bubble3D val="0"/>
            <c:spPr>
              <a:solidFill>
                <a:srgbClr val="2683C6"/>
              </a:solidFill>
              <a:ln w="25400">
                <a:solidFill>
                  <a:srgbClr val="FFFFFF"/>
                </a:solidFill>
                <a:prstDash val="solid"/>
              </a:ln>
            </c:spPr>
          </c:dPt>
          <c:dPt>
            <c:idx val="2"/>
            <c:marker>
              <c:symbol val="circle"/>
              <c:size val="5"/>
            </c:marker>
            <c:invertIfNegative val="0"/>
            <c:bubble3D val="0"/>
            <c:spPr>
              <a:solidFill>
                <a:srgbClr val="27CED7"/>
              </a:solidFill>
              <a:ln w="25400">
                <a:solidFill>
                  <a:srgbClr val="FFFFFF"/>
                </a:solidFill>
                <a:prstDash val="solid"/>
              </a:ln>
            </c:spPr>
          </c:dPt>
          <c:dPt>
            <c:idx val="3"/>
            <c:marker>
              <c:symbol val="plus"/>
              <c:size val="5"/>
            </c:marker>
            <c:invertIfNegative val="0"/>
            <c:bubble3D val="0"/>
            <c:spPr>
              <a:solidFill>
                <a:srgbClr val="42BA97"/>
              </a:solidFill>
              <a:ln w="25400">
                <a:solidFill>
                  <a:srgbClr val="FFFFFF"/>
                </a:solidFill>
                <a:prstDash val="solid"/>
              </a:ln>
            </c:spPr>
          </c:dPt>
          <c:dPt>
            <c:idx val="4"/>
            <c:marker>
              <c:symbol val="dot"/>
              <c:size val="5"/>
            </c:marker>
            <c:invertIfNegative val="0"/>
            <c:bubble3D val="0"/>
            <c:spPr>
              <a:solidFill>
                <a:srgbClr val="3E8853"/>
              </a:solidFill>
              <a:ln w="25400">
                <a:solidFill>
                  <a:srgbClr val="FFFFFF"/>
                </a:solidFill>
                <a:prstDash val="solid"/>
              </a:ln>
            </c:spPr>
          </c:dPt>
          <c:dPt>
            <c:idx val="5"/>
            <c:marker>
              <c:symbol val="dash"/>
              <c:size val="5"/>
            </c:marker>
            <c:invertIfNegative val="0"/>
            <c:bubble3D val="0"/>
            <c:spPr>
              <a:solidFill>
                <a:srgbClr val="62A39F"/>
              </a:solidFill>
              <a:ln w="25400">
                <a:solidFill>
                  <a:srgbClr val="FFFFFF"/>
                </a:solidFill>
                <a:prstDash val="solid"/>
              </a:ln>
            </c:spPr>
          </c:dPt>
          <c:dPt>
            <c:idx val="6"/>
            <c:marker>
              <c:symbol val="diamond"/>
              <c:size val="5"/>
            </c:marker>
            <c:invertIfNegative val="0"/>
            <c:bubble3D val="0"/>
            <c:spPr>
              <a:solidFill>
                <a:srgbClr val="106688"/>
              </a:solidFill>
              <a:ln w="25400">
                <a:solidFill>
                  <a:srgbClr val="FFFFFF"/>
                </a:solidFill>
                <a:prstDash val="solid"/>
              </a:ln>
            </c:spPr>
          </c:dPt>
          <c:dPt>
            <c:idx val="7"/>
            <c:marker>
              <c:symbol val="square"/>
              <c:size val="5"/>
            </c:marker>
            <c:invertIfNegative val="0"/>
            <c:bubble3D val="0"/>
            <c:spPr>
              <a:solidFill>
                <a:srgbClr val="174D75"/>
              </a:solidFill>
              <a:ln w="25400">
                <a:solidFill>
                  <a:srgbClr val="FFFFFF"/>
                </a:solidFill>
                <a:prstDash val="solid"/>
              </a:ln>
            </c:spPr>
          </c:dPt>
          <c:dPt>
            <c:idx val="8"/>
            <c:marker>
              <c:symbol val="triangle"/>
              <c:size val="5"/>
            </c:marker>
            <c:invertIfNegative val="0"/>
            <c:bubble3D val="0"/>
            <c:spPr>
              <a:solidFill>
                <a:srgbClr val="177C81"/>
              </a:solidFill>
              <a:ln w="25400">
                <a:solidFill>
                  <a:srgbClr val="FFFFFF"/>
                </a:solidFill>
                <a:prstDash val="solid"/>
              </a:ln>
            </c:spPr>
          </c:dPt>
          <c:dPt>
            <c:idx val="9"/>
            <c:marker>
              <c:symbol val="x"/>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Depth val="150"/>
        <c:firstSliceAng val="0"/>
      </c:pie3DChart>
      <c:spPr>
        <a:noFill/>
        <a:ln>
          <a:noFill/>
        </a:ln>
      </c:spPr>
    </c:plotArea>
    <c:legend>
      <c:legendPos val="r"/>
      <c:layout/>
      <c:overlay val="0"/>
      <c:spPr>
        <a:noFill/>
        <a:ln>
          <a:noFill/>
        </a:ln>
      </c:spPr>
      <c:txPr>
        <a:bodyPr/>
        <a:lstStyle/>
        <a:p>
          <a:pPr>
            <a:defRPr sz="1200" b="1"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9110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32412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4324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764138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6613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002010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958126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79455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00932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566359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52571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381655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17326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67704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0662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986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169596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7314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65935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76106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99029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7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7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60"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55029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3724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683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65859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67676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1298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2298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33166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2452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45238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1.png"/></Relationships>
</file>

<file path=ppt/slides/_rels/slide10.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grpSp>
        <p:nvGrpSpPr>
          <p:cNvPr id="194" name="Google Shape;194;p1"/>
          <p:cNvGrpSpPr/>
          <p:nvPr/>
        </p:nvGrpSpPr>
        <p:grpSpPr>
          <a:xfrm>
            <a:off x="876298" y="990599"/>
            <a:ext cx="1743051" cy="1333491"/>
            <a:chOff x="876298" y="990599"/>
            <a:chExt cx="1743051" cy="1333491"/>
          </a:xfrm>
        </p:grpSpPr>
        <p:sp>
          <p:nvSpPr>
            <p:cNvPr id="195" name="Google Shape;195;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96" name="Google Shape;196;p1"/>
            <p:cNvSpPr/>
            <p:nvPr/>
          </p:nvSpPr>
          <p:spPr>
            <a:xfrm>
              <a:off x="1971673"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97" name="Google Shape;197;p1"/>
          <p:cNvSpPr/>
          <p:nvPr/>
        </p:nvSpPr>
        <p:spPr>
          <a:xfrm>
            <a:off x="3752849" y="1190625"/>
            <a:ext cx="1666872" cy="1438290"/>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98" name="Google Shape;198;p1"/>
          <p:cNvSpPr/>
          <p:nvPr/>
        </p:nvSpPr>
        <p:spPr>
          <a:xfrm>
            <a:off x="3800474" y="5229225"/>
            <a:ext cx="723924" cy="619110"/>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99" name="Google Shape;199;p1"/>
          <p:cNvSpPr txBox="1"/>
          <p:nvPr>
            <p:ph idx="4294967295" type="ctrTitle"/>
          </p:nvPr>
        </p:nvSpPr>
        <p:spPr>
          <a:xfrm>
            <a:off x="-828675" y="19665"/>
            <a:ext cx="99822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pic>
        <p:nvPicPr>
          <p:cNvPr id="200" name="Google Shape;200;p1"/>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201" name="Google Shape;201;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02" name="Google Shape;202;p1"/>
          <p:cNvSpPr/>
          <p:nvPr/>
        </p:nvSpPr>
        <p:spPr>
          <a:xfrm>
            <a:off x="2554541" y="3294381"/>
            <a:ext cx="8610600" cy="190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b="1" lang="en-US" sz="2400">
                <a:solidFill>
                  <a:schemeClr val="dk1"/>
                </a:solidFill>
                <a:latin typeface="Calibri"/>
                <a:ea typeface="Calibri"/>
                <a:cs typeface="Calibri"/>
                <a:sym typeface="Calibri"/>
              </a:rPr>
              <a:t>Abishek Kumar E</a:t>
            </a:r>
            <a:endParaRPr b="1" i="0" sz="24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a:t>
            </a:r>
            <a:r>
              <a:rPr b="1" i="0" lang="en-US" sz="2400" u="none" cap="none" strike="noStrike">
                <a:solidFill>
                  <a:schemeClr val="dk1"/>
                </a:solidFill>
                <a:latin typeface="Arial"/>
                <a:ea typeface="Arial"/>
                <a:cs typeface="Arial"/>
                <a:sym typeface="Arial"/>
              </a:rPr>
              <a:t>31220</a:t>
            </a:r>
            <a:r>
              <a:rPr b="1" lang="en-US" sz="2400">
                <a:solidFill>
                  <a:schemeClr val="dk1"/>
                </a:solidFill>
              </a:rPr>
              <a:t>6608 </a:t>
            </a:r>
            <a:r>
              <a:rPr b="1" i="0" lang="en-US" sz="2400" u="none" cap="none" strike="noStrike">
                <a:solidFill>
                  <a:schemeClr val="dk1"/>
                </a:solidFill>
                <a:latin typeface="Arial"/>
                <a:ea typeface="Arial"/>
                <a:cs typeface="Arial"/>
                <a:sym typeface="Arial"/>
              </a:rPr>
              <a:t>; unm130122p0</a:t>
            </a:r>
            <a:r>
              <a:rPr b="1" lang="en-US" sz="2400">
                <a:solidFill>
                  <a:schemeClr val="dk1"/>
                </a:solidFill>
              </a:rPr>
              <a:t>31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a:t>
            </a:r>
            <a:r>
              <a:rPr b="1" i="0" lang="en-US" sz="2400" u="none" cap="none" strike="noStrike">
                <a:solidFill>
                  <a:schemeClr val="dk1"/>
                </a:solidFill>
                <a:latin typeface="Arial"/>
                <a:ea typeface="Arial"/>
                <a:cs typeface="Arial"/>
                <a:sym typeface="Arial"/>
              </a:rPr>
              <a:t>B.COM ACCOUNTING AND FINANCE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a:t>
            </a:r>
            <a:r>
              <a:rPr b="1" i="0" lang="en-US" sz="2400" u="none" cap="none" strike="noStrike">
                <a:solidFill>
                  <a:schemeClr val="dk1"/>
                </a:solidFill>
                <a:latin typeface="Arial"/>
                <a:ea typeface="Arial"/>
                <a:cs typeface="Arial"/>
                <a:sym typeface="Arial"/>
              </a:rPr>
              <a:t>AGURCHUND MANMULL JAIN COLLEGE</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838200" y="1447800"/>
            <a:ext cx="43433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Arial" pitchFamily="34" charset="0"/>
              </a:rPr>
              <a:t>STEPS:-</a:t>
            </a: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1)</a:t>
            </a:r>
            <a:r>
              <a:rPr lang="en-US" altLang="zh-CN" sz="2000" b="0" i="0" u="sng" strike="noStrike" kern="1200" cap="none" spc="0" baseline="0">
                <a:solidFill>
                  <a:schemeClr val="tx1"/>
                </a:solidFill>
                <a:latin typeface="Arial" pitchFamily="34" charset="0"/>
                <a:ea typeface="宋体" pitchFamily="0" charset="0"/>
                <a:cs typeface="Arial" pitchFamily="34" charset="0"/>
              </a:rPr>
              <a:t>Data Collection</a:t>
            </a:r>
            <a:endParaRPr lang="en-US" altLang="zh-CN" sz="2000" b="0" i="0" u="sng"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Go to Kaggle and download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Download in Edunet Dashboard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2) </a:t>
            </a:r>
            <a:r>
              <a:rPr lang="en-US" altLang="zh-CN" sz="2000" b="0" i="0" u="sng" strike="noStrike" kern="1200" cap="none" spc="0" baseline="0">
                <a:solidFill>
                  <a:schemeClr val="tx1"/>
                </a:solidFill>
                <a:latin typeface="Arial" pitchFamily="34" charset="0"/>
                <a:ea typeface="宋体" pitchFamily="0" charset="0"/>
                <a:cs typeface="Arial" pitchFamily="34" charset="0"/>
              </a:rPr>
              <a:t>Features Collection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9 Features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Job Function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
        <p:nvSpPr>
          <p:cNvPr id="158" name="矩形"/>
          <p:cNvSpPr>
            <a:spLocks/>
          </p:cNvSpPr>
          <p:nvPr/>
        </p:nvSpPr>
        <p:spPr>
          <a:xfrm rot="0">
            <a:off x="5067302" y="2016144"/>
            <a:ext cx="4286248"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3) </a:t>
            </a:r>
            <a:r>
              <a:rPr lang="en-US" altLang="zh-CN" sz="1800" b="0" i="0" u="sng" strike="noStrike" kern="1200" cap="none" spc="0" baseline="0">
                <a:solidFill>
                  <a:schemeClr val="tx1"/>
                </a:solidFill>
                <a:latin typeface="Arial" pitchFamily="34" charset="0"/>
                <a:ea typeface="宋体" pitchFamily="0" charset="0"/>
                <a:cs typeface="Arial" pitchFamily="34" charset="0"/>
              </a:rPr>
              <a:t>Data Cleaning</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pitchFamily="0" charset="0"/>
                <a:cs typeface="Arial" pitchFamily="34" charset="0"/>
              </a:rPr>
              <a:t>Missing Values identified- Conditional Formatting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pitchFamily="0" charset="0"/>
                <a:cs typeface="Arial" pitchFamily="34" charset="0"/>
              </a:rPr>
              <a:t>Missing Values removed – Filtering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4) </a:t>
            </a:r>
            <a:r>
              <a:rPr lang="en-US" altLang="zh-CN" sz="1800" b="0" i="0" u="sng" strike="noStrike" kern="1200" cap="none" spc="0" baseline="0">
                <a:solidFill>
                  <a:schemeClr val="tx1"/>
                </a:solidFill>
                <a:latin typeface="Arial" pitchFamily="34" charset="0"/>
                <a:ea typeface="宋体" pitchFamily="0" charset="0"/>
                <a:cs typeface="Arial" pitchFamily="34" charset="0"/>
              </a:rPr>
              <a:t>Performance Level Calculation</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Performance Level Formula = IFS(Z8&gt;=5,”VERY HIGH”,Z8&gt;=4,”HIGH”,Z8&gt;=3,”MED”,”TRUE”,”LOW”)</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1011845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739774" y="1447800"/>
            <a:ext cx="3679825"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5) </a:t>
            </a:r>
            <a:r>
              <a:rPr lang="en-US" altLang="zh-CN" sz="1800" b="0" i="0" u="sng" strike="noStrike" kern="1200" cap="none" spc="0" baseline="0">
                <a:solidFill>
                  <a:schemeClr val="tx1"/>
                </a:solidFill>
                <a:latin typeface="Arial" pitchFamily="34" charset="0"/>
                <a:ea typeface="宋体" pitchFamily="0" charset="0"/>
                <a:cs typeface="Arial" pitchFamily="34" charset="0"/>
              </a:rPr>
              <a:t>Summary/Pivot Table</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Arial" pitchFamily="34" charset="0"/>
              <a:buChar char="•"/>
            </a:pPr>
            <a:r>
              <a:rPr lang="en-US" altLang="zh-CN" sz="1800" b="0" i="0" u="sng" strike="noStrike" kern="1200" cap="none" spc="0" baseline="0">
                <a:solidFill>
                  <a:schemeClr val="tx1"/>
                </a:solidFill>
                <a:latin typeface="Arial" pitchFamily="34" charset="0"/>
                <a:ea typeface="宋体" pitchFamily="0" charset="0"/>
                <a:cs typeface="Arial" pitchFamily="34" charset="0"/>
              </a:rPr>
              <a:t>Features/Techniques Used</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Courier New" pitchFamily="49" charset="0"/>
              <a:buChar char="o"/>
            </a:pPr>
            <a:r>
              <a:rPr lang="en-US" altLang="zh-CN" sz="1800" b="0" i="0" u="sng" strike="noStrike" kern="1200" cap="none" spc="0" baseline="0">
                <a:solidFill>
                  <a:schemeClr val="tx1"/>
                </a:solidFill>
                <a:latin typeface="Arial" pitchFamily="34" charset="0"/>
                <a:ea typeface="宋体" pitchFamily="0" charset="0"/>
                <a:cs typeface="Arial" pitchFamily="34" charset="0"/>
              </a:rPr>
              <a:t>What Columns Used</a:t>
            </a: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Status</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
        <p:nvSpPr>
          <p:cNvPr id="176" name="矩形"/>
          <p:cNvSpPr>
            <a:spLocks/>
          </p:cNvSpPr>
          <p:nvPr/>
        </p:nvSpPr>
        <p:spPr>
          <a:xfrm rot="0">
            <a:off x="4419600" y="3962400"/>
            <a:ext cx="36798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5. Employee Performance Level</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6. Current Employee Ratings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7. Department Type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8. Division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9. Job Function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7" name="Table"/>
          <p:cNvGraphicFramePr>
            <a:graphicFrameLocks noGrp="1"/>
          </p:cNvGraphicFramePr>
          <p:nvPr>
            <p:extLst>
              <p:ext uri="{D42A27DB-BD31-4B8C-83A1-F6EECF244321}"/>
            </p:extLst>
          </p:nvPr>
        </p:nvGraphicFramePr>
        <p:xfrm>
          <a:off x="4191000" y="1033567"/>
          <a:ext cx="5130800" cy="2682239"/>
        </p:xfrm>
        <a:graphic>
          <a:graphicData uri="http://schemas.openxmlformats.org/drawingml/2006/table">
            <a:tbl>
              <a:tblPr bandRow="1">
                <a:noFill/>
              </a:tblPr>
              <a:tblGrid>
                <a:gridCol w="756911"/>
                <a:gridCol w="2443458"/>
                <a:gridCol w="1930393"/>
              </a:tblGrid>
              <a:tr h="224075">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S.NO.</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TECHNIQUES USED</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EXPLANATION (WHY)</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r>
              <a:tr h="2494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1</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Conditional Formatting</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Missing Value highlight</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2</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Filtering</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Missing Value Remove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43180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3</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Formula</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Calculate Employee Performance Level</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4</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Pivot Table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Summarise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2367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5</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Graph</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Data Visualisation</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bl>
          </a:graphicData>
        </a:graphic>
      </p:graphicFrame>
    </p:spTree>
    <p:extLst>
      <p:ext uri="{BB962C8B-B14F-4D97-AF65-F5344CB8AC3E}">
        <p14:creationId xmlns:p14="http://schemas.microsoft.com/office/powerpoint/2010/main" val="7917317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矩形"/>
          <p:cNvSpPr>
            <a:spLocks/>
          </p:cNvSpPr>
          <p:nvPr/>
        </p:nvSpPr>
        <p:spPr>
          <a:xfrm rot="0">
            <a:off x="1219200" y="1676400"/>
            <a:ext cx="4419600" cy="3693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6) </a:t>
            </a:r>
            <a:r>
              <a:rPr lang="en-US" altLang="zh-CN" sz="1800" b="0" i="0" u="sng" strike="noStrike" kern="1200" cap="none" spc="0" baseline="0">
                <a:solidFill>
                  <a:schemeClr val="tx1"/>
                </a:solidFill>
                <a:latin typeface="Arial" pitchFamily="34" charset="0"/>
                <a:ea typeface="宋体" pitchFamily="0" charset="0"/>
                <a:cs typeface="Arial" pitchFamily="34" charset="0"/>
              </a:rPr>
              <a:t>Graph</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宋体" pitchFamily="0" charset="0"/>
                <a:cs typeface="Arial" pitchFamily="34" charset="0"/>
              </a:rPr>
              <a:t>Data Visualisation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v"/>
            </a:pPr>
            <a:r>
              <a:rPr lang="en-US" altLang="zh-CN" sz="1800" b="0" i="0" u="sng" strike="noStrike" kern="1200" cap="none" spc="0" baseline="0">
                <a:solidFill>
                  <a:schemeClr val="tx1"/>
                </a:solidFill>
                <a:latin typeface="Arial" pitchFamily="34" charset="0"/>
                <a:ea typeface="宋体" pitchFamily="0" charset="0"/>
                <a:cs typeface="Arial" pitchFamily="34" charset="0"/>
              </a:rPr>
              <a:t>Features/Columns Used</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Job Function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5181599" y="1600200"/>
          <a:ext cx="3581399" cy="335915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45332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77362"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7" name="图表"/>
          <p:cNvGraphicFramePr/>
          <p:nvPr/>
        </p:nvGraphicFramePr>
        <p:xfrm>
          <a:off x="2286000" y="1676400"/>
          <a:ext cx="5334000" cy="440054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2212224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88" name="图表"/>
          <p:cNvGraphicFramePr/>
          <p:nvPr/>
        </p:nvGraphicFramePr>
        <p:xfrm>
          <a:off x="1905000" y="1600200"/>
          <a:ext cx="6172200" cy="4267200"/>
        </p:xfrm>
        <a:graphic>
          <a:graphicData uri="http://schemas.openxmlformats.org/drawingml/2006/chart">
            <c:chart xmlns:c="http://schemas.openxmlformats.org/drawingml/2006/chart" r:id="rId1"/>
          </a:graphicData>
        </a:graphic>
      </p:graphicFrame>
      <p:sp>
        <p:nvSpPr>
          <p:cNvPr id="189" name="矩形"/>
          <p:cNvSpPr>
            <a:spLocks/>
          </p:cNvSpPr>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255148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838200" y="1371600"/>
            <a:ext cx="75438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3667724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54239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319625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90600" y="2418100"/>
            <a:ext cx="5781675" cy="333946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the growth of an organisation, employee’s performance is crucial.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better performance; promotion, increments and appreciation are received.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lesser performance, employees are motivated to do in a better and effective manner.</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To find out the better and lesser performers, it is required to do Employee Data Analysis on the performance of the employees.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6459297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286000"/>
            <a:ext cx="5737225"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Arial" pitchFamily="34" charset="0"/>
                <a:ea typeface="宋体" pitchFamily="0" charset="0"/>
                <a:cs typeface="Arial" pitchFamily="34" charset="0"/>
              </a:rPr>
              <a:t>Analysing the performance of the employee by considering various factors like gender, rating, performance core, achievements is called </a:t>
            </a:r>
            <a:r>
              <a:rPr lang="en-US" altLang="zh-CN" sz="2000" b="1" i="0" u="none" strike="noStrike" kern="1200" cap="none" spc="0" baseline="0">
                <a:solidFill>
                  <a:schemeClr val="tx1"/>
                </a:solidFill>
                <a:latin typeface="Arial" pitchFamily="34" charset="0"/>
                <a:ea typeface="宋体" pitchFamily="0" charset="0"/>
                <a:cs typeface="Arial" pitchFamily="34" charset="0"/>
              </a:rPr>
              <a:t>Employee Data (Performance) Analysis.</a:t>
            </a:r>
            <a:r>
              <a:rPr lang="en-US" altLang="zh-CN" sz="2000" b="0" i="0" u="none" strike="noStrike" kern="1200" cap="none" spc="0" baseline="0">
                <a:solidFill>
                  <a:schemeClr val="tx1"/>
                </a:solidFill>
                <a:latin typeface="Arial" pitchFamily="34" charset="0"/>
                <a:ea typeface="宋体" pitchFamily="0" charset="0"/>
                <a:cs typeface="Arial"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662963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286874" y="1996431"/>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32368"/>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9452" y="1650525"/>
            <a:ext cx="6819899"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End users are those who get benefited from the employee data/performance analysis. Given below is a chart of end users of an organisation.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31" name="图片"/>
          <p:cNvPicPr>
            <a:picLocks noChangeAspect="1"/>
          </p:cNvPicPr>
          <p:nvPr/>
        </p:nvPicPr>
        <p:blipFill>
          <a:blip r:embed="rId2" cstate="print"/>
          <a:srcRect t="6666" b="7778" l="5556" r="5556"/>
          <a:stretch>
            <a:fillRect/>
          </a:stretch>
        </p:blipFill>
        <p:spPr>
          <a:xfrm rot="0">
            <a:off x="2057400" y="2966184"/>
            <a:ext cx="4830782" cy="2906017"/>
          </a:xfrm>
          <a:prstGeom prst="rect"/>
          <a:noFill/>
          <a:ln w="12700" cmpd="sng" cap="flat">
            <a:noFill/>
            <a:prstDash val="solid"/>
            <a:miter/>
          </a:ln>
        </p:spPr>
      </p:pic>
    </p:spTree>
    <p:extLst>
      <p:ext uri="{BB962C8B-B14F-4D97-AF65-F5344CB8AC3E}">
        <p14:creationId xmlns:p14="http://schemas.microsoft.com/office/powerpoint/2010/main" val="10917134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2362200"/>
            <a:ext cx="1312379" cy="2763520"/>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77362" y="1716157"/>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05908"/>
          </a:xfrm>
          <a:prstGeom prst="rect"/>
          <a:noFill/>
          <a:ln w="12700" cmpd="sng" cap="flat">
            <a:noFill/>
            <a:prstDash val="solid"/>
            <a:miter/>
          </a:ln>
        </p:spPr>
        <p:txBody>
          <a:bodyPr vert="horz" wrap="square" lIns="0" tIns="13334" rIns="0" bIns="0" anchor="t" anchorCtr="0">
            <a:prstTxWarp prst="textNoShape"/>
            <a:spAutoFit/>
          </a:bodyPr>
          <a:lstStyle/>
          <a:p>
            <a:pPr marL="12700" indent="0" algn="ctr">
              <a:lnSpc>
                <a:spcPct val="100000"/>
              </a:lnSpc>
              <a:spcBef>
                <a:spcPts val="104"/>
              </a:spcBef>
              <a:spcAft>
                <a:spcPts val="0"/>
              </a:spcAft>
              <a:buNone/>
            </a:pP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graphicFrame>
        <p:nvGraphicFramePr>
          <p:cNvPr id="139" name="Table"/>
          <p:cNvGraphicFramePr>
            <a:graphicFrameLocks noGrp="1"/>
          </p:cNvGraphicFramePr>
          <p:nvPr>
            <p:ph type="tbl"/>
            <p:extLst>
              <p:ext uri="{D42A27DB-BD31-4B8C-83A1-F6EECF244321}"/>
            </p:extLst>
          </p:nvPr>
        </p:nvGraphicFramePr>
        <p:xfrm>
          <a:off x="1787538" y="1994535"/>
          <a:ext cx="6917579" cy="3596639"/>
        </p:xfrm>
        <a:graphic>
          <a:graphicData uri="http://schemas.openxmlformats.org/drawingml/2006/table">
            <a:tbl>
              <a:tblPr bandRow="1">
                <a:noFill/>
              </a:tblPr>
              <a:tblGrid>
                <a:gridCol w="914395"/>
                <a:gridCol w="2314063"/>
                <a:gridCol w="3689100"/>
              </a:tblGrid>
              <a:tr h="383531">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S.NO.</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TECHNIQUES USED</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EXPLANATION ( WHY )</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r>
              <a:tr h="6286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1</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Conditional Formatting</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highlight the missing values</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2</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Filtering</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remove the missing values</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6032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3</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Formula</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calculate Employee Performance Level</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4</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Pivot Table</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summarise</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6159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5</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Graph</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present the data visually (Data Visualisation)</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bl>
          </a:graphicData>
        </a:graphic>
      </p:graphicFrame>
    </p:spTree>
    <p:extLst>
      <p:ext uri="{BB962C8B-B14F-4D97-AF65-F5344CB8AC3E}">
        <p14:creationId xmlns:p14="http://schemas.microsoft.com/office/powerpoint/2010/main" val="5740093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838200" y="1600200"/>
            <a:ext cx="5943599" cy="50167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Arial" pitchFamily="34" charset="0"/>
              </a:rPr>
              <a:t>Employee Data set – Kaggle</a:t>
            </a: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26 features:-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Only some of them have been considered: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Job Function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2" name="图片" descr="DataSet Type | Different Dataset Types and Examples"/>
          <p:cNvPicPr>
            <a:picLocks noChangeAspect="1"/>
          </p:cNvPicPr>
          <p:nvPr/>
        </p:nvPicPr>
        <p:blipFill>
          <a:blip r:embed="rId1" cstate="print"/>
          <a:srcRect t="10000" b="8399" l="48222"/>
          <a:stretch>
            <a:fillRect/>
          </a:stretch>
        </p:blipFill>
        <p:spPr>
          <a:xfrm rot="0">
            <a:off x="6324599" y="1752599"/>
            <a:ext cx="3276600" cy="2868783"/>
          </a:xfrm>
          <a:prstGeom prst="rect"/>
          <a:noFill/>
          <a:ln w="12700" cmpd="sng" cap="flat">
            <a:noFill/>
            <a:prstDash val="solid"/>
            <a:miter/>
          </a:ln>
        </p:spPr>
      </p:pic>
    </p:spTree>
    <p:extLst>
      <p:ext uri="{BB962C8B-B14F-4D97-AF65-F5344CB8AC3E}">
        <p14:creationId xmlns:p14="http://schemas.microsoft.com/office/powerpoint/2010/main" val="11254520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182088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19888688">
            <a:off x="570303" y="3872754"/>
            <a:ext cx="1478828" cy="2621320"/>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133600" y="2447731"/>
            <a:ext cx="6705600" cy="166199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Arial" pitchFamily="34" charset="0"/>
                <a:ea typeface="宋体" pitchFamily="0" charset="0"/>
                <a:cs typeface="Arial" pitchFamily="34" charset="0"/>
              </a:rPr>
              <a:t>New Ideas:-</a:t>
            </a:r>
            <a:endParaRPr lang="en-US" altLang="zh-CN" sz="2800" b="1"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3400" b="1"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Performance Level Formula = IFS(Z8&gt;=5,”VERY HIGH”,Z8&gt;=4,”HIGH”,Z8&gt;=3,”MED”,”TRUE”,”LOW”)</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146770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