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78" y="1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ABISHEK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5" name="Picture 14"/>
          <p:cNvPicPr>
            <a:picLocks noChangeAspect="1"/>
          </p:cNvPicPr>
          <p:nvPr/>
        </p:nvPicPr>
        <p:blipFill>
          <a:blip r:embed="rId3"/>
          <a:stretch>
            <a:fillRect/>
          </a:stretch>
        </p:blipFill>
        <p:spPr>
          <a:xfrm>
            <a:off x="764506" y="1181061"/>
            <a:ext cx="4874293" cy="3009939"/>
          </a:xfrm>
          <a:prstGeom prst="rect">
            <a:avLst/>
          </a:prstGeom>
        </p:spPr>
      </p:pic>
      <p:pic>
        <p:nvPicPr>
          <p:cNvPr id="16" name="Picture 15"/>
          <p:cNvPicPr>
            <a:picLocks noChangeAspect="1"/>
          </p:cNvPicPr>
          <p:nvPr/>
        </p:nvPicPr>
        <p:blipFill>
          <a:blip r:embed="rId4"/>
          <a:stretch>
            <a:fillRect/>
          </a:stretch>
        </p:blipFill>
        <p:spPr>
          <a:xfrm>
            <a:off x="5670883" y="1205124"/>
            <a:ext cx="3977190" cy="28814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04911" y="2184011"/>
            <a:ext cx="7391400" cy="369332"/>
          </a:xfrm>
          <a:prstGeom prst="rect">
            <a:avLst/>
          </a:prstGeom>
          <a:noFill/>
        </p:spPr>
        <p:txBody>
          <a:bodyPr wrap="square" rtlCol="0">
            <a:spAutoFit/>
          </a:bodyPr>
          <a:lstStyle/>
          <a:p>
            <a:r>
              <a:rPr lang="en-IN" dirty="0"/>
              <a:t>Sentiment Analysis for Review Data</a:t>
            </a:r>
            <a:endParaRPr lang="en-IN"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376488" y="1251823"/>
            <a:ext cx="4862511" cy="3816429"/>
          </a:xfrm>
          <a:prstGeom prst="rect">
            <a:avLst/>
          </a:prstGeom>
          <a:noFill/>
        </p:spPr>
        <p:txBody>
          <a:bodyPr wrap="square" rtlCol="0">
            <a:spAutoFit/>
          </a:bodyPr>
          <a:lstStyle/>
          <a:p>
            <a:pPr marL="482600" lvl="0" indent="-457200">
              <a:buSzPts val="3200"/>
              <a:buFont typeface="Arial" panose="020B0604020202020204" pitchFamily="34" charset="0"/>
              <a:buChar char="•"/>
            </a:pPr>
            <a:r>
              <a:rPr lang="en-US" sz="2800" dirty="0">
                <a:ea typeface="Calibri"/>
                <a:cs typeface="Calibri"/>
                <a:sym typeface="Calibri"/>
              </a:rPr>
              <a:t>Problem Statement</a:t>
            </a:r>
          </a:p>
          <a:p>
            <a:pPr marL="482600" lvl="0" indent="-457200">
              <a:buSzPts val="3200"/>
              <a:buFont typeface="Arial" panose="020B0604020202020204" pitchFamily="34" charset="0"/>
              <a:buChar char="•"/>
            </a:pPr>
            <a:r>
              <a:rPr lang="en-US" sz="2800" dirty="0">
                <a:ea typeface="Calibri"/>
                <a:cs typeface="Calibri"/>
                <a:sym typeface="Calibri"/>
              </a:rPr>
              <a:t>Project Overview</a:t>
            </a:r>
          </a:p>
          <a:p>
            <a:pPr marL="482600" lvl="0" indent="-457200">
              <a:buSzPts val="3200"/>
              <a:buFont typeface="Arial" panose="020B0604020202020204" pitchFamily="34" charset="0"/>
              <a:buChar char="•"/>
            </a:pPr>
            <a:r>
              <a:rPr lang="en-US" sz="2800" dirty="0">
                <a:ea typeface="Calibri"/>
                <a:cs typeface="Calibri"/>
                <a:sym typeface="Calibri"/>
              </a:rPr>
              <a:t>Who are the end users?</a:t>
            </a:r>
          </a:p>
          <a:p>
            <a:pPr marL="482600" lvl="0" indent="-457200">
              <a:buSzPts val="3200"/>
              <a:buFont typeface="Arial" panose="020B0604020202020204" pitchFamily="34" charset="0"/>
              <a:buChar char="•"/>
            </a:pPr>
            <a:r>
              <a:rPr lang="en-US" sz="2800" dirty="0">
                <a:ea typeface="Calibri"/>
                <a:cs typeface="Calibri"/>
                <a:sym typeface="Calibri"/>
              </a:rPr>
              <a:t>Solutions and value of propositions</a:t>
            </a:r>
          </a:p>
          <a:p>
            <a:pPr marL="482600" lvl="0" indent="-457200">
              <a:buSzPts val="3200"/>
              <a:buFont typeface="Arial" panose="020B0604020202020204" pitchFamily="34" charset="0"/>
              <a:buChar char="•"/>
            </a:pPr>
            <a:r>
              <a:rPr lang="en-US" sz="2800" dirty="0">
                <a:ea typeface="Calibri"/>
                <a:cs typeface="Calibri"/>
                <a:sym typeface="Calibri"/>
              </a:rPr>
              <a:t>WOW factor in the solution</a:t>
            </a:r>
          </a:p>
          <a:p>
            <a:pPr marL="482600" lvl="0" indent="-457200">
              <a:buSzPts val="3200"/>
              <a:buFont typeface="Arial" panose="020B0604020202020204" pitchFamily="34" charset="0"/>
              <a:buChar char="•"/>
            </a:pPr>
            <a:r>
              <a:rPr lang="en-US" sz="2800" dirty="0">
                <a:ea typeface="Calibri"/>
                <a:cs typeface="Calibri"/>
                <a:sym typeface="Calibri"/>
              </a:rPr>
              <a:t>Modelling</a:t>
            </a:r>
          </a:p>
          <a:p>
            <a:pPr marL="482600" lvl="0" indent="-457200">
              <a:buSzPts val="3200"/>
              <a:buFont typeface="Arial" panose="020B0604020202020204" pitchFamily="34" charset="0"/>
              <a:buChar char="•"/>
            </a:pPr>
            <a:r>
              <a:rPr lang="en-US" sz="2800" dirty="0">
                <a:ea typeface="Calibri"/>
                <a:cs typeface="Calibri"/>
                <a:sym typeface="Calibri"/>
              </a:rPr>
              <a:t>Results</a:t>
            </a:r>
          </a:p>
          <a:p>
            <a:pPr marL="342900" indent="-34290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39776" y="2286000"/>
            <a:ext cx="5731192" cy="923330"/>
          </a:xfrm>
          <a:prstGeom prst="rect">
            <a:avLst/>
          </a:prstGeom>
          <a:noFill/>
        </p:spPr>
        <p:txBody>
          <a:bodyPr wrap="square" rtlCol="0">
            <a:spAutoFit/>
          </a:bodyPr>
          <a:lstStyle/>
          <a:p>
            <a:r>
              <a:rPr lang="en-US" dirty="0"/>
              <a:t>The problem being addressed is the sentiment classification of reviews into positive or negative sentiments</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86000"/>
            <a:ext cx="6553200" cy="954107"/>
          </a:xfrm>
          <a:prstGeom prst="rect">
            <a:avLst/>
          </a:prstGeom>
          <a:noFill/>
        </p:spPr>
        <p:txBody>
          <a:bodyPr wrap="square" rtlCol="0">
            <a:spAutoFit/>
          </a:bodyPr>
          <a:lstStyle/>
          <a:p>
            <a:r>
              <a:rPr lang="en-US" dirty="0"/>
              <a:t>The project aims to build a machine learning model that can automatically classify the sentiment of reviews as positive or negative based on their content.</a:t>
            </a:r>
            <a:r>
              <a:rPr lang="en-US" sz="2000" dirty="0" smtClean="0"/>
              <a:t>.</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74944" y="1409952"/>
            <a:ext cx="7848600" cy="4524315"/>
          </a:xfrm>
          <a:prstGeom prst="rect">
            <a:avLst/>
          </a:prstGeom>
          <a:noFill/>
        </p:spPr>
        <p:txBody>
          <a:bodyPr wrap="square" rtlCol="0">
            <a:spAutoFit/>
          </a:bodyPr>
          <a:lstStyle/>
          <a:p>
            <a:r>
              <a:rPr lang="en-US" b="1" dirty="0"/>
              <a:t>E-commerce Platforms</a:t>
            </a:r>
            <a:r>
              <a:rPr lang="en-US" dirty="0"/>
              <a:t>:</a:t>
            </a:r>
          </a:p>
          <a:p>
            <a:pPr lvl="1"/>
            <a:r>
              <a:rPr lang="en-US" dirty="0"/>
              <a:t>Online retail platforms can utilize the sentiment analysis model to understand customer feedback on products and services.</a:t>
            </a:r>
          </a:p>
          <a:p>
            <a:r>
              <a:rPr lang="en-US" b="1" dirty="0" smtClean="0"/>
              <a:t>App </a:t>
            </a:r>
            <a:r>
              <a:rPr lang="en-US" b="1" dirty="0"/>
              <a:t>Developers</a:t>
            </a:r>
            <a:r>
              <a:rPr lang="en-US" dirty="0"/>
              <a:t>:</a:t>
            </a:r>
          </a:p>
          <a:p>
            <a:pPr lvl="1"/>
            <a:r>
              <a:rPr lang="en-US" dirty="0"/>
              <a:t>Developers of mobile applications can employ the sentiment analysis model to analyze user reviews and ratings of their apps.</a:t>
            </a:r>
          </a:p>
          <a:p>
            <a:r>
              <a:rPr lang="en-US" b="1" dirty="0" smtClean="0"/>
              <a:t>Service </a:t>
            </a:r>
            <a:r>
              <a:rPr lang="en-US" b="1" dirty="0"/>
              <a:t>Providers</a:t>
            </a:r>
            <a:r>
              <a:rPr lang="en-US" dirty="0"/>
              <a:t>:</a:t>
            </a:r>
          </a:p>
          <a:p>
            <a:pPr lvl="1"/>
            <a:r>
              <a:rPr lang="en-US" dirty="0"/>
              <a:t>Service-oriented businesses, such as restaurants, hotels, or ride-sharing companies, can benefit from the sentiment analysis model to analyze customer reviews and feedback.</a:t>
            </a:r>
          </a:p>
          <a:p>
            <a:r>
              <a:rPr lang="en-US" b="1" dirty="0" smtClean="0"/>
              <a:t>Market </a:t>
            </a:r>
            <a:r>
              <a:rPr lang="en-US" b="1" dirty="0"/>
              <a:t>Researchers</a:t>
            </a:r>
            <a:r>
              <a:rPr lang="en-US" dirty="0"/>
              <a:t>:</a:t>
            </a:r>
          </a:p>
          <a:p>
            <a:pPr lvl="1"/>
            <a:r>
              <a:rPr lang="en-US" dirty="0"/>
              <a:t>Market research firms can leverage the sentiment analysis model to analyze consumer sentiment trends across various industries and product categories.</a:t>
            </a:r>
          </a:p>
          <a:p>
            <a:pPr lvl="1"/>
            <a:r>
              <a:rPr lang="en-US" dirty="0"/>
              <a:t>By analyzing sentiment data from online reviews and social media platforms, researchers can identify consumer preferences, market trends, and brand perceptions to inform strategic decision-making and marketing campaigns.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9033" y="15328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29303" y="1614266"/>
            <a:ext cx="6096000" cy="1754326"/>
          </a:xfrm>
          <a:prstGeom prst="rect">
            <a:avLst/>
          </a:prstGeom>
          <a:noFill/>
        </p:spPr>
        <p:txBody>
          <a:bodyPr wrap="square" rtlCol="0">
            <a:spAutoFit/>
          </a:bodyPr>
          <a:lstStyle/>
          <a:p>
            <a:r>
              <a:rPr lang="en-US" dirty="0"/>
              <a:t>Your solution employs LSTM-based sentiment analysis to process customer reviews, enhancing understanding of sentiment nuances. By preprocessing and tokenizing text data, it trains a model to predict sentiment accurately. The model undergoes rigorous evaluation to ensure reliability and efficiency in sentiment analysis tasks.</a:t>
            </a:r>
            <a:endParaRPr lang="en-IN" dirty="0"/>
          </a:p>
        </p:txBody>
      </p:sp>
      <p:sp>
        <p:nvSpPr>
          <p:cNvPr id="11" name="TextBox 10"/>
          <p:cNvSpPr txBox="1"/>
          <p:nvPr/>
        </p:nvSpPr>
        <p:spPr>
          <a:xfrm>
            <a:off x="2929303" y="3571882"/>
            <a:ext cx="5638800" cy="2031325"/>
          </a:xfrm>
          <a:prstGeom prst="rect">
            <a:avLst/>
          </a:prstGeom>
          <a:noFill/>
        </p:spPr>
        <p:txBody>
          <a:bodyPr wrap="square" rtlCol="0">
            <a:spAutoFit/>
          </a:bodyPr>
          <a:lstStyle/>
          <a:p>
            <a:r>
              <a:rPr lang="en-US" dirty="0" smtClean="0"/>
              <a:t> </a:t>
            </a:r>
            <a:r>
              <a:rPr lang="en-US" dirty="0"/>
              <a:t>Offering automated sentiment analysis, your solution delivers real-time insights for data-driven decision-making. It empowers businesses to improve customer experiences by promptly addressing feedback and tailoring strategies. Through agile responses to sentiment trends, businesses can optimize products and services, fostering long-term customer satisfaction and loyalty.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639252" y="1676400"/>
            <a:ext cx="6934200" cy="1200329"/>
          </a:xfrm>
          <a:prstGeom prst="rect">
            <a:avLst/>
          </a:prstGeom>
          <a:noFill/>
        </p:spPr>
        <p:txBody>
          <a:bodyPr wrap="square" rtlCol="0">
            <a:spAutoFit/>
          </a:bodyPr>
          <a:lstStyle/>
          <a:p>
            <a:r>
              <a:rPr lang="en-US" dirty="0"/>
              <a:t>The "wow" factor in this solution lies in its ability to accurately analyze the sentiment of reviews, thereby providing valuable insights for businesses to improve their products or services and enhance customer satisfaction.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1143000" y="2286000"/>
            <a:ext cx="7467600" cy="2585323"/>
          </a:xfrm>
          <a:prstGeom prst="rect">
            <a:avLst/>
          </a:prstGeom>
          <a:noFill/>
        </p:spPr>
        <p:txBody>
          <a:bodyPr wrap="square" rtlCol="0">
            <a:spAutoFit/>
          </a:bodyPr>
          <a:lstStyle/>
          <a:p>
            <a:r>
              <a:rPr lang="en-US" dirty="0"/>
              <a:t>Data preprocessing: Tokenization and padding of text sequences.</a:t>
            </a:r>
          </a:p>
          <a:p>
            <a:r>
              <a:rPr lang="en-US" dirty="0"/>
              <a:t>Train-test split: Splitting the data into training and testing sets.</a:t>
            </a:r>
          </a:p>
          <a:p>
            <a:r>
              <a:rPr lang="en-US" dirty="0"/>
              <a:t>Model architecture: Utilizes an Embedding layer followed by an LSTM layer for sequential data processing.</a:t>
            </a:r>
          </a:p>
          <a:p>
            <a:r>
              <a:rPr lang="en-US" dirty="0"/>
              <a:t>Model compilation: Specifies loss function, optimizer, and evaluation metric for training.</a:t>
            </a:r>
          </a:p>
          <a:p>
            <a:r>
              <a:rPr lang="en-US" dirty="0"/>
              <a:t>Model training: Fits the model on the training data.</a:t>
            </a:r>
          </a:p>
          <a:p>
            <a:r>
              <a:rPr lang="en-US" dirty="0"/>
              <a:t>Model evaluation: Evaluates the trained model on the test data and prints the accuracy.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487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ABISHEK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VEERASHELUCK VP</dc:title>
  <dc:creator>Administrator</dc:creator>
  <cp:lastModifiedBy>Administrator</cp:lastModifiedBy>
  <cp:revision>9</cp:revision>
  <dcterms:created xsi:type="dcterms:W3CDTF">2024-04-05T08:04:18Z</dcterms:created>
  <dcterms:modified xsi:type="dcterms:W3CDTF">2024-04-05T10:31:07Z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