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8" r:id="rId3"/>
    <p:sldId id="261" r:id="rId4"/>
    <p:sldId id="259" r:id="rId5"/>
    <p:sldId id="260" r:id="rId6"/>
    <p:sldId id="262" r:id="rId7"/>
    <p:sldId id="270" r:id="rId8"/>
    <p:sldId id="263" r:id="rId9"/>
    <p:sldId id="264" r:id="rId10"/>
    <p:sldId id="268" r:id="rId11"/>
    <p:sldId id="266" r:id="rId12"/>
    <p:sldId id="269" r:id="rId13"/>
    <p:sldId id="267" r:id="rId14"/>
    <p:sldId id="271" r:id="rId15"/>
    <p:sldId id="272"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260715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C519B-8AC4-48DF-B1FF-CCD0A951B267}"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210614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1413776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795390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1982446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0C519B-8AC4-48DF-B1FF-CCD0A951B267}" type="datetimeFigureOut">
              <a:rPr lang="en-IN" smtClean="0"/>
              <a:t>03-08-2025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201944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B0C519B-8AC4-48DF-B1FF-CCD0A951B267}" type="datetimeFigureOut">
              <a:rPr lang="en-IN" smtClean="0"/>
              <a:t>03-08-2025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1330573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709708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62329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8085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0C519B-8AC4-48DF-B1FF-CCD0A951B267}" type="datetimeFigureOut">
              <a:rPr lang="en-IN" smtClean="0"/>
              <a:t>03-08-2025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113812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C519B-8AC4-48DF-B1FF-CCD0A951B267}"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183666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C519B-8AC4-48DF-B1FF-CCD0A951B267}" type="datetimeFigureOut">
              <a:rPr lang="en-IN" smtClean="0"/>
              <a:t>03-08-2025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213307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0C519B-8AC4-48DF-B1FF-CCD0A951B267}" type="datetimeFigureOut">
              <a:rPr lang="en-IN" smtClean="0"/>
              <a:t>03-08-2025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124029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C519B-8AC4-48DF-B1FF-CCD0A951B267}" type="datetimeFigureOut">
              <a:rPr lang="en-IN" smtClean="0"/>
              <a:t>03-08-2025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218626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C519B-8AC4-48DF-B1FF-CCD0A951B267}"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242435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0C519B-8AC4-48DF-B1FF-CCD0A951B267}" type="datetimeFigureOut">
              <a:rPr lang="en-IN" smtClean="0"/>
              <a:t>03-08-2025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6E5FB0A-A368-4805-AC1B-2D91E5A6E052}" type="slidenum">
              <a:rPr lang="en-IN" smtClean="0"/>
              <a:t>‹#›</a:t>
            </a:fld>
            <a:endParaRPr lang="en-IN"/>
          </a:p>
        </p:txBody>
      </p:sp>
    </p:spTree>
    <p:extLst>
      <p:ext uri="{BB962C8B-B14F-4D97-AF65-F5344CB8AC3E}">
        <p14:creationId xmlns:p14="http://schemas.microsoft.com/office/powerpoint/2010/main" val="79099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B0C519B-8AC4-48DF-B1FF-CCD0A951B267}" type="datetimeFigureOut">
              <a:rPr lang="en-IN" smtClean="0"/>
              <a:t>03-08-2025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6E5FB0A-A368-4805-AC1B-2D91E5A6E052}" type="slidenum">
              <a:rPr lang="en-IN" smtClean="0"/>
              <a:t>‹#›</a:t>
            </a:fld>
            <a:endParaRPr lang="en-IN"/>
          </a:p>
        </p:txBody>
      </p:sp>
    </p:spTree>
    <p:extLst>
      <p:ext uri="{BB962C8B-B14F-4D97-AF65-F5344CB8AC3E}">
        <p14:creationId xmlns:p14="http://schemas.microsoft.com/office/powerpoint/2010/main" val="203326259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owid/covid-19-data/raw/master/public/data/owid-covid-data.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5439-CEA1-BEF0-D6C8-BC42DE75E5A4}"/>
              </a:ext>
            </a:extLst>
          </p:cNvPr>
          <p:cNvSpPr>
            <a:spLocks noGrp="1"/>
          </p:cNvSpPr>
          <p:nvPr>
            <p:ph type="ctrTitle"/>
          </p:nvPr>
        </p:nvSpPr>
        <p:spPr>
          <a:xfrm>
            <a:off x="685800" y="-1069848"/>
            <a:ext cx="9982200" cy="1069848"/>
          </a:xfrm>
        </p:spPr>
        <p:txBody>
          <a:bodyPr>
            <a:normAutofit/>
          </a:bodyPr>
          <a:lstStyle/>
          <a:p>
            <a:endParaRPr lang="en-IN" dirty="0"/>
          </a:p>
        </p:txBody>
      </p:sp>
      <p:sp>
        <p:nvSpPr>
          <p:cNvPr id="3" name="Subtitle 2">
            <a:extLst>
              <a:ext uri="{FF2B5EF4-FFF2-40B4-BE49-F238E27FC236}">
                <a16:creationId xmlns:a16="http://schemas.microsoft.com/office/drawing/2014/main" id="{FDFDACCC-D6F9-1651-4806-C1E79F0B1B21}"/>
              </a:ext>
            </a:extLst>
          </p:cNvPr>
          <p:cNvSpPr>
            <a:spLocks noGrp="1"/>
          </p:cNvSpPr>
          <p:nvPr>
            <p:ph type="subTitle" idx="1"/>
          </p:nvPr>
        </p:nvSpPr>
        <p:spPr>
          <a:xfrm>
            <a:off x="1645920" y="2871217"/>
            <a:ext cx="9022080" cy="758951"/>
          </a:xfrm>
        </p:spPr>
        <p:txBody>
          <a:bodyPr>
            <a:normAutofit/>
          </a:bodyPr>
          <a:lstStyle/>
          <a:p>
            <a:r>
              <a:rPr lang="en-US" sz="2800" dirty="0">
                <a:latin typeface="Times New Roman" panose="02020603050405020304" pitchFamily="18" charset="0"/>
                <a:cs typeface="Times New Roman" panose="02020603050405020304" pitchFamily="18" charset="0"/>
              </a:rPr>
              <a:t>Global Healthcare Data ETL &amp; Analysis </a:t>
            </a:r>
            <a:r>
              <a:rPr lang="en-US" sz="2800" dirty="0" err="1">
                <a:latin typeface="Times New Roman" panose="02020603050405020304" pitchFamily="18" charset="0"/>
                <a:cs typeface="Times New Roman" panose="02020603050405020304" pitchFamily="18" charset="0"/>
              </a:rPr>
              <a:t>CLIa</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FB371AC-7E99-312B-AE7C-51B29E7BDFA8}"/>
              </a:ext>
            </a:extLst>
          </p:cNvPr>
          <p:cNvSpPr txBox="1"/>
          <p:nvPr/>
        </p:nvSpPr>
        <p:spPr>
          <a:xfrm>
            <a:off x="9048750" y="5257616"/>
            <a:ext cx="2000249" cy="646331"/>
          </a:xfrm>
          <a:prstGeom prst="rect">
            <a:avLst/>
          </a:prstGeom>
          <a:noFill/>
        </p:spPr>
        <p:txBody>
          <a:bodyPr wrap="square" rtlCol="0" anchor="ctr" anchorCtr="0">
            <a:spAutoFit/>
          </a:bodyPr>
          <a:lstStyle/>
          <a:p>
            <a:r>
              <a:rPr lang="en-IN" dirty="0">
                <a:solidFill>
                  <a:schemeClr val="bg1"/>
                </a:solidFill>
                <a:latin typeface="Times New Roman" panose="02020603050405020304" pitchFamily="18" charset="0"/>
                <a:cs typeface="Times New Roman" panose="02020603050405020304" pitchFamily="18" charset="0"/>
              </a:rPr>
              <a:t>By </a:t>
            </a:r>
          </a:p>
          <a:p>
            <a:r>
              <a:rPr lang="en-IN" dirty="0">
                <a:solidFill>
                  <a:schemeClr val="bg1"/>
                </a:solidFill>
                <a:latin typeface="Times New Roman" panose="02020603050405020304" pitchFamily="18" charset="0"/>
                <a:cs typeface="Times New Roman" panose="02020603050405020304" pitchFamily="18" charset="0"/>
              </a:rPr>
              <a:t>Abishek M</a:t>
            </a:r>
          </a:p>
        </p:txBody>
      </p:sp>
    </p:spTree>
    <p:extLst>
      <p:ext uri="{BB962C8B-B14F-4D97-AF65-F5344CB8AC3E}">
        <p14:creationId xmlns:p14="http://schemas.microsoft.com/office/powerpoint/2010/main" val="112511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C10B-F12D-E3AD-C88C-0DD8C83ACA1F}"/>
              </a:ext>
            </a:extLst>
          </p:cNvPr>
          <p:cNvSpPr>
            <a:spLocks noGrp="1"/>
          </p:cNvSpPr>
          <p:nvPr>
            <p:ph type="title"/>
          </p:nvPr>
        </p:nvSpPr>
        <p:spPr>
          <a:xfrm>
            <a:off x="1182386" y="1982701"/>
            <a:ext cx="4351025" cy="2283824"/>
          </a:xfrm>
        </p:spPr>
        <p:txBody>
          <a:bodyPr/>
          <a:lstStyle/>
          <a:p>
            <a:r>
              <a:rPr lang="en-IN" dirty="0">
                <a:latin typeface="Times New Roman" panose="02020603050405020304" pitchFamily="18" charset="0"/>
                <a:cs typeface="Times New Roman" panose="02020603050405020304" pitchFamily="18" charset="0"/>
              </a:rPr>
              <a:t>PROJECT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STRUCTURE</a:t>
            </a:r>
          </a:p>
        </p:txBody>
      </p:sp>
      <p:sp>
        <p:nvSpPr>
          <p:cNvPr id="3" name="Text Placeholder 2">
            <a:extLst>
              <a:ext uri="{FF2B5EF4-FFF2-40B4-BE49-F238E27FC236}">
                <a16:creationId xmlns:a16="http://schemas.microsoft.com/office/drawing/2014/main" id="{9149943D-FB46-11A3-725A-D10088C3C1B1}"/>
              </a:ext>
            </a:extLst>
          </p:cNvPr>
          <p:cNvSpPr>
            <a:spLocks noGrp="1"/>
          </p:cNvSpPr>
          <p:nvPr>
            <p:ph type="body" idx="1"/>
          </p:nvPr>
        </p:nvSpPr>
        <p:spPr>
          <a:xfrm>
            <a:off x="6658591" y="1188720"/>
            <a:ext cx="5045729" cy="4745736"/>
          </a:xfrm>
        </p:spPr>
        <p:txBody>
          <a:bodyPr anchor="t" anchorCtr="0">
            <a:normAutofit fontScale="85000" lnSpcReduction="10000"/>
          </a:bodyPr>
          <a:lstStyle/>
          <a:p>
            <a:pPr marL="342900" indent="-342900">
              <a:lnSpc>
                <a:spcPct val="150000"/>
              </a:lnSpc>
              <a:buFont typeface="Wingdings 3" panose="05040102010807070707" pitchFamily="18" charset="2"/>
              <a:buChar char="u"/>
            </a:pPr>
            <a:r>
              <a:rPr lang="en-IN" dirty="0">
                <a:solidFill>
                  <a:schemeClr val="tx1"/>
                </a:solidFill>
                <a:latin typeface="Times New Roman" panose="02020603050405020304" pitchFamily="18" charset="0"/>
                <a:cs typeface="Times New Roman" panose="02020603050405020304" pitchFamily="18" charset="0"/>
              </a:rPr>
              <a:t>main.py: CLI entry point</a:t>
            </a:r>
          </a:p>
          <a:p>
            <a:pPr marL="342900" indent="-342900">
              <a:lnSpc>
                <a:spcPct val="150000"/>
              </a:lnSpc>
              <a:buFont typeface="Wingdings 3" panose="05040102010807070707" pitchFamily="18" charset="2"/>
              <a:buChar char="u"/>
            </a:pPr>
            <a:r>
              <a:rPr lang="en-IN" dirty="0">
                <a:solidFill>
                  <a:schemeClr val="tx1"/>
                </a:solidFill>
                <a:latin typeface="Times New Roman" panose="02020603050405020304" pitchFamily="18" charset="0"/>
                <a:cs typeface="Times New Roman" panose="02020603050405020304" pitchFamily="18" charset="0"/>
              </a:rPr>
              <a:t>api_client.py: Extracts data</a:t>
            </a:r>
          </a:p>
          <a:p>
            <a:pPr marL="342900" indent="-342900">
              <a:lnSpc>
                <a:spcPct val="150000"/>
              </a:lnSpc>
              <a:buFont typeface="Wingdings 3" panose="05040102010807070707" pitchFamily="18" charset="2"/>
              <a:buChar char="u"/>
            </a:pPr>
            <a:r>
              <a:rPr lang="en-IN" dirty="0">
                <a:solidFill>
                  <a:schemeClr val="tx1"/>
                </a:solidFill>
                <a:latin typeface="Times New Roman" panose="02020603050405020304" pitchFamily="18" charset="0"/>
                <a:cs typeface="Times New Roman" panose="02020603050405020304" pitchFamily="18" charset="0"/>
              </a:rPr>
              <a:t>data_transformer.py: Data cleaning &amp; structuring</a:t>
            </a:r>
          </a:p>
          <a:p>
            <a:pPr marL="342900" indent="-342900">
              <a:lnSpc>
                <a:spcPct val="150000"/>
              </a:lnSpc>
              <a:buFont typeface="Wingdings 3" panose="05040102010807070707" pitchFamily="18" charset="2"/>
              <a:buChar char="u"/>
            </a:pPr>
            <a:r>
              <a:rPr lang="en-IN" dirty="0">
                <a:solidFill>
                  <a:schemeClr val="tx1"/>
                </a:solidFill>
                <a:latin typeface="Times New Roman" panose="02020603050405020304" pitchFamily="18" charset="0"/>
                <a:cs typeface="Times New Roman" panose="02020603050405020304" pitchFamily="18" charset="0"/>
              </a:rPr>
              <a:t>mysql_handler.py: Database operations</a:t>
            </a:r>
          </a:p>
          <a:p>
            <a:pPr marL="342900" indent="-342900">
              <a:lnSpc>
                <a:spcPct val="150000"/>
              </a:lnSpc>
              <a:buFont typeface="Wingdings 3" panose="05040102010807070707" pitchFamily="18" charset="2"/>
              <a:buChar char="u"/>
            </a:pPr>
            <a:r>
              <a:rPr lang="en-IN" dirty="0">
                <a:solidFill>
                  <a:schemeClr val="tx1"/>
                </a:solidFill>
                <a:latin typeface="Times New Roman" panose="02020603050405020304" pitchFamily="18" charset="0"/>
                <a:cs typeface="Times New Roman" panose="02020603050405020304" pitchFamily="18" charset="0"/>
              </a:rPr>
              <a:t>config.ini: Settings (DB credentials, etc.)</a:t>
            </a:r>
          </a:p>
          <a:p>
            <a:pPr marL="342900" indent="-342900">
              <a:lnSpc>
                <a:spcPct val="150000"/>
              </a:lnSpc>
              <a:buFont typeface="Wingdings 3" panose="05040102010807070707" pitchFamily="18" charset="2"/>
              <a:buChar char="u"/>
            </a:pPr>
            <a:r>
              <a:rPr lang="en-IN" dirty="0" err="1">
                <a:solidFill>
                  <a:schemeClr val="tx1"/>
                </a:solidFill>
                <a:latin typeface="Times New Roman" panose="02020603050405020304" pitchFamily="18" charset="0"/>
                <a:cs typeface="Times New Roman" panose="02020603050405020304" pitchFamily="18" charset="0"/>
              </a:rPr>
              <a:t>sql</a:t>
            </a: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create_tables.sql</a:t>
            </a:r>
            <a:r>
              <a:rPr lang="en-IN" dirty="0">
                <a:solidFill>
                  <a:schemeClr val="tx1"/>
                </a:solidFill>
                <a:latin typeface="Times New Roman" panose="02020603050405020304" pitchFamily="18" charset="0"/>
                <a:cs typeface="Times New Roman" panose="02020603050405020304" pitchFamily="18" charset="0"/>
              </a:rPr>
              <a:t>: Table schemas</a:t>
            </a:r>
          </a:p>
          <a:p>
            <a:pPr marL="342900" indent="-342900">
              <a:lnSpc>
                <a:spcPct val="150000"/>
              </a:lnSpc>
              <a:buFont typeface="Wingdings 3" panose="05040102010807070707" pitchFamily="18" charset="2"/>
              <a:buChar char="u"/>
            </a:pPr>
            <a:r>
              <a:rPr lang="en-IN" dirty="0">
                <a:solidFill>
                  <a:schemeClr val="tx1"/>
                </a:solidFill>
                <a:latin typeface="Times New Roman" panose="02020603050405020304" pitchFamily="18" charset="0"/>
                <a:cs typeface="Times New Roman" panose="02020603050405020304" pitchFamily="18" charset="0"/>
              </a:rPr>
              <a:t>requirements.txt, README.md, docs/</a:t>
            </a:r>
          </a:p>
          <a:p>
            <a:pPr marL="342900" indent="-342900">
              <a:buFont typeface="Wingdings 3" panose="05040102010807070707" pitchFamily="18" charset="2"/>
              <a:buChar char="u"/>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372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B5A3-A98B-DE3A-F520-354983FFDFB0}"/>
              </a:ext>
            </a:extLst>
          </p:cNvPr>
          <p:cNvSpPr>
            <a:spLocks noGrp="1"/>
          </p:cNvSpPr>
          <p:nvPr>
            <p:ph type="title"/>
          </p:nvPr>
        </p:nvSpPr>
        <p:spPr>
          <a:xfrm>
            <a:off x="4197096" y="973668"/>
            <a:ext cx="5719271" cy="706964"/>
          </a:xfrm>
        </p:spPr>
        <p:txBody>
          <a:bodyPr/>
          <a:lstStyle/>
          <a:p>
            <a:r>
              <a:rPr lang="en-IN" dirty="0">
                <a:latin typeface="Times New Roman" panose="02020603050405020304" pitchFamily="18" charset="0"/>
                <a:cs typeface="Times New Roman" panose="02020603050405020304" pitchFamily="18" charset="0"/>
              </a:rPr>
              <a:t>ETL PROCESS </a:t>
            </a:r>
          </a:p>
        </p:txBody>
      </p:sp>
      <p:sp>
        <p:nvSpPr>
          <p:cNvPr id="5" name="Rectangle 2">
            <a:extLst>
              <a:ext uri="{FF2B5EF4-FFF2-40B4-BE49-F238E27FC236}">
                <a16:creationId xmlns:a16="http://schemas.microsoft.com/office/drawing/2014/main" id="{A16378B0-C03E-CA12-A1F5-6EA7340EA788}"/>
              </a:ext>
            </a:extLst>
          </p:cNvPr>
          <p:cNvSpPr>
            <a:spLocks noGrp="1" noChangeArrowheads="1"/>
          </p:cNvSpPr>
          <p:nvPr>
            <p:ph idx="1"/>
          </p:nvPr>
        </p:nvSpPr>
        <p:spPr bwMode="auto">
          <a:xfrm>
            <a:off x="1810512" y="2382046"/>
            <a:ext cx="9198864" cy="30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200000"/>
              </a:lnSpc>
              <a:spcBef>
                <a:spcPct val="0"/>
              </a:spcBef>
              <a:spcAft>
                <a:spcPct val="0"/>
              </a:spcAft>
              <a:buSzTx/>
              <a:buFont typeface="Wingdings 3" panose="05040102010807070707" pitchFamily="18" charset="2"/>
              <a:buChar char="u"/>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 COVID-19 data from the API.</a:t>
            </a:r>
          </a:p>
          <a:p>
            <a:pPr marR="0" lvl="0" defTabSz="914400" rtl="0" eaLnBrk="0" fontAlgn="base" latinLnBrk="0" hangingPunct="0">
              <a:lnSpc>
                <a:spcPct val="200000"/>
              </a:lnSpc>
              <a:spcBef>
                <a:spcPct val="0"/>
              </a:spcBef>
              <a:spcAft>
                <a:spcPct val="0"/>
              </a:spcAft>
              <a:buSzTx/>
              <a:buFont typeface="Wingdings 3" panose="05040102010807070707" pitchFamily="18" charset="2"/>
              <a:buChar char="u"/>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Filter data by country and date ranges.</a:t>
            </a:r>
          </a:p>
          <a:p>
            <a:pPr marR="0" lvl="0" defTabSz="914400" rtl="0" eaLnBrk="0" fontAlgn="base" latinLnBrk="0" hangingPunct="0">
              <a:lnSpc>
                <a:spcPct val="200000"/>
              </a:lnSpc>
              <a:spcBef>
                <a:spcPct val="0"/>
              </a:spcBef>
              <a:spcAft>
                <a:spcPct val="0"/>
              </a:spcAft>
              <a:buSzTx/>
              <a:buFont typeface="Wingdings 3" panose="05040102010807070707" pitchFamily="18" charset="2"/>
              <a:buChar char="u"/>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Structure data into a standard format ready for storage.</a:t>
            </a:r>
          </a:p>
          <a:p>
            <a:pPr marR="0" lvl="0" defTabSz="914400" rtl="0" eaLnBrk="0" fontAlgn="base" latinLnBrk="0" hangingPunct="0">
              <a:lnSpc>
                <a:spcPct val="200000"/>
              </a:lnSpc>
              <a:spcBef>
                <a:spcPct val="0"/>
              </a:spcBef>
              <a:spcAft>
                <a:spcPct val="0"/>
              </a:spcAft>
              <a:buSzTx/>
              <a:buFont typeface="Wingdings 3" panose="05040102010807070707" pitchFamily="18" charset="2"/>
              <a:buChar char="u"/>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Insert cleaned data into MySQL tables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daily_cases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vaccination_data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200000"/>
              </a:lnSpc>
              <a:spcBef>
                <a:spcPct val="0"/>
              </a:spcBef>
              <a:spcAft>
                <a:spcPct val="0"/>
              </a:spcAft>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duplicates and preserving data integrity.</a:t>
            </a:r>
          </a:p>
        </p:txBody>
      </p:sp>
    </p:spTree>
    <p:extLst>
      <p:ext uri="{BB962C8B-B14F-4D97-AF65-F5344CB8AC3E}">
        <p14:creationId xmlns:p14="http://schemas.microsoft.com/office/powerpoint/2010/main" val="278529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254D-B193-CB86-7ED1-243F6FC3040D}"/>
              </a:ext>
            </a:extLst>
          </p:cNvPr>
          <p:cNvSpPr>
            <a:spLocks noGrp="1"/>
          </p:cNvSpPr>
          <p:nvPr>
            <p:ph type="title"/>
          </p:nvPr>
        </p:nvSpPr>
        <p:spPr>
          <a:xfrm>
            <a:off x="3236976" y="973668"/>
            <a:ext cx="6679391" cy="706964"/>
          </a:xfrm>
        </p:spPr>
        <p:txBody>
          <a:bodyPr/>
          <a:lstStyle/>
          <a:p>
            <a:r>
              <a:rPr lang="en-IN" dirty="0">
                <a:latin typeface="Times New Roman" panose="02020603050405020304" pitchFamily="18" charset="0"/>
                <a:cs typeface="Times New Roman" panose="02020603050405020304" pitchFamily="18" charset="0"/>
              </a:rPr>
              <a:t>DATABASE SCHEMA</a:t>
            </a:r>
          </a:p>
        </p:txBody>
      </p:sp>
      <p:pic>
        <p:nvPicPr>
          <p:cNvPr id="12" name="Content Placeholder 11">
            <a:extLst>
              <a:ext uri="{FF2B5EF4-FFF2-40B4-BE49-F238E27FC236}">
                <a16:creationId xmlns:a16="http://schemas.microsoft.com/office/drawing/2014/main" id="{AA340297-3468-8F89-9113-40F4BD5635E3}"/>
              </a:ext>
            </a:extLst>
          </p:cNvPr>
          <p:cNvPicPr>
            <a:picLocks noGrp="1" noChangeAspect="1"/>
          </p:cNvPicPr>
          <p:nvPr>
            <p:ph sz="half" idx="2"/>
          </p:nvPr>
        </p:nvPicPr>
        <p:blipFill>
          <a:blip r:embed="rId2"/>
          <a:stretch>
            <a:fillRect/>
          </a:stretch>
        </p:blipFill>
        <p:spPr>
          <a:xfrm>
            <a:off x="6208713" y="2784410"/>
            <a:ext cx="4824412" cy="3259773"/>
          </a:xfrm>
        </p:spPr>
      </p:pic>
      <p:pic>
        <p:nvPicPr>
          <p:cNvPr id="16" name="Picture 15">
            <a:extLst>
              <a:ext uri="{FF2B5EF4-FFF2-40B4-BE49-F238E27FC236}">
                <a16:creationId xmlns:a16="http://schemas.microsoft.com/office/drawing/2014/main" id="{77D20116-7E24-178B-E18C-B09349B3E8F5}"/>
              </a:ext>
            </a:extLst>
          </p:cNvPr>
          <p:cNvPicPr>
            <a:picLocks noChangeAspect="1"/>
          </p:cNvPicPr>
          <p:nvPr/>
        </p:nvPicPr>
        <p:blipFill>
          <a:blip r:embed="rId3"/>
          <a:stretch>
            <a:fillRect/>
          </a:stretch>
        </p:blipFill>
        <p:spPr>
          <a:xfrm>
            <a:off x="1158875" y="4539932"/>
            <a:ext cx="4610743" cy="1419423"/>
          </a:xfrm>
          <a:prstGeom prst="rect">
            <a:avLst/>
          </a:prstGeom>
        </p:spPr>
      </p:pic>
      <p:pic>
        <p:nvPicPr>
          <p:cNvPr id="18" name="Picture 17">
            <a:extLst>
              <a:ext uri="{FF2B5EF4-FFF2-40B4-BE49-F238E27FC236}">
                <a16:creationId xmlns:a16="http://schemas.microsoft.com/office/drawing/2014/main" id="{D467CAC2-F29A-99C5-D136-075AC8CAD2BB}"/>
              </a:ext>
            </a:extLst>
          </p:cNvPr>
          <p:cNvPicPr>
            <a:picLocks noChangeAspect="1"/>
          </p:cNvPicPr>
          <p:nvPr/>
        </p:nvPicPr>
        <p:blipFill>
          <a:blip r:embed="rId4"/>
          <a:stretch>
            <a:fillRect/>
          </a:stretch>
        </p:blipFill>
        <p:spPr>
          <a:xfrm>
            <a:off x="1158875" y="2784411"/>
            <a:ext cx="4648849" cy="1819529"/>
          </a:xfrm>
          <a:prstGeom prst="rect">
            <a:avLst/>
          </a:prstGeom>
        </p:spPr>
      </p:pic>
      <p:sp>
        <p:nvSpPr>
          <p:cNvPr id="22" name="Content Placeholder 21">
            <a:extLst>
              <a:ext uri="{FF2B5EF4-FFF2-40B4-BE49-F238E27FC236}">
                <a16:creationId xmlns:a16="http://schemas.microsoft.com/office/drawing/2014/main" id="{FA1B64CA-CFE9-10D0-B97F-C461CF1D17BC}"/>
              </a:ext>
            </a:extLst>
          </p:cNvPr>
          <p:cNvSpPr>
            <a:spLocks noGrp="1"/>
          </p:cNvSpPr>
          <p:nvPr>
            <p:ph sz="half" idx="1"/>
          </p:nvPr>
        </p:nvSpPr>
        <p:spPr>
          <a:xfrm>
            <a:off x="1154954" y="2432304"/>
            <a:ext cx="3727942" cy="295484"/>
          </a:xfrm>
        </p:spPr>
        <p:txBody>
          <a:bodyPr>
            <a:noAutofit/>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Daily cases:</a:t>
            </a:r>
          </a:p>
        </p:txBody>
      </p:sp>
      <p:sp>
        <p:nvSpPr>
          <p:cNvPr id="24" name="TextBox 23">
            <a:extLst>
              <a:ext uri="{FF2B5EF4-FFF2-40B4-BE49-F238E27FC236}">
                <a16:creationId xmlns:a16="http://schemas.microsoft.com/office/drawing/2014/main" id="{5BED0977-11BC-1697-CE36-45D1CD3FC289}"/>
              </a:ext>
            </a:extLst>
          </p:cNvPr>
          <p:cNvSpPr txBox="1"/>
          <p:nvPr/>
        </p:nvSpPr>
        <p:spPr>
          <a:xfrm>
            <a:off x="6208713" y="2395380"/>
            <a:ext cx="6094476"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Vaccination data:</a:t>
            </a:r>
          </a:p>
        </p:txBody>
      </p:sp>
    </p:spTree>
    <p:extLst>
      <p:ext uri="{BB962C8B-B14F-4D97-AF65-F5344CB8AC3E}">
        <p14:creationId xmlns:p14="http://schemas.microsoft.com/office/powerpoint/2010/main" val="195297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899D-93D7-74BF-0CD7-8E79124E66C7}"/>
              </a:ext>
            </a:extLst>
          </p:cNvPr>
          <p:cNvSpPr>
            <a:spLocks noGrp="1"/>
          </p:cNvSpPr>
          <p:nvPr>
            <p:ph type="title"/>
          </p:nvPr>
        </p:nvSpPr>
        <p:spPr>
          <a:xfrm>
            <a:off x="2905125" y="973668"/>
            <a:ext cx="7011242" cy="706964"/>
          </a:xfrm>
        </p:spPr>
        <p:txBody>
          <a:bodyPr/>
          <a:lstStyle/>
          <a:p>
            <a:r>
              <a:rPr lang="en-IN" dirty="0">
                <a:latin typeface="Times New Roman" panose="02020603050405020304" pitchFamily="18" charset="0"/>
                <a:cs typeface="Times New Roman" panose="02020603050405020304" pitchFamily="18" charset="0"/>
              </a:rPr>
              <a:t>IMPLEMENTATION DETAILS</a:t>
            </a:r>
          </a:p>
        </p:txBody>
      </p:sp>
      <p:sp>
        <p:nvSpPr>
          <p:cNvPr id="3" name="Content Placeholder 2">
            <a:extLst>
              <a:ext uri="{FF2B5EF4-FFF2-40B4-BE49-F238E27FC236}">
                <a16:creationId xmlns:a16="http://schemas.microsoft.com/office/drawing/2014/main" id="{3628E79D-44B3-DC2B-410E-00000927A4A5}"/>
              </a:ext>
            </a:extLst>
          </p:cNvPr>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Data Ingestion:</a:t>
            </a:r>
          </a:p>
          <a:p>
            <a:pPr>
              <a:lnSpc>
                <a:spcPct val="150000"/>
              </a:lnSpc>
            </a:pPr>
            <a:r>
              <a:rPr lang="en-IN" dirty="0">
                <a:latin typeface="Times New Roman" panose="02020603050405020304" pitchFamily="18" charset="0"/>
                <a:cs typeface="Times New Roman" panose="02020603050405020304" pitchFamily="18" charset="0"/>
              </a:rPr>
              <a:t>Fetches raw data CSV from public API</a:t>
            </a:r>
          </a:p>
          <a:p>
            <a:pPr>
              <a:lnSpc>
                <a:spcPct val="150000"/>
              </a:lnSpc>
            </a:pPr>
            <a:r>
              <a:rPr lang="en-IN" dirty="0">
                <a:latin typeface="Times New Roman" panose="02020603050405020304" pitchFamily="18" charset="0"/>
                <a:cs typeface="Times New Roman" panose="02020603050405020304" pitchFamily="18" charset="0"/>
              </a:rPr>
              <a:t>API Client module downloads and loads data into Pandas Data Frame</a:t>
            </a:r>
          </a:p>
          <a:p>
            <a:pPr marL="0" indent="0">
              <a:buNone/>
            </a:pPr>
            <a:r>
              <a:rPr lang="en-IN" b="1" dirty="0">
                <a:latin typeface="Times New Roman" panose="02020603050405020304" pitchFamily="18" charset="0"/>
                <a:cs typeface="Times New Roman" panose="02020603050405020304" pitchFamily="18" charset="0"/>
              </a:rPr>
              <a:t>Data Transformation:</a:t>
            </a:r>
          </a:p>
          <a:p>
            <a:pPr>
              <a:lnSpc>
                <a:spcPct val="150000"/>
              </a:lnSpc>
            </a:pPr>
            <a:r>
              <a:rPr lang="en-IN" dirty="0">
                <a:latin typeface="Times New Roman" panose="02020603050405020304" pitchFamily="18" charset="0"/>
                <a:cs typeface="Times New Roman" panose="02020603050405020304" pitchFamily="18" charset="0"/>
              </a:rPr>
              <a:t>Data Transformer filters by country and date range</a:t>
            </a:r>
          </a:p>
          <a:p>
            <a:pPr>
              <a:lnSpc>
                <a:spcPct val="150000"/>
              </a:lnSpc>
            </a:pPr>
            <a:r>
              <a:rPr lang="en-IN" dirty="0">
                <a:latin typeface="Times New Roman" panose="02020603050405020304" pitchFamily="18" charset="0"/>
                <a:cs typeface="Times New Roman" panose="02020603050405020304" pitchFamily="18" charset="0"/>
              </a:rPr>
              <a:t>Handles missing/null values and converts data types</a:t>
            </a:r>
          </a:p>
          <a:p>
            <a:pPr>
              <a:lnSpc>
                <a:spcPct val="150000"/>
              </a:lnSpc>
            </a:pPr>
            <a:r>
              <a:rPr lang="en-IN" dirty="0">
                <a:latin typeface="Times New Roman" panose="02020603050405020304" pitchFamily="18" charset="0"/>
                <a:cs typeface="Times New Roman" panose="02020603050405020304" pitchFamily="18" charset="0"/>
              </a:rPr>
              <a:t>Normalizes data to fit database schema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85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30FD1F-6A63-7F9B-EF9C-4EAA9BAD7BCD}"/>
              </a:ext>
            </a:extLst>
          </p:cNvPr>
          <p:cNvSpPr txBox="1"/>
          <p:nvPr/>
        </p:nvSpPr>
        <p:spPr>
          <a:xfrm>
            <a:off x="1314449" y="1419225"/>
            <a:ext cx="9791701" cy="4401205"/>
          </a:xfrm>
          <a:prstGeom prst="rect">
            <a:avLst/>
          </a:prstGeom>
          <a:noFill/>
        </p:spPr>
        <p:txBody>
          <a:bodyPr wrap="square" rtlCol="0">
            <a:spAutoFit/>
          </a:bodyPr>
          <a:lstStyle/>
          <a:p>
            <a:pPr>
              <a:buClr>
                <a:schemeClr val="accent1"/>
              </a:buClr>
            </a:pPr>
            <a:r>
              <a:rPr lang="en-IN" sz="2000" b="1" dirty="0">
                <a:latin typeface="Times New Roman" panose="02020603050405020304" pitchFamily="18" charset="0"/>
                <a:cs typeface="Times New Roman" panose="02020603050405020304" pitchFamily="18" charset="0"/>
              </a:rPr>
              <a:t>Database Storage:</a:t>
            </a:r>
          </a:p>
          <a:p>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3" panose="05040102010807070707" pitchFamily="18" charset="2"/>
              <a:buChar char="u"/>
            </a:pPr>
            <a:r>
              <a:rPr lang="en-IN" sz="2000" dirty="0">
                <a:latin typeface="Times New Roman" panose="02020603050405020304" pitchFamily="18" charset="0"/>
                <a:cs typeface="Times New Roman" panose="02020603050405020304" pitchFamily="18" charset="0"/>
              </a:rPr>
              <a:t>Uses MySQL with two tables: daily cases and vaccination data</a:t>
            </a:r>
          </a:p>
          <a:p>
            <a:pPr marL="285750" indent="-285750">
              <a:buClr>
                <a:schemeClr val="accent1"/>
              </a:buClr>
              <a:buFont typeface="Wingdings 3" panose="05040102010807070707" pitchFamily="18" charset="2"/>
              <a:buChar char="u"/>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3" panose="05040102010807070707" pitchFamily="18" charset="2"/>
              <a:buChar char="u"/>
            </a:pPr>
            <a:r>
              <a:rPr lang="en-IN" sz="2000" dirty="0">
                <a:latin typeface="Times New Roman" panose="02020603050405020304" pitchFamily="18" charset="0"/>
                <a:cs typeface="Times New Roman" panose="02020603050405020304" pitchFamily="18" charset="0"/>
              </a:rPr>
              <a:t>MySQLHandler module creates tables, inserts data with duplicate checks, runs queries</a:t>
            </a:r>
          </a:p>
          <a:p>
            <a:pPr marL="285750" indent="-285750">
              <a:buClr>
                <a:schemeClr val="accent1"/>
              </a:buClr>
              <a:buFont typeface="Wingdings 3" panose="05040102010807070707" pitchFamily="18" charset="2"/>
              <a:buChar char="u"/>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Command-Line Interface:</a:t>
            </a:r>
          </a:p>
          <a:p>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3" panose="05040102010807070707" pitchFamily="18" charset="2"/>
              <a:buChar char="u"/>
            </a:pPr>
            <a:r>
              <a:rPr lang="en-IN" sz="2000" dirty="0">
                <a:latin typeface="Times New Roman" panose="02020603050405020304" pitchFamily="18" charset="0"/>
                <a:cs typeface="Times New Roman" panose="02020603050405020304" pitchFamily="18" charset="0"/>
              </a:rPr>
              <a:t>main.py uses  </a:t>
            </a:r>
            <a:r>
              <a:rPr lang="en-IN" sz="2000" dirty="0" err="1">
                <a:latin typeface="Times New Roman" panose="02020603050405020304" pitchFamily="18" charset="0"/>
                <a:cs typeface="Times New Roman" panose="02020603050405020304" pitchFamily="18" charset="0"/>
              </a:rPr>
              <a:t>arg</a:t>
            </a:r>
            <a:r>
              <a:rPr lang="en-IN" sz="2000" dirty="0">
                <a:latin typeface="Times New Roman" panose="02020603050405020304" pitchFamily="18" charset="0"/>
                <a:cs typeface="Times New Roman" panose="02020603050405020304" pitchFamily="18" charset="0"/>
              </a:rPr>
              <a:t> parse for command parsing</a:t>
            </a:r>
          </a:p>
          <a:p>
            <a:pPr marL="285750" indent="-285750">
              <a:buClr>
                <a:schemeClr val="accent1"/>
              </a:buClr>
              <a:buFont typeface="Wingdings 3" panose="05040102010807070707" pitchFamily="18" charset="2"/>
              <a:buChar char="u"/>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3" panose="05040102010807070707" pitchFamily="18" charset="2"/>
              <a:buChar char="u"/>
            </a:pPr>
            <a:r>
              <a:rPr lang="en-IN" sz="2000" dirty="0">
                <a:latin typeface="Times New Roman" panose="02020603050405020304" pitchFamily="18" charset="0"/>
                <a:cs typeface="Times New Roman" panose="02020603050405020304" pitchFamily="18" charset="0"/>
              </a:rPr>
              <a:t>Supports fetching data, querying analytics, listing/dropping tables</a:t>
            </a:r>
          </a:p>
          <a:p>
            <a:pPr marL="285750" indent="-285750">
              <a:buClr>
                <a:schemeClr val="accent1"/>
              </a:buClr>
              <a:buFont typeface="Wingdings 3" panose="05040102010807070707" pitchFamily="18" charset="2"/>
              <a:buChar char="u"/>
            </a:pPr>
            <a:endParaRPr lang="en-IN" sz="2000" dirty="0">
              <a:latin typeface="Times New Roman" panose="02020603050405020304" pitchFamily="18" charset="0"/>
              <a:cs typeface="Times New Roman" panose="02020603050405020304" pitchFamily="18" charset="0"/>
            </a:endParaRPr>
          </a:p>
          <a:p>
            <a:pPr marL="285750" indent="-285750">
              <a:buClr>
                <a:schemeClr val="accent1"/>
              </a:buClr>
              <a:buFont typeface="Wingdings 3" panose="05040102010807070707" pitchFamily="18" charset="2"/>
              <a:buChar char="u"/>
            </a:pPr>
            <a:r>
              <a:rPr lang="en-IN" sz="2000" dirty="0">
                <a:latin typeface="Times New Roman" panose="02020603050405020304" pitchFamily="18" charset="0"/>
                <a:cs typeface="Times New Roman" panose="02020603050405020304" pitchFamily="18" charset="0"/>
              </a:rPr>
              <a:t>Enables flexible user interaction and analysis via CLI commands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00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ABB4-C649-5D94-2DE7-7871F2E2BA58}"/>
              </a:ext>
            </a:extLst>
          </p:cNvPr>
          <p:cNvSpPr>
            <a:spLocks noGrp="1"/>
          </p:cNvSpPr>
          <p:nvPr>
            <p:ph type="title"/>
          </p:nvPr>
        </p:nvSpPr>
        <p:spPr>
          <a:xfrm>
            <a:off x="2809875" y="973668"/>
            <a:ext cx="7106492" cy="706964"/>
          </a:xfrm>
        </p:spPr>
        <p:txBody>
          <a:bodyPr/>
          <a:lstStyle/>
          <a:p>
            <a:r>
              <a:rPr lang="en-IN" dirty="0">
                <a:latin typeface="Times New Roman" panose="02020603050405020304" pitchFamily="18" charset="0"/>
                <a:cs typeface="Times New Roman" panose="02020603050405020304" pitchFamily="18" charset="0"/>
              </a:rPr>
              <a:t>DATA ANALYSIS &amp; RESULTS</a:t>
            </a:r>
          </a:p>
        </p:txBody>
      </p:sp>
      <p:pic>
        <p:nvPicPr>
          <p:cNvPr id="7" name="Picture 6">
            <a:extLst>
              <a:ext uri="{FF2B5EF4-FFF2-40B4-BE49-F238E27FC236}">
                <a16:creationId xmlns:a16="http://schemas.microsoft.com/office/drawing/2014/main" id="{72D460A1-A523-FA8B-B0F5-C95CC63E88E1}"/>
              </a:ext>
            </a:extLst>
          </p:cNvPr>
          <p:cNvPicPr>
            <a:picLocks noChangeAspect="1"/>
          </p:cNvPicPr>
          <p:nvPr/>
        </p:nvPicPr>
        <p:blipFill>
          <a:blip r:embed="rId2"/>
          <a:stretch>
            <a:fillRect/>
          </a:stretch>
        </p:blipFill>
        <p:spPr>
          <a:xfrm>
            <a:off x="2809874" y="2347761"/>
            <a:ext cx="7197538" cy="2162477"/>
          </a:xfrm>
          <a:prstGeom prst="rect">
            <a:avLst/>
          </a:prstGeom>
        </p:spPr>
      </p:pic>
      <p:pic>
        <p:nvPicPr>
          <p:cNvPr id="15" name="Content Placeholder 14">
            <a:extLst>
              <a:ext uri="{FF2B5EF4-FFF2-40B4-BE49-F238E27FC236}">
                <a16:creationId xmlns:a16="http://schemas.microsoft.com/office/drawing/2014/main" id="{B4A010A5-9C7E-C9DA-216E-898E612734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9874" y="4640140"/>
            <a:ext cx="7197538" cy="2008309"/>
          </a:xfrm>
        </p:spPr>
      </p:pic>
    </p:spTree>
    <p:extLst>
      <p:ext uri="{BB962C8B-B14F-4D97-AF65-F5344CB8AC3E}">
        <p14:creationId xmlns:p14="http://schemas.microsoft.com/office/powerpoint/2010/main" val="1547107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8F98-A70E-54C9-7D62-5E000B6F9C18}"/>
              </a:ext>
            </a:extLst>
          </p:cNvPr>
          <p:cNvSpPr>
            <a:spLocks noGrp="1"/>
          </p:cNvSpPr>
          <p:nvPr>
            <p:ph type="title"/>
          </p:nvPr>
        </p:nvSpPr>
        <p:spPr>
          <a:xfrm>
            <a:off x="4248149" y="973668"/>
            <a:ext cx="5668217" cy="706964"/>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DF5EC6-C81B-9617-3FED-5C44F7759DF1}"/>
              </a:ext>
            </a:extLst>
          </p:cNvPr>
          <p:cNvSpPr>
            <a:spLocks noGrp="1"/>
          </p:cNvSpPr>
          <p:nvPr>
            <p:ph idx="1"/>
          </p:nvPr>
        </p:nvSpPr>
        <p:spPr>
          <a:xfrm>
            <a:off x="1344239" y="2689225"/>
            <a:ext cx="9503521" cy="2787650"/>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This project successfully delivers a robust command-line tool for extracting, transforming, and loading global healthcare data into a MySQL database, enabling efficient and reproducible healthcare data analysis. Leveraging a trusted public dataset from public API it provides automated data processing and flexible querying capabilities via a user-friendly CLI. The modular design ensures maintainability and extensibility, making it a valuable resource for researchers and analysts. Future enhancements can further improve performance, usability, and analytical depth.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15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3027-4551-DB2E-0EBF-2173FB7B0375}"/>
              </a:ext>
            </a:extLst>
          </p:cNvPr>
          <p:cNvSpPr>
            <a:spLocks noGrp="1"/>
          </p:cNvSpPr>
          <p:nvPr>
            <p:ph type="title"/>
          </p:nvPr>
        </p:nvSpPr>
        <p:spPr>
          <a:xfrm>
            <a:off x="1017794" y="2223079"/>
            <a:ext cx="4351025" cy="1642197"/>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F4EDE8C-5AAD-AF53-D959-0E5D5823102F}"/>
              </a:ext>
            </a:extLst>
          </p:cNvPr>
          <p:cNvSpPr>
            <a:spLocks noGrp="1"/>
          </p:cNvSpPr>
          <p:nvPr>
            <p:ph type="body" idx="1"/>
          </p:nvPr>
        </p:nvSpPr>
        <p:spPr>
          <a:xfrm>
            <a:off x="6932135" y="850232"/>
            <a:ext cx="4242071" cy="5708523"/>
          </a:xfrm>
        </p:spPr>
        <p:txBody>
          <a:bodyPr anchor="t" anchorCtr="0">
            <a:normAutofit/>
          </a:bodyPr>
          <a:lstStyle/>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PROJECT OVERVIEW</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Data source</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Technology</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SYSTEM ARCHITECTURE</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Project structure</a:t>
            </a:r>
          </a:p>
          <a:p>
            <a:pPr marL="342900" indent="-342900">
              <a:buFont typeface="Arial" panose="020B0604020202020204" pitchFamily="34" charset="0"/>
              <a:buChar char="•"/>
            </a:pPr>
            <a:r>
              <a:rPr lang="en-US" dirty="0" err="1">
                <a:solidFill>
                  <a:schemeClr val="tx1"/>
                </a:solidFill>
                <a:latin typeface="Times New Roman" panose="02020603050405020304" pitchFamily="18" charset="0"/>
                <a:cs typeface="Times New Roman" panose="02020603050405020304" pitchFamily="18" charset="0"/>
              </a:rPr>
              <a:t>etL</a:t>
            </a:r>
            <a:r>
              <a:rPr lang="en-US" dirty="0">
                <a:solidFill>
                  <a:schemeClr val="tx1"/>
                </a:solidFill>
                <a:latin typeface="Times New Roman" panose="02020603050405020304" pitchFamily="18" charset="0"/>
                <a:cs typeface="Times New Roman" panose="02020603050405020304" pitchFamily="18" charset="0"/>
              </a:rPr>
              <a:t> PROCESS</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DATABASE SCHEMA</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IMPLEMENTATION DETAILS</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Data analysis &amp; results</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2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EC93-EA10-99E2-0F57-A0819D11DBE9}"/>
              </a:ext>
            </a:extLst>
          </p:cNvPr>
          <p:cNvSpPr>
            <a:spLocks noGrp="1"/>
          </p:cNvSpPr>
          <p:nvPr>
            <p:ph type="title"/>
          </p:nvPr>
        </p:nvSpPr>
        <p:spPr>
          <a:xfrm>
            <a:off x="3941064" y="758952"/>
            <a:ext cx="5911295" cy="1307592"/>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4C52D-664F-A6B6-D7F2-D8E1C3843709}"/>
              </a:ext>
            </a:extLst>
          </p:cNvPr>
          <p:cNvSpPr>
            <a:spLocks noGrp="1"/>
          </p:cNvSpPr>
          <p:nvPr>
            <p:ph idx="1"/>
          </p:nvPr>
        </p:nvSpPr>
        <p:spPr>
          <a:xfrm>
            <a:off x="1154954" y="2603500"/>
            <a:ext cx="10183606" cy="341630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This project delivers a robust command-line tool for the extraction, transformation, loading (ETL), and analysis of global health care data. A public dataset from public API, it automates the collection and cleaning of country-wise daily data statistics, including cases, deaths, and vaccinations. The processed data is structured and stored in a MySQL database, enabling users to easily run analytical queries and track trends directly from the CLI. With modular Python design and clear database schema, the project facilitates fast and scriptable healthcare data analysis for research and reporting purposes.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69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6FF4C1-9577-3BEB-9BD1-6B4B6CC57E4F}"/>
              </a:ext>
            </a:extLst>
          </p:cNvPr>
          <p:cNvSpPr>
            <a:spLocks noGrp="1"/>
          </p:cNvSpPr>
          <p:nvPr>
            <p:ph type="title"/>
          </p:nvPr>
        </p:nvSpPr>
        <p:spPr>
          <a:xfrm>
            <a:off x="3950208" y="973668"/>
            <a:ext cx="5966159" cy="706964"/>
          </a:xfrm>
        </p:spPr>
        <p:txBody>
          <a:bodyPr/>
          <a:lstStyle/>
          <a:p>
            <a:r>
              <a:rPr lang="en-US" dirty="0">
                <a:latin typeface="Times New Roman" panose="02020603050405020304" pitchFamily="18" charset="0"/>
                <a:cs typeface="Times New Roman" panose="02020603050405020304" pitchFamily="18" charset="0"/>
              </a:rPr>
              <a:t>Project Overview</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DFD193A-FCA3-5872-0350-02FFE2D1489C}"/>
              </a:ext>
            </a:extLst>
          </p:cNvPr>
          <p:cNvSpPr>
            <a:spLocks noGrp="1"/>
          </p:cNvSpPr>
          <p:nvPr>
            <p:ph idx="1"/>
          </p:nvPr>
        </p:nvSpPr>
        <p:spPr>
          <a:xfrm>
            <a:off x="1154954" y="2603500"/>
            <a:ext cx="9808702" cy="341630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This project is a Python-based command-line tool that performs ETL (extract, transform, load) operations on global data from the public dataset. It automates the retrieval, cleaning, and storage of daily country-wise data statistics—including cases and vaccinations—into a MySQL database. Users can easily fetch data and run analytics queries via the CLI, providing a fast and reproducible solution for healthcare data analysis and research.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99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58D2-0C2F-954E-7BF6-0487CD463794}"/>
              </a:ext>
            </a:extLst>
          </p:cNvPr>
          <p:cNvSpPr>
            <a:spLocks noGrp="1"/>
          </p:cNvSpPr>
          <p:nvPr>
            <p:ph type="title"/>
          </p:nvPr>
        </p:nvSpPr>
        <p:spPr>
          <a:xfrm>
            <a:off x="3959352" y="973668"/>
            <a:ext cx="5957015" cy="706964"/>
          </a:xfrm>
        </p:spPr>
        <p:txBody>
          <a:bodyPr/>
          <a:lstStyle/>
          <a:p>
            <a:r>
              <a:rPr lang="en-IN" sz="40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7CC7A14E-172A-8DB9-F158-5047197F1BEF}"/>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Automate Data Retrieval:</a:t>
            </a:r>
            <a:r>
              <a:rPr lang="en-US" sz="2000" dirty="0">
                <a:latin typeface="Times New Roman" panose="02020603050405020304" pitchFamily="18" charset="0"/>
                <a:cs typeface="Times New Roman" panose="02020603050405020304" pitchFamily="18" charset="0"/>
              </a:rPr>
              <a:t> Efficiently fetch daily global health case and vaccination data from the Data public dataset.</a:t>
            </a:r>
          </a:p>
          <a:p>
            <a:r>
              <a:rPr lang="en-US" sz="2000" b="1" dirty="0">
                <a:latin typeface="Times New Roman" panose="02020603050405020304" pitchFamily="18" charset="0"/>
                <a:cs typeface="Times New Roman" panose="02020603050405020304" pitchFamily="18" charset="0"/>
              </a:rPr>
              <a:t>Data Cleaning and Transformation:</a:t>
            </a:r>
            <a:r>
              <a:rPr lang="en-US" sz="2000" dirty="0">
                <a:latin typeface="Times New Roman" panose="02020603050405020304" pitchFamily="18" charset="0"/>
                <a:cs typeface="Times New Roman" panose="02020603050405020304" pitchFamily="18" charset="0"/>
              </a:rPr>
              <a:t> Process and normalize raw data to ensure accuracy, consistency, and suitability for analysis.</a:t>
            </a:r>
          </a:p>
          <a:p>
            <a:r>
              <a:rPr lang="en-US" sz="2000" b="1" dirty="0">
                <a:latin typeface="Times New Roman" panose="02020603050405020304" pitchFamily="18" charset="0"/>
                <a:cs typeface="Times New Roman" panose="02020603050405020304" pitchFamily="18" charset="0"/>
              </a:rPr>
              <a:t>Reliable Data Storage: </a:t>
            </a:r>
            <a:r>
              <a:rPr lang="en-US" sz="2000" dirty="0">
                <a:latin typeface="Times New Roman" panose="02020603050405020304" pitchFamily="18" charset="0"/>
                <a:cs typeface="Times New Roman" panose="02020603050405020304" pitchFamily="18" charset="0"/>
              </a:rPr>
              <a:t>Store the cleaned data in a well-structured MySQL database for easy querying and long-term preservation.</a:t>
            </a:r>
          </a:p>
          <a:p>
            <a:r>
              <a:rPr lang="en-US" sz="2000" b="1" dirty="0">
                <a:latin typeface="Times New Roman" panose="02020603050405020304" pitchFamily="18" charset="0"/>
                <a:cs typeface="Times New Roman" panose="02020603050405020304" pitchFamily="18" charset="0"/>
              </a:rPr>
              <a:t>Command-Line Analytics: </a:t>
            </a:r>
            <a:r>
              <a:rPr lang="en-US" sz="2000" dirty="0">
                <a:latin typeface="Times New Roman" panose="02020603050405020304" pitchFamily="18" charset="0"/>
                <a:cs typeface="Times New Roman" panose="02020603050405020304" pitchFamily="18" charset="0"/>
              </a:rPr>
              <a:t>Provide a user-friendly CLI to enable quick, flexible querying and analysis of trends and statistics.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0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A83E-1569-4CA1-1EA8-EF51415F286F}"/>
              </a:ext>
            </a:extLst>
          </p:cNvPr>
          <p:cNvSpPr>
            <a:spLocks noGrp="1"/>
          </p:cNvSpPr>
          <p:nvPr>
            <p:ph type="title"/>
          </p:nvPr>
        </p:nvSpPr>
        <p:spPr>
          <a:xfrm>
            <a:off x="4370832" y="973668"/>
            <a:ext cx="5545535" cy="706964"/>
          </a:xfrm>
        </p:spPr>
        <p:txBody>
          <a:bodyPr/>
          <a:lstStyle/>
          <a:p>
            <a:r>
              <a:rPr lang="en-IN" dirty="0">
                <a:latin typeface="Times New Roman" panose="02020603050405020304" pitchFamily="18" charset="0"/>
                <a:cs typeface="Times New Roman" panose="02020603050405020304" pitchFamily="18" charset="0"/>
              </a:rPr>
              <a:t>DATA SOURCE</a:t>
            </a:r>
          </a:p>
        </p:txBody>
      </p:sp>
      <p:sp>
        <p:nvSpPr>
          <p:cNvPr id="3" name="Content Placeholder 2">
            <a:extLst>
              <a:ext uri="{FF2B5EF4-FFF2-40B4-BE49-F238E27FC236}">
                <a16:creationId xmlns:a16="http://schemas.microsoft.com/office/drawing/2014/main" id="{316AF05F-6948-1716-FFE6-F43CAA2F94D9}"/>
              </a:ext>
            </a:extLst>
          </p:cNvPr>
          <p:cNvSpPr>
            <a:spLocks noGrp="1"/>
          </p:cNvSpPr>
          <p:nvPr>
            <p:ph idx="1"/>
          </p:nvPr>
        </p:nvSpPr>
        <p:spPr>
          <a:xfrm>
            <a:off x="1154954" y="2603500"/>
            <a:ext cx="9369790" cy="3416300"/>
          </a:xfrm>
        </p:spPr>
        <p:txBody>
          <a:bodyPr>
            <a:normAutofit/>
          </a:bodyPr>
          <a:lstStyle/>
          <a:p>
            <a:r>
              <a:rPr lang="en-US" sz="2000" b="1" dirty="0">
                <a:latin typeface="Times New Roman" panose="02020603050405020304" pitchFamily="18" charset="0"/>
                <a:cs typeface="Times New Roman" panose="02020603050405020304" pitchFamily="18" charset="0"/>
              </a:rPr>
              <a:t>Public Data Provider: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Our World in Data (OWID)</a:t>
            </a:r>
          </a:p>
          <a:p>
            <a:r>
              <a:rPr lang="en-US" sz="2000" b="1" dirty="0">
                <a:latin typeface="Times New Roman" panose="02020603050405020304" pitchFamily="18" charset="0"/>
                <a:cs typeface="Times New Roman" panose="02020603050405020304" pitchFamily="18" charset="0"/>
              </a:rPr>
              <a:t>API Link:</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2"/>
              </a:rPr>
              <a:t>https://github.com/owid/covid-19-data/raw/master/public/data/owid-covid-data.csv</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Included Data Points:</a:t>
            </a:r>
          </a:p>
          <a:p>
            <a:pPr lvl="1"/>
            <a:r>
              <a:rPr lang="en-IN" sz="2000" dirty="0">
                <a:latin typeface="Times New Roman" panose="02020603050405020304" pitchFamily="18" charset="0"/>
                <a:cs typeface="Times New Roman" panose="02020603050405020304" pitchFamily="18" charset="0"/>
              </a:rPr>
              <a:t>Format: CSV / JSON.</a:t>
            </a:r>
          </a:p>
          <a:p>
            <a:pPr lvl="1"/>
            <a:r>
              <a:rPr lang="en-US" sz="2000" dirty="0">
                <a:latin typeface="Times New Roman" panose="02020603050405020304" pitchFamily="18" charset="0"/>
                <a:cs typeface="Times New Roman" panose="02020603050405020304" pitchFamily="18" charset="0"/>
              </a:rPr>
              <a:t>Per-country, daily records</a:t>
            </a:r>
          </a:p>
          <a:p>
            <a:pPr lvl="1"/>
            <a:r>
              <a:rPr lang="en-IN" sz="2000" dirty="0">
                <a:latin typeface="Times New Roman" panose="02020603050405020304" pitchFamily="18" charset="0"/>
                <a:cs typeface="Times New Roman" panose="02020603050405020304" pitchFamily="18" charset="0"/>
              </a:rPr>
              <a:t>Example Fields: date, location, </a:t>
            </a:r>
            <a:r>
              <a:rPr lang="en-IN" sz="2000" dirty="0" err="1">
                <a:latin typeface="Times New Roman" panose="02020603050405020304" pitchFamily="18" charset="0"/>
                <a:cs typeface="Times New Roman" panose="02020603050405020304" pitchFamily="18" charset="0"/>
              </a:rPr>
              <a:t>new_cases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new_deaths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total_cases</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94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FFAA-F6FB-42A2-B49A-8587AF94DE99}"/>
              </a:ext>
            </a:extLst>
          </p:cNvPr>
          <p:cNvSpPr>
            <a:spLocks noGrp="1"/>
          </p:cNvSpPr>
          <p:nvPr>
            <p:ph type="title"/>
          </p:nvPr>
        </p:nvSpPr>
        <p:spPr>
          <a:xfrm>
            <a:off x="1154954" y="1636776"/>
            <a:ext cx="4351025" cy="3324693"/>
          </a:xfrm>
        </p:spPr>
        <p:txBody>
          <a:bodyPr/>
          <a:lstStyle/>
          <a:p>
            <a:r>
              <a:rPr lang="en-IN" dirty="0">
                <a:latin typeface="Times New Roman" panose="02020603050405020304" pitchFamily="18" charset="0"/>
                <a:cs typeface="Times New Roman" panose="02020603050405020304" pitchFamily="18" charset="0"/>
              </a:rPr>
              <a:t>TECHNOLOGY	</a:t>
            </a:r>
          </a:p>
        </p:txBody>
      </p:sp>
      <p:sp>
        <p:nvSpPr>
          <p:cNvPr id="4" name="Rectangle 1">
            <a:extLst>
              <a:ext uri="{FF2B5EF4-FFF2-40B4-BE49-F238E27FC236}">
                <a16:creationId xmlns:a16="http://schemas.microsoft.com/office/drawing/2014/main" id="{FE06BB16-551D-3E3C-6286-238B67B9F803}"/>
              </a:ext>
            </a:extLst>
          </p:cNvPr>
          <p:cNvSpPr>
            <a:spLocks noGrp="1" noChangeArrowheads="1"/>
          </p:cNvSpPr>
          <p:nvPr>
            <p:ph type="body" idx="1"/>
          </p:nvPr>
        </p:nvSpPr>
        <p:spPr bwMode="auto">
          <a:xfrm>
            <a:off x="6553199" y="1623434"/>
            <a:ext cx="4914901"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SzTx/>
              <a:buFont typeface="Wingdings 3" panose="05040102010807070707" pitchFamily="18" charset="2"/>
              <a:buChar char="u"/>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342900" marR="0" lvl="0" indent="-342900" algn="l" defTabSz="914400" rtl="0" eaLnBrk="0" fontAlgn="base" latinLnBrk="0" hangingPunct="0">
              <a:lnSpc>
                <a:spcPct val="150000"/>
              </a:lnSpc>
              <a:spcBef>
                <a:spcPct val="0"/>
              </a:spcBef>
              <a:spcAft>
                <a:spcPct val="0"/>
              </a:spcAft>
              <a:buSzTx/>
              <a:buFont typeface="Wingdings 3" panose="05040102010807070707" pitchFamily="18" charset="2"/>
              <a:buChar char="u"/>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Requests, Pandas,    MySQL Connector</a:t>
            </a:r>
          </a:p>
          <a:p>
            <a:pPr marL="342900" marR="0" lvl="0" indent="-342900" algn="l" defTabSz="914400" rtl="0" eaLnBrk="0" fontAlgn="base" latinLnBrk="0" hangingPunct="0">
              <a:lnSpc>
                <a:spcPct val="150000"/>
              </a:lnSpc>
              <a:spcBef>
                <a:spcPct val="0"/>
              </a:spcBef>
              <a:spcAft>
                <a:spcPct val="0"/>
              </a:spcAft>
              <a:buSzTx/>
              <a:buFont typeface="Wingdings 3" panose="05040102010807070707" pitchFamily="18" charset="2"/>
              <a:buChar char="u"/>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MySQL</a:t>
            </a:r>
          </a:p>
          <a:p>
            <a:pPr marL="342900" marR="0" lvl="0" indent="-342900" algn="l" defTabSz="914400" rtl="0" eaLnBrk="0" fontAlgn="base" latinLnBrk="0" hangingPunct="0">
              <a:lnSpc>
                <a:spcPct val="150000"/>
              </a:lnSpc>
              <a:spcBef>
                <a:spcPct val="0"/>
              </a:spcBef>
              <a:spcAft>
                <a:spcPct val="0"/>
              </a:spcAft>
              <a:buSzTx/>
              <a:buFont typeface="Wingdings 3" panose="05040102010807070707" pitchFamily="18" charset="2"/>
              <a:buChar char="u"/>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CLI-based application</a:t>
            </a:r>
          </a:p>
          <a:p>
            <a:pPr marL="342900" marR="0" lvl="0" indent="-342900" algn="l" defTabSz="914400" rtl="0" eaLnBrk="0" fontAlgn="base" latinLnBrk="0" hangingPunct="0">
              <a:lnSpc>
                <a:spcPct val="150000"/>
              </a:lnSpc>
              <a:spcBef>
                <a:spcPct val="0"/>
              </a:spcBef>
              <a:spcAft>
                <a:spcPct val="0"/>
              </a:spcAft>
              <a:buSzTx/>
              <a:buFont typeface="Wingdings 3" panose="05040102010807070707" pitchFamily="18" charset="2"/>
              <a:buChar char="u"/>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GitHub</a:t>
            </a:r>
          </a:p>
        </p:txBody>
      </p:sp>
    </p:spTree>
    <p:extLst>
      <p:ext uri="{BB962C8B-B14F-4D97-AF65-F5344CB8AC3E}">
        <p14:creationId xmlns:p14="http://schemas.microsoft.com/office/powerpoint/2010/main" val="132431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501C8-31D9-FADE-04A6-0384A70C63E8}"/>
              </a:ext>
            </a:extLst>
          </p:cNvPr>
          <p:cNvSpPr>
            <a:spLocks noGrp="1"/>
          </p:cNvSpPr>
          <p:nvPr>
            <p:ph type="title"/>
          </p:nvPr>
        </p:nvSpPr>
        <p:spPr>
          <a:xfrm>
            <a:off x="3575304" y="973668"/>
            <a:ext cx="6341063" cy="706964"/>
          </a:xfrm>
        </p:spPr>
        <p:txBody>
          <a:bodyPr/>
          <a:lstStyle/>
          <a:p>
            <a:r>
              <a:rPr lang="en-IN" dirty="0"/>
              <a:t>SYSTEM ARCHITECTURE</a:t>
            </a:r>
          </a:p>
        </p:txBody>
      </p:sp>
      <p:pic>
        <p:nvPicPr>
          <p:cNvPr id="9" name="Content Placeholder 8">
            <a:extLst>
              <a:ext uri="{FF2B5EF4-FFF2-40B4-BE49-F238E27FC236}">
                <a16:creationId xmlns:a16="http://schemas.microsoft.com/office/drawing/2014/main" id="{6BF0CDA2-9977-B877-805E-E6C4A69FD0D4}"/>
              </a:ext>
            </a:extLst>
          </p:cNvPr>
          <p:cNvPicPr>
            <a:picLocks noGrp="1" noChangeAspect="1"/>
          </p:cNvPicPr>
          <p:nvPr>
            <p:ph idx="1"/>
          </p:nvPr>
        </p:nvPicPr>
        <p:blipFill>
          <a:blip r:embed="rId2"/>
          <a:stretch>
            <a:fillRect/>
          </a:stretch>
        </p:blipFill>
        <p:spPr>
          <a:xfrm>
            <a:off x="3860006" y="2603500"/>
            <a:ext cx="3416300" cy="3416300"/>
          </a:xfrm>
        </p:spPr>
      </p:pic>
    </p:spTree>
    <p:extLst>
      <p:ext uri="{BB962C8B-B14F-4D97-AF65-F5344CB8AC3E}">
        <p14:creationId xmlns:p14="http://schemas.microsoft.com/office/powerpoint/2010/main" val="84584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4F99-10E4-D441-4C61-19EDEC69E883}"/>
              </a:ext>
            </a:extLst>
          </p:cNvPr>
          <p:cNvSpPr>
            <a:spLocks noGrp="1"/>
          </p:cNvSpPr>
          <p:nvPr>
            <p:ph type="title"/>
          </p:nvPr>
        </p:nvSpPr>
        <p:spPr>
          <a:xfrm>
            <a:off x="2487168" y="973668"/>
            <a:ext cx="7429199" cy="706964"/>
          </a:xfrm>
        </p:spPr>
        <p:txBody>
          <a:bodyPr/>
          <a:lstStyle/>
          <a:p>
            <a:r>
              <a:rPr lang="en-IN" dirty="0">
                <a:latin typeface="Times New Roman" panose="02020603050405020304" pitchFamily="18" charset="0"/>
                <a:cs typeface="Times New Roman" panose="02020603050405020304" pitchFamily="18" charset="0"/>
              </a:rPr>
              <a:t>ARICHTECTURE EXPLANATION</a:t>
            </a:r>
          </a:p>
        </p:txBody>
      </p:sp>
      <p:sp>
        <p:nvSpPr>
          <p:cNvPr id="5" name="Rectangle 2">
            <a:extLst>
              <a:ext uri="{FF2B5EF4-FFF2-40B4-BE49-F238E27FC236}">
                <a16:creationId xmlns:a16="http://schemas.microsoft.com/office/drawing/2014/main" id="{73ABE925-F1F3-4309-B7BD-96814FBF68F4}"/>
              </a:ext>
            </a:extLst>
          </p:cNvPr>
          <p:cNvSpPr>
            <a:spLocks noGrp="1" noChangeArrowheads="1"/>
          </p:cNvSpPr>
          <p:nvPr>
            <p:ph idx="1"/>
          </p:nvPr>
        </p:nvSpPr>
        <p:spPr bwMode="auto">
          <a:xfrm>
            <a:off x="990363" y="2605267"/>
            <a:ext cx="10275046" cy="3780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buFont typeface="Wingdings 3" panose="05040102010807070707" pitchFamily="18" charset="2"/>
              <a:buChar char="u"/>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 Interface (User 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 entry point where users enter commands to fetch data, update the database, or view reports.</a:t>
            </a:r>
          </a:p>
          <a:p>
            <a:pPr defTabSz="914400" eaLnBrk="0" fontAlgn="base" hangingPunct="0">
              <a:lnSpc>
                <a:spcPct val="150000"/>
              </a:lnSpc>
              <a:spcBef>
                <a:spcPct val="0"/>
              </a:spcBef>
              <a:spcAft>
                <a:spcPct val="0"/>
              </a:spcAft>
              <a:buSzTx/>
              <a:buFont typeface="Wingdings 3" panose="05040102010807070707" pitchFamily="18" charset="2"/>
              <a:buChar char="u"/>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Fetcher (OWID COVID-19 API):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Retrieves live data from the </a:t>
            </a:r>
            <a:r>
              <a:rPr lang="en-US" altLang="en-US" i="1" dirty="0">
                <a:solidFill>
                  <a:schemeClr val="tx1"/>
                </a:solidFill>
                <a:latin typeface="Times New Roman" panose="02020603050405020304" pitchFamily="18" charset="0"/>
                <a:cs typeface="Times New Roman" panose="02020603050405020304" pitchFamily="18" charset="0"/>
              </a:rPr>
              <a:t>public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handling HTTP requests, parsing, and validation.</a:t>
            </a:r>
          </a:p>
          <a:p>
            <a:pPr defTabSz="914400" eaLnBrk="0" fontAlgn="base" hangingPunct="0">
              <a:lnSpc>
                <a:spcPct val="150000"/>
              </a:lnSpc>
              <a:spcBef>
                <a:spcPct val="0"/>
              </a:spcBef>
              <a:spcAft>
                <a:spcPct val="0"/>
              </a:spcAft>
              <a:buSzTx/>
              <a:buFont typeface="Wingdings 3" panose="05040102010807070707" pitchFamily="18" charset="2"/>
              <a:buChar char="u"/>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Module (MySQL 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cleaned and structured data in MySQL for efficient querying, indexing, and long-term storage.</a:t>
            </a:r>
          </a:p>
          <a:p>
            <a:pPr defTabSz="914400" eaLnBrk="0" fontAlgn="base" hangingPunct="0">
              <a:lnSpc>
                <a:spcPct val="150000"/>
              </a:lnSpc>
              <a:spcBef>
                <a:spcPct val="0"/>
              </a:spcBef>
              <a:spcAft>
                <a:spcPct val="0"/>
              </a:spcAft>
              <a:buSzTx/>
              <a:buFont typeface="Wingdings 3" panose="05040102010807070707" pitchFamily="18" charset="2"/>
              <a:buChar char="u"/>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Module (Data Processing &amp; Trends):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Processes stored data to generate trends, comparisons, and insights using queries and visualizations.</a:t>
            </a:r>
          </a:p>
          <a:p>
            <a:pPr defTabSz="914400" eaLnBrk="0" fontAlgn="base" hangingPunct="0">
              <a:lnSpc>
                <a:spcPct val="150000"/>
              </a:lnSpc>
              <a:spcBef>
                <a:spcPct val="0"/>
              </a:spcBef>
              <a:spcAft>
                <a:spcPct val="0"/>
              </a:spcAft>
              <a:buSzTx/>
              <a:buFont typeface="Wingdings 3" panose="05040102010807070707" pitchFamily="18" charset="2"/>
              <a:buChar char="u"/>
            </a:pPr>
            <a:r>
              <a:rPr lang="en-US" b="1" dirty="0">
                <a:latin typeface="Times New Roman" panose="02020603050405020304" pitchFamily="18" charset="0"/>
                <a:cs typeface="Times New Roman" panose="02020603050405020304" pitchFamily="18" charset="0"/>
              </a:rPr>
              <a:t>Output (Reports, Charts, CLI Display):</a:t>
            </a:r>
            <a:r>
              <a:rPr lang="en-US" dirty="0">
                <a:latin typeface="Times New Roman" panose="02020603050405020304" pitchFamily="18" charset="0"/>
                <a:cs typeface="Times New Roman" panose="02020603050405020304" pitchFamily="18" charset="0"/>
              </a:rPr>
              <a:t> Delivers processed results as CLI text, tables.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304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476</TotalTime>
  <Words>845</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 3</vt:lpstr>
      <vt:lpstr>Ion Boardroom</vt:lpstr>
      <vt:lpstr>PowerPoint Presentation</vt:lpstr>
      <vt:lpstr>TABLE OF CONTENTS</vt:lpstr>
      <vt:lpstr>INTRODUCTION</vt:lpstr>
      <vt:lpstr>Project Overview</vt:lpstr>
      <vt:lpstr>OBJECTIVES</vt:lpstr>
      <vt:lpstr>DATA SOURCE</vt:lpstr>
      <vt:lpstr>TECHNOLOGY </vt:lpstr>
      <vt:lpstr>SYSTEM ARCHITECTURE</vt:lpstr>
      <vt:lpstr>ARICHTECTURE EXPLANATION</vt:lpstr>
      <vt:lpstr>PROJECT STRUCTURE</vt:lpstr>
      <vt:lpstr>ETL PROCESS </vt:lpstr>
      <vt:lpstr>DATABASE SCHEMA</vt:lpstr>
      <vt:lpstr>IMPLEMENTATION DETAILS</vt:lpstr>
      <vt:lpstr>PowerPoint Presentation</vt:lpstr>
      <vt:lpstr>DATA ANALYSIS &amp;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Abishek Muthu</dc:creator>
  <cp:lastModifiedBy>Abishek Muthu</cp:lastModifiedBy>
  <cp:revision>6</cp:revision>
  <dcterms:created xsi:type="dcterms:W3CDTF">2025-08-02T14:36:52Z</dcterms:created>
  <dcterms:modified xsi:type="dcterms:W3CDTF">2025-08-03T15:30:23Z</dcterms:modified>
</cp:coreProperties>
</file>