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Open Sans" panose="020B0606030504020204" pitchFamily="34" charset="0"/>
      <p:regular r:id="rId12"/>
      <p:bold r:id="rId13"/>
      <p:italic r:id="rId14"/>
      <p:boldItalic r:id="rId15"/>
    </p:embeddedFont>
    <p:embeddedFont>
      <p:font typeface="Playfair Display" panose="00000500000000000000" pitchFamily="2" charset="0"/>
      <p:regular r:id="rId16"/>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 name="Google Shape;25;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6" name="Google Shape;26;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b="0" i="0" u="none" strike="noStrike" cap="none">
                <a:solidFill>
                  <a:schemeClr val="dk1"/>
                </a:solidFill>
                <a:latin typeface="Calibri"/>
                <a:ea typeface="Calibri"/>
                <a:cs typeface="Calibri"/>
                <a:sym typeface="Calibri"/>
              </a:rPr>
              <a:t>1</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2: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 name="Google Shape;36;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7" name="Google Shape;37;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2</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 name="Google Shape;47;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8" name="Google Shape;48;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3</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15b1a54933_0_0: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15b1a54933_0_0:notes"/>
          <p:cNvSpPr txBox="1">
            <a:spLocks noGrp="1"/>
          </p:cNvSpPr>
          <p:nvPr>
            <p:ph type="body" idx="1"/>
          </p:nvPr>
        </p:nvSpPr>
        <p:spPr>
          <a:xfrm>
            <a:off x="822950" y="6949425"/>
            <a:ext cx="6583800" cy="658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15b1a54933_0_12: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15b1a54933_0_12:notes"/>
          <p:cNvSpPr txBox="1">
            <a:spLocks noGrp="1"/>
          </p:cNvSpPr>
          <p:nvPr>
            <p:ph type="body" idx="1"/>
          </p:nvPr>
        </p:nvSpPr>
        <p:spPr>
          <a:xfrm>
            <a:off x="822950" y="6949425"/>
            <a:ext cx="6583800" cy="658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5b1a54933_0_22:notes"/>
          <p:cNvSpPr>
            <a:spLocks noGrp="1" noRot="1" noChangeAspect="1"/>
          </p:cNvSpPr>
          <p:nvPr>
            <p:ph type="sldImg" idx="2"/>
          </p:nvPr>
        </p:nvSpPr>
        <p:spPr>
          <a:xfrm>
            <a:off x="1371850" y="1097275"/>
            <a:ext cx="5486700" cy="5486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15b1a54933_0_22:notes"/>
          <p:cNvSpPr txBox="1">
            <a:spLocks noGrp="1"/>
          </p:cNvSpPr>
          <p:nvPr>
            <p:ph type="body" idx="1"/>
          </p:nvPr>
        </p:nvSpPr>
        <p:spPr>
          <a:xfrm>
            <a:off x="822950" y="6949425"/>
            <a:ext cx="6583800" cy="658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15b1a54933_0_35:notes"/>
          <p:cNvSpPr>
            <a:spLocks noGrp="1" noRot="1" noChangeAspect="1"/>
          </p:cNvSpPr>
          <p:nvPr>
            <p:ph type="sldImg" idx="2"/>
          </p:nvPr>
        </p:nvSpPr>
        <p:spPr>
          <a:xfrm>
            <a:off x="1371850" y="1097275"/>
            <a:ext cx="5486700" cy="5486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15b1a54933_0_35:notes"/>
          <p:cNvSpPr txBox="1">
            <a:spLocks noGrp="1"/>
          </p:cNvSpPr>
          <p:nvPr>
            <p:ph type="body" idx="1"/>
          </p:nvPr>
        </p:nvSpPr>
        <p:spPr>
          <a:xfrm>
            <a:off x="822950" y="6949425"/>
            <a:ext cx="6583800" cy="658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15b1a54933_0_41: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15b1a54933_0_41:notes"/>
          <p:cNvSpPr txBox="1">
            <a:spLocks noGrp="1"/>
          </p:cNvSpPr>
          <p:nvPr>
            <p:ph type="body" idx="1"/>
          </p:nvPr>
        </p:nvSpPr>
        <p:spPr>
          <a:xfrm>
            <a:off x="822950" y="6949425"/>
            <a:ext cx="6583800" cy="658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5" name="Google Shape;105;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6" name="Google Shape;106;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9</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1 master">
  <p:cSld name="Slide 1 master">
    <p:spTree>
      <p:nvGrpSpPr>
        <p:cNvPr id="1" name="Shape 6"/>
        <p:cNvGrpSpPr/>
        <p:nvPr/>
      </p:nvGrpSpPr>
      <p:grpSpPr>
        <a:xfrm>
          <a:off x="0" y="0"/>
          <a:ext cx="0" cy="0"/>
          <a:chOff x="0" y="0"/>
          <a:chExt cx="0" cy="0"/>
        </a:xfrm>
      </p:grpSpPr>
      <p:sp>
        <p:nvSpPr>
          <p:cNvPr id="7" name="Google Shape;7;p2"/>
          <p:cNvSpPr/>
          <p:nvPr/>
        </p:nvSpPr>
        <p:spPr>
          <a:xfrm>
            <a:off x="0" y="0"/>
            <a:ext cx="14630400" cy="8229600"/>
          </a:xfrm>
          <a:prstGeom prst="rect">
            <a:avLst/>
          </a:prstGeom>
          <a:solidFill>
            <a:srgbClr val="0C0C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2"/>
          <p:cNvSpPr/>
          <p:nvPr/>
        </p:nvSpPr>
        <p:spPr>
          <a:xfrm>
            <a:off x="0" y="0"/>
            <a:ext cx="14630400" cy="8229600"/>
          </a:xfrm>
          <a:prstGeom prst="rect">
            <a:avLst/>
          </a:prstGeom>
          <a:solidFill>
            <a:srgbClr val="F3F3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2"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2 master">
  <p:cSld name="Slide 2 master">
    <p:spTree>
      <p:nvGrpSpPr>
        <p:cNvPr id="1" name="Shape 10"/>
        <p:cNvGrpSpPr/>
        <p:nvPr/>
      </p:nvGrpSpPr>
      <p:grpSpPr>
        <a:xfrm>
          <a:off x="0" y="0"/>
          <a:ext cx="0" cy="0"/>
          <a:chOff x="0" y="0"/>
          <a:chExt cx="0" cy="0"/>
        </a:xfrm>
      </p:grpSpPr>
      <p:sp>
        <p:nvSpPr>
          <p:cNvPr id="11" name="Google Shape;11;p3"/>
          <p:cNvSpPr/>
          <p:nvPr/>
        </p:nvSpPr>
        <p:spPr>
          <a:xfrm>
            <a:off x="0" y="0"/>
            <a:ext cx="14630400" cy="8229600"/>
          </a:xfrm>
          <a:prstGeom prst="rect">
            <a:avLst/>
          </a:prstGeom>
          <a:solidFill>
            <a:srgbClr val="0C0C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3"/>
          <p:cNvSpPr/>
          <p:nvPr/>
        </p:nvSpPr>
        <p:spPr>
          <a:xfrm>
            <a:off x="0" y="0"/>
            <a:ext cx="14630400" cy="8229600"/>
          </a:xfrm>
          <a:prstGeom prst="rect">
            <a:avLst/>
          </a:prstGeom>
          <a:solidFill>
            <a:srgbClr val="F3F3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3"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3 master">
  <p:cSld name="Slide 3 master">
    <p:spTree>
      <p:nvGrpSpPr>
        <p:cNvPr id="1" name="Shape 14"/>
        <p:cNvGrpSpPr/>
        <p:nvPr/>
      </p:nvGrpSpPr>
      <p:grpSpPr>
        <a:xfrm>
          <a:off x="0" y="0"/>
          <a:ext cx="0" cy="0"/>
          <a:chOff x="0" y="0"/>
          <a:chExt cx="0" cy="0"/>
        </a:xfrm>
      </p:grpSpPr>
      <p:sp>
        <p:nvSpPr>
          <p:cNvPr id="15" name="Google Shape;15;p4"/>
          <p:cNvSpPr/>
          <p:nvPr/>
        </p:nvSpPr>
        <p:spPr>
          <a:xfrm>
            <a:off x="0" y="0"/>
            <a:ext cx="14630400" cy="8229600"/>
          </a:xfrm>
          <a:prstGeom prst="rect">
            <a:avLst/>
          </a:prstGeom>
          <a:solidFill>
            <a:srgbClr val="0C0C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
          <p:cNvSpPr/>
          <p:nvPr/>
        </p:nvSpPr>
        <p:spPr>
          <a:xfrm>
            <a:off x="0" y="0"/>
            <a:ext cx="14630400" cy="8229600"/>
          </a:xfrm>
          <a:prstGeom prst="rect">
            <a:avLst/>
          </a:prstGeom>
          <a:solidFill>
            <a:srgbClr val="F3F3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4"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4 master">
  <p:cSld name="Slide 4 master">
    <p:spTree>
      <p:nvGrpSpPr>
        <p:cNvPr id="1" name="Shape 18"/>
        <p:cNvGrpSpPr/>
        <p:nvPr/>
      </p:nvGrpSpPr>
      <p:grpSpPr>
        <a:xfrm>
          <a:off x="0" y="0"/>
          <a:ext cx="0" cy="0"/>
          <a:chOff x="0" y="0"/>
          <a:chExt cx="0" cy="0"/>
        </a:xfrm>
      </p:grpSpPr>
      <p:sp>
        <p:nvSpPr>
          <p:cNvPr id="19" name="Google Shape;19;p5"/>
          <p:cNvSpPr/>
          <p:nvPr/>
        </p:nvSpPr>
        <p:spPr>
          <a:xfrm>
            <a:off x="0" y="0"/>
            <a:ext cx="14630400" cy="8229600"/>
          </a:xfrm>
          <a:prstGeom prst="rect">
            <a:avLst/>
          </a:prstGeom>
          <a:solidFill>
            <a:srgbClr val="0C0C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5"/>
          <p:cNvSpPr/>
          <p:nvPr/>
        </p:nvSpPr>
        <p:spPr>
          <a:xfrm>
            <a:off x="0" y="0"/>
            <a:ext cx="14630400" cy="8229600"/>
          </a:xfrm>
          <a:prstGeom prst="rect">
            <a:avLst/>
          </a:prstGeom>
          <a:solidFill>
            <a:srgbClr val="F3F3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5"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7"/>
          <p:cNvSpPr/>
          <p:nvPr/>
        </p:nvSpPr>
        <p:spPr>
          <a:xfrm>
            <a:off x="793790" y="1368862"/>
            <a:ext cx="13042821" cy="2934653"/>
          </a:xfrm>
          <a:prstGeom prst="rect">
            <a:avLst/>
          </a:prstGeom>
          <a:noFill/>
          <a:ln>
            <a:noFill/>
          </a:ln>
        </p:spPr>
        <p:txBody>
          <a:bodyPr spcFirstLastPara="1" wrap="square" lIns="0" tIns="0" rIns="0" bIns="0" anchor="t" anchorCtr="0">
            <a:noAutofit/>
          </a:bodyPr>
          <a:lstStyle/>
          <a:p>
            <a:pPr marL="0" marR="0" lvl="0" indent="0" algn="l" rtl="0">
              <a:lnSpc>
                <a:spcPct val="125203"/>
              </a:lnSpc>
              <a:spcBef>
                <a:spcPts val="0"/>
              </a:spcBef>
              <a:spcAft>
                <a:spcPts val="0"/>
              </a:spcAft>
              <a:buClr>
                <a:srgbClr val="101014"/>
              </a:buClr>
              <a:buSzPts val="6150"/>
              <a:buFont typeface="Playfair Display"/>
              <a:buNone/>
            </a:pPr>
            <a:r>
              <a:rPr lang="en-US" sz="6150" b="1" i="0" u="none" strike="noStrike" cap="none">
                <a:solidFill>
                  <a:srgbClr val="101014"/>
                </a:solidFill>
                <a:latin typeface="Playfair Display"/>
                <a:ea typeface="Playfair Display"/>
                <a:cs typeface="Playfair Display"/>
                <a:sym typeface="Playfair Display"/>
              </a:rPr>
              <a:t>Benchmarking Machine Learning for Anomaly-Based Intrusion Detection</a:t>
            </a:r>
            <a:endParaRPr sz="6150" b="0" i="0" u="none" strike="noStrike" cap="none">
              <a:solidFill>
                <a:schemeClr val="dk1"/>
              </a:solidFill>
              <a:latin typeface="Calibri"/>
              <a:ea typeface="Calibri"/>
              <a:cs typeface="Calibri"/>
              <a:sym typeface="Calibri"/>
            </a:endParaRPr>
          </a:p>
        </p:txBody>
      </p:sp>
      <p:sp>
        <p:nvSpPr>
          <p:cNvPr id="29" name="Google Shape;29;p7"/>
          <p:cNvSpPr/>
          <p:nvPr/>
        </p:nvSpPr>
        <p:spPr>
          <a:xfrm>
            <a:off x="793790" y="4643676"/>
            <a:ext cx="13042821"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39393C"/>
              </a:buClr>
              <a:buSzPts val="1750"/>
              <a:buFont typeface="Open Sans"/>
              <a:buNone/>
            </a:pPr>
            <a:r>
              <a:rPr lang="en-US" sz="1750" b="0" i="0" u="none" strike="noStrike" cap="none">
                <a:solidFill>
                  <a:srgbClr val="39393C"/>
                </a:solidFill>
                <a:latin typeface="Open Sans"/>
                <a:ea typeface="Open Sans"/>
                <a:cs typeface="Open Sans"/>
                <a:sym typeface="Open Sans"/>
              </a:rPr>
              <a:t>Teammates:</a:t>
            </a:r>
            <a:endParaRPr sz="1750" b="0" i="0" u="none" strike="noStrike" cap="none">
              <a:solidFill>
                <a:schemeClr val="dk1"/>
              </a:solidFill>
              <a:latin typeface="Calibri"/>
              <a:ea typeface="Calibri"/>
              <a:cs typeface="Calibri"/>
              <a:sym typeface="Calibri"/>
            </a:endParaRPr>
          </a:p>
        </p:txBody>
      </p:sp>
      <p:sp>
        <p:nvSpPr>
          <p:cNvPr id="30" name="Google Shape;30;p7"/>
          <p:cNvSpPr/>
          <p:nvPr/>
        </p:nvSpPr>
        <p:spPr>
          <a:xfrm>
            <a:off x="793790" y="5261729"/>
            <a:ext cx="13042821"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39393C"/>
              </a:buClr>
              <a:buSzPts val="1750"/>
              <a:buFont typeface="Open Sans"/>
              <a:buNone/>
            </a:pPr>
            <a:r>
              <a:rPr lang="en-US" sz="1750" b="0" i="0" u="none" strike="noStrike" cap="none">
                <a:solidFill>
                  <a:srgbClr val="39393C"/>
                </a:solidFill>
                <a:latin typeface="Open Sans"/>
                <a:ea typeface="Open Sans"/>
                <a:cs typeface="Open Sans"/>
                <a:sym typeface="Open Sans"/>
              </a:rPr>
              <a:t>22MIA1003 - Abishek R</a:t>
            </a:r>
            <a:endParaRPr sz="1750" b="0" i="0" u="none" strike="noStrike" cap="none">
              <a:solidFill>
                <a:schemeClr val="dk1"/>
              </a:solidFill>
              <a:latin typeface="Calibri"/>
              <a:ea typeface="Calibri"/>
              <a:cs typeface="Calibri"/>
              <a:sym typeface="Calibri"/>
            </a:endParaRPr>
          </a:p>
        </p:txBody>
      </p:sp>
      <p:sp>
        <p:nvSpPr>
          <p:cNvPr id="31" name="Google Shape;31;p7"/>
          <p:cNvSpPr/>
          <p:nvPr/>
        </p:nvSpPr>
        <p:spPr>
          <a:xfrm>
            <a:off x="793790" y="5879782"/>
            <a:ext cx="13042821"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39393C"/>
              </a:buClr>
              <a:buSzPts val="1750"/>
              <a:buFont typeface="Open Sans"/>
              <a:buNone/>
            </a:pPr>
            <a:r>
              <a:rPr lang="en-US" sz="1750" b="0" i="0" u="none" strike="noStrike" cap="none">
                <a:solidFill>
                  <a:srgbClr val="39393C"/>
                </a:solidFill>
                <a:latin typeface="Open Sans"/>
                <a:ea typeface="Open Sans"/>
                <a:cs typeface="Open Sans"/>
                <a:sym typeface="Open Sans"/>
              </a:rPr>
              <a:t>22MIA1014 - M Vishal</a:t>
            </a:r>
            <a:endParaRPr sz="1750" b="0" i="0" u="none" strike="noStrike" cap="none">
              <a:solidFill>
                <a:schemeClr val="dk1"/>
              </a:solidFill>
              <a:latin typeface="Calibri"/>
              <a:ea typeface="Calibri"/>
              <a:cs typeface="Calibri"/>
              <a:sym typeface="Calibri"/>
            </a:endParaRPr>
          </a:p>
        </p:txBody>
      </p:sp>
      <p:sp>
        <p:nvSpPr>
          <p:cNvPr id="32" name="Google Shape;32;p7"/>
          <p:cNvSpPr/>
          <p:nvPr/>
        </p:nvSpPr>
        <p:spPr>
          <a:xfrm>
            <a:off x="793790" y="6497836"/>
            <a:ext cx="13042821"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chemeClr val="dk1"/>
              </a:buClr>
              <a:buSzPts val="1750"/>
              <a:buFont typeface="Calibri"/>
              <a:buNone/>
            </a:pPr>
            <a:endParaRPr sz="1750" b="0" i="0" u="none" strike="noStrike" cap="none">
              <a:solidFill>
                <a:schemeClr val="dk1"/>
              </a:solidFill>
              <a:latin typeface="Calibri"/>
              <a:ea typeface="Calibri"/>
              <a:cs typeface="Calibri"/>
              <a:sym typeface="Calibri"/>
            </a:endParaRPr>
          </a:p>
        </p:txBody>
      </p:sp>
      <p:sp>
        <p:nvSpPr>
          <p:cNvPr id="33" name="Google Shape;33;p7"/>
          <p:cNvSpPr/>
          <p:nvPr/>
        </p:nvSpPr>
        <p:spPr>
          <a:xfrm>
            <a:off x="12600878" y="7571678"/>
            <a:ext cx="2029522" cy="657922"/>
          </a:xfrm>
          <a:prstGeom prst="rect">
            <a:avLst/>
          </a:prstGeom>
          <a:solidFill>
            <a:srgbClr val="F3F3F7"/>
          </a:solidFill>
          <a:ln w="12700" cap="flat" cmpd="sng">
            <a:solidFill>
              <a:srgbClr val="F3F3F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8"/>
          <p:cNvSpPr/>
          <p:nvPr/>
        </p:nvSpPr>
        <p:spPr>
          <a:xfrm>
            <a:off x="793790" y="1393031"/>
            <a:ext cx="5670590" cy="708779"/>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101014"/>
              </a:buClr>
              <a:buSzPts val="4450"/>
              <a:buFont typeface="Playfair Display"/>
              <a:buNone/>
            </a:pPr>
            <a:r>
              <a:rPr lang="en-US" sz="4450" b="1">
                <a:solidFill>
                  <a:srgbClr val="101014"/>
                </a:solidFill>
                <a:latin typeface="Playfair Display"/>
                <a:ea typeface="Playfair Display"/>
                <a:cs typeface="Playfair Display"/>
                <a:sym typeface="Playfair Display"/>
              </a:rPr>
              <a:t>Introduction</a:t>
            </a:r>
            <a:endParaRPr sz="4450">
              <a:solidFill>
                <a:schemeClr val="dk1"/>
              </a:solidFill>
              <a:latin typeface="Calibri"/>
              <a:ea typeface="Calibri"/>
              <a:cs typeface="Calibri"/>
              <a:sym typeface="Calibri"/>
            </a:endParaRPr>
          </a:p>
        </p:txBody>
      </p:sp>
      <p:sp>
        <p:nvSpPr>
          <p:cNvPr id="40" name="Google Shape;40;p8"/>
          <p:cNvSpPr/>
          <p:nvPr/>
        </p:nvSpPr>
        <p:spPr>
          <a:xfrm>
            <a:off x="793790" y="2441972"/>
            <a:ext cx="13042821"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chemeClr val="dk1"/>
              </a:buClr>
              <a:buSzPts val="1750"/>
              <a:buFont typeface="Calibri"/>
              <a:buNone/>
            </a:pPr>
            <a:endParaRPr sz="1750">
              <a:solidFill>
                <a:schemeClr val="dk1"/>
              </a:solidFill>
              <a:latin typeface="Calibri"/>
              <a:ea typeface="Calibri"/>
              <a:cs typeface="Calibri"/>
              <a:sym typeface="Calibri"/>
            </a:endParaRPr>
          </a:p>
        </p:txBody>
      </p:sp>
      <p:sp>
        <p:nvSpPr>
          <p:cNvPr id="41" name="Google Shape;41;p8"/>
          <p:cNvSpPr/>
          <p:nvPr/>
        </p:nvSpPr>
        <p:spPr>
          <a:xfrm>
            <a:off x="793790" y="3060025"/>
            <a:ext cx="13042821"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chemeClr val="dk1"/>
              </a:buClr>
              <a:buSzPts val="1750"/>
              <a:buFont typeface="Calibri"/>
              <a:buNone/>
            </a:pPr>
            <a:endParaRPr sz="1750">
              <a:solidFill>
                <a:schemeClr val="dk1"/>
              </a:solidFill>
              <a:latin typeface="Calibri"/>
              <a:ea typeface="Calibri"/>
              <a:cs typeface="Calibri"/>
              <a:sym typeface="Calibri"/>
            </a:endParaRPr>
          </a:p>
        </p:txBody>
      </p:sp>
      <p:sp>
        <p:nvSpPr>
          <p:cNvPr id="42" name="Google Shape;42;p8"/>
          <p:cNvSpPr/>
          <p:nvPr/>
        </p:nvSpPr>
        <p:spPr>
          <a:xfrm>
            <a:off x="793790" y="3678079"/>
            <a:ext cx="13042821" cy="2540318"/>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39393C"/>
              </a:buClr>
              <a:buSzPts val="1750"/>
              <a:buFont typeface="Open Sans"/>
              <a:buNone/>
            </a:pPr>
            <a:r>
              <a:rPr lang="en-US" sz="1750">
                <a:solidFill>
                  <a:srgbClr val="39393C"/>
                </a:solidFill>
                <a:latin typeface="Open Sans"/>
                <a:ea typeface="Open Sans"/>
                <a:cs typeface="Open Sans"/>
                <a:sym typeface="Open Sans"/>
              </a:rPr>
              <a:t>An Intrusion Detection System (IDS) is a critical tool for identifying complex network attacks. Over time, various machine learning (ML) and deep learning (DL) algorithms have been proposed to implement anomaly-based IDS (AIDS), which detects abnormal activities in networks. However, many existing studies suffer from limitations such as randomness in algorithm selection, outdated datasets, and superficial analysis. This research aims to address these issues by conducting a comprehensive review of AIDS approaches, benchmarking the performance of 10 ML models using different datasets and attack types. The study focuses on identifying the most effective and efficient ML-AIDS models for network and computer intrusion detection, using supervised and unsupervised algorithms tested with the highly unbalanced CICIDS2017 dataset.</a:t>
            </a:r>
            <a:endParaRPr sz="1750">
              <a:solidFill>
                <a:schemeClr val="dk1"/>
              </a:solidFill>
              <a:latin typeface="Calibri"/>
              <a:ea typeface="Calibri"/>
              <a:cs typeface="Calibri"/>
              <a:sym typeface="Calibri"/>
            </a:endParaRPr>
          </a:p>
        </p:txBody>
      </p:sp>
      <p:sp>
        <p:nvSpPr>
          <p:cNvPr id="43" name="Google Shape;43;p8"/>
          <p:cNvSpPr/>
          <p:nvPr/>
        </p:nvSpPr>
        <p:spPr>
          <a:xfrm>
            <a:off x="793790" y="6473547"/>
            <a:ext cx="13042821"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chemeClr val="dk1"/>
              </a:buClr>
              <a:buSzPts val="1750"/>
              <a:buFont typeface="Calibri"/>
              <a:buNone/>
            </a:pPr>
            <a:endParaRPr sz="1750">
              <a:solidFill>
                <a:schemeClr val="dk1"/>
              </a:solidFill>
              <a:latin typeface="Calibri"/>
              <a:ea typeface="Calibri"/>
              <a:cs typeface="Calibri"/>
              <a:sym typeface="Calibri"/>
            </a:endParaRPr>
          </a:p>
        </p:txBody>
      </p:sp>
      <p:sp>
        <p:nvSpPr>
          <p:cNvPr id="44" name="Google Shape;44;p8"/>
          <p:cNvSpPr/>
          <p:nvPr/>
        </p:nvSpPr>
        <p:spPr>
          <a:xfrm>
            <a:off x="12600878" y="7571678"/>
            <a:ext cx="2029522" cy="657922"/>
          </a:xfrm>
          <a:prstGeom prst="rect">
            <a:avLst/>
          </a:prstGeom>
          <a:solidFill>
            <a:srgbClr val="F3F3F7"/>
          </a:solidFill>
          <a:ln w="12700" cap="flat" cmpd="sng">
            <a:solidFill>
              <a:srgbClr val="F3F3F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9"/>
          <p:cNvSpPr/>
          <p:nvPr/>
        </p:nvSpPr>
        <p:spPr>
          <a:xfrm>
            <a:off x="785098" y="616863"/>
            <a:ext cx="5608320" cy="700921"/>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101014"/>
              </a:buClr>
              <a:buSzPts val="4400"/>
              <a:buFont typeface="Playfair Display"/>
              <a:buNone/>
            </a:pPr>
            <a:r>
              <a:rPr lang="en-US" sz="4400" b="1" dirty="0">
                <a:solidFill>
                  <a:srgbClr val="101014"/>
                </a:solidFill>
                <a:latin typeface="Playfair Display"/>
                <a:ea typeface="Playfair Display"/>
                <a:cs typeface="Playfair Display"/>
                <a:sym typeface="Playfair Display"/>
              </a:rPr>
              <a:t>Project Workflow</a:t>
            </a:r>
            <a:endParaRPr sz="4400" dirty="0">
              <a:solidFill>
                <a:schemeClr val="dk1"/>
              </a:solidFill>
              <a:latin typeface="Calibri"/>
              <a:ea typeface="Calibri"/>
              <a:cs typeface="Calibri"/>
              <a:sym typeface="Calibri"/>
            </a:endParaRPr>
          </a:p>
        </p:txBody>
      </p:sp>
      <p:pic>
        <p:nvPicPr>
          <p:cNvPr id="51" name="Google Shape;51;p9" descr="preencoded.png"/>
          <p:cNvPicPr preferRelativeResize="0"/>
          <p:nvPr/>
        </p:nvPicPr>
        <p:blipFill rotWithShape="1">
          <a:blip r:embed="rId3">
            <a:alphaModFix/>
          </a:blip>
          <a:srcRect l="17164" t="9438" r="17523" b="9825"/>
          <a:stretch/>
        </p:blipFill>
        <p:spPr>
          <a:xfrm>
            <a:off x="2166907" y="1406768"/>
            <a:ext cx="9676549" cy="6686953"/>
          </a:xfrm>
          <a:prstGeom prst="rect">
            <a:avLst/>
          </a:prstGeom>
          <a:noFill/>
          <a:ln>
            <a:noFill/>
          </a:ln>
        </p:spPr>
      </p:pic>
      <p:sp>
        <p:nvSpPr>
          <p:cNvPr id="52" name="Google Shape;52;p9"/>
          <p:cNvSpPr/>
          <p:nvPr/>
        </p:nvSpPr>
        <p:spPr>
          <a:xfrm>
            <a:off x="12528553" y="7499328"/>
            <a:ext cx="2029500" cy="657900"/>
          </a:xfrm>
          <a:prstGeom prst="rect">
            <a:avLst/>
          </a:prstGeom>
          <a:solidFill>
            <a:srgbClr val="F3F3F7"/>
          </a:solidFill>
          <a:ln w="12700" cap="flat" cmpd="sng">
            <a:solidFill>
              <a:srgbClr val="F3F3F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0"/>
          <p:cNvSpPr txBox="1"/>
          <p:nvPr/>
        </p:nvSpPr>
        <p:spPr>
          <a:xfrm>
            <a:off x="256825" y="314725"/>
            <a:ext cx="11648100" cy="13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a:latin typeface="Playfair Display"/>
                <a:ea typeface="Playfair Display"/>
                <a:cs typeface="Playfair Display"/>
                <a:sym typeface="Playfair Display"/>
              </a:rPr>
              <a:t>Evaluation Metrics For Supervised Models</a:t>
            </a:r>
            <a:endParaRPr sz="4000" b="1">
              <a:latin typeface="Playfair Display"/>
              <a:ea typeface="Playfair Display"/>
              <a:cs typeface="Playfair Display"/>
              <a:sym typeface="Playfair Display"/>
            </a:endParaRPr>
          </a:p>
        </p:txBody>
      </p:sp>
      <p:sp>
        <p:nvSpPr>
          <p:cNvPr id="58" name="Google Shape;58;p10"/>
          <p:cNvSpPr txBox="1"/>
          <p:nvPr/>
        </p:nvSpPr>
        <p:spPr>
          <a:xfrm>
            <a:off x="473900" y="1182900"/>
            <a:ext cx="4123800" cy="397800"/>
          </a:xfrm>
          <a:prstGeom prst="rect">
            <a:avLst/>
          </a:prstGeom>
          <a:noFill/>
          <a:ln>
            <a:noFill/>
          </a:ln>
        </p:spPr>
        <p:txBody>
          <a:bodyPr spcFirstLastPara="1" wrap="square" lIns="91425" tIns="91425" rIns="91425" bIns="91425" anchor="t" anchorCtr="0">
            <a:noAutofit/>
          </a:bodyPr>
          <a:lstStyle/>
          <a:p>
            <a:pPr marL="457200" lvl="0" indent="-374650" algn="l" rtl="0">
              <a:spcBef>
                <a:spcPts val="0"/>
              </a:spcBef>
              <a:spcAft>
                <a:spcPts val="0"/>
              </a:spcAft>
              <a:buSzPts val="2300"/>
              <a:buFont typeface="Playfair Display"/>
              <a:buAutoNum type="arabicPeriod"/>
            </a:pPr>
            <a:r>
              <a:rPr lang="en-US" sz="2300" b="1">
                <a:latin typeface="Playfair Display"/>
                <a:ea typeface="Playfair Display"/>
                <a:cs typeface="Playfair Display"/>
                <a:sym typeface="Playfair Display"/>
              </a:rPr>
              <a:t>Decision Tree</a:t>
            </a:r>
            <a:endParaRPr sz="2600" b="1">
              <a:latin typeface="Playfair Display"/>
              <a:ea typeface="Playfair Display"/>
              <a:cs typeface="Playfair Display"/>
              <a:sym typeface="Playfair Display"/>
            </a:endParaRPr>
          </a:p>
        </p:txBody>
      </p:sp>
      <p:pic>
        <p:nvPicPr>
          <p:cNvPr id="59" name="Google Shape;59;p10"/>
          <p:cNvPicPr preferRelativeResize="0"/>
          <p:nvPr/>
        </p:nvPicPr>
        <p:blipFill>
          <a:blip r:embed="rId3">
            <a:alphaModFix/>
          </a:blip>
          <a:stretch>
            <a:fillRect/>
          </a:stretch>
        </p:blipFill>
        <p:spPr>
          <a:xfrm>
            <a:off x="473900" y="1823550"/>
            <a:ext cx="6629400" cy="2857500"/>
          </a:xfrm>
          <a:prstGeom prst="rect">
            <a:avLst/>
          </a:prstGeom>
          <a:noFill/>
          <a:ln>
            <a:noFill/>
          </a:ln>
        </p:spPr>
      </p:pic>
      <p:sp>
        <p:nvSpPr>
          <p:cNvPr id="60" name="Google Shape;60;p10"/>
          <p:cNvSpPr txBox="1"/>
          <p:nvPr/>
        </p:nvSpPr>
        <p:spPr>
          <a:xfrm>
            <a:off x="7803200" y="1182900"/>
            <a:ext cx="5010000" cy="6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dirty="0">
                <a:latin typeface="Playfair Display"/>
                <a:ea typeface="Playfair Display"/>
                <a:cs typeface="Playfair Display"/>
                <a:sym typeface="Playfair Display"/>
              </a:rPr>
              <a:t>2. Random Forest</a:t>
            </a:r>
            <a:endParaRPr sz="2300" b="1" dirty="0">
              <a:latin typeface="Playfair Display"/>
              <a:ea typeface="Playfair Display"/>
              <a:cs typeface="Playfair Display"/>
              <a:sym typeface="Playfair Display"/>
            </a:endParaRPr>
          </a:p>
        </p:txBody>
      </p:sp>
      <p:pic>
        <p:nvPicPr>
          <p:cNvPr id="61" name="Google Shape;61;p10"/>
          <p:cNvPicPr preferRelativeResize="0"/>
          <p:nvPr/>
        </p:nvPicPr>
        <p:blipFill>
          <a:blip r:embed="rId4">
            <a:alphaModFix/>
          </a:blip>
          <a:stretch>
            <a:fillRect/>
          </a:stretch>
        </p:blipFill>
        <p:spPr>
          <a:xfrm>
            <a:off x="7803200" y="1775925"/>
            <a:ext cx="6543675" cy="2952750"/>
          </a:xfrm>
          <a:prstGeom prst="rect">
            <a:avLst/>
          </a:prstGeom>
          <a:noFill/>
          <a:ln>
            <a:noFill/>
          </a:ln>
        </p:spPr>
      </p:pic>
      <p:sp>
        <p:nvSpPr>
          <p:cNvPr id="62" name="Google Shape;62;p10"/>
          <p:cNvSpPr txBox="1"/>
          <p:nvPr/>
        </p:nvSpPr>
        <p:spPr>
          <a:xfrm>
            <a:off x="559625" y="4785888"/>
            <a:ext cx="4377000" cy="3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a:latin typeface="Playfair Display"/>
                <a:ea typeface="Playfair Display"/>
                <a:cs typeface="Playfair Display"/>
                <a:sym typeface="Playfair Display"/>
              </a:rPr>
              <a:t>3.  Naive Bayes</a:t>
            </a:r>
            <a:endParaRPr sz="2300" b="1">
              <a:latin typeface="Playfair Display"/>
              <a:ea typeface="Playfair Display"/>
              <a:cs typeface="Playfair Display"/>
              <a:sym typeface="Playfair Display"/>
            </a:endParaRPr>
          </a:p>
        </p:txBody>
      </p:sp>
      <p:pic>
        <p:nvPicPr>
          <p:cNvPr id="63" name="Google Shape;63;p10"/>
          <p:cNvPicPr preferRelativeResize="0"/>
          <p:nvPr/>
        </p:nvPicPr>
        <p:blipFill>
          <a:blip r:embed="rId5">
            <a:alphaModFix/>
          </a:blip>
          <a:stretch>
            <a:fillRect/>
          </a:stretch>
        </p:blipFill>
        <p:spPr>
          <a:xfrm>
            <a:off x="559624" y="5451300"/>
            <a:ext cx="6543675" cy="2636275"/>
          </a:xfrm>
          <a:prstGeom prst="rect">
            <a:avLst/>
          </a:prstGeom>
          <a:noFill/>
          <a:ln>
            <a:noFill/>
          </a:ln>
        </p:spPr>
      </p:pic>
      <p:sp>
        <p:nvSpPr>
          <p:cNvPr id="64" name="Google Shape;64;p10"/>
          <p:cNvSpPr txBox="1"/>
          <p:nvPr/>
        </p:nvSpPr>
        <p:spPr>
          <a:xfrm>
            <a:off x="8034225" y="4797275"/>
            <a:ext cx="4196100" cy="3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dirty="0">
                <a:latin typeface="Playfair Display"/>
                <a:ea typeface="Playfair Display"/>
                <a:cs typeface="Playfair Display"/>
                <a:sym typeface="Playfair Display"/>
              </a:rPr>
              <a:t>4.  ANN</a:t>
            </a:r>
            <a:endParaRPr sz="2300" b="1" dirty="0">
              <a:latin typeface="Playfair Display"/>
              <a:ea typeface="Playfair Display"/>
              <a:cs typeface="Playfair Display"/>
              <a:sym typeface="Playfair Display"/>
            </a:endParaRPr>
          </a:p>
        </p:txBody>
      </p:sp>
      <p:pic>
        <p:nvPicPr>
          <p:cNvPr id="65" name="Google Shape;65;p10"/>
          <p:cNvPicPr preferRelativeResize="0"/>
          <p:nvPr/>
        </p:nvPicPr>
        <p:blipFill>
          <a:blip r:embed="rId6">
            <a:alphaModFix/>
          </a:blip>
          <a:stretch>
            <a:fillRect/>
          </a:stretch>
        </p:blipFill>
        <p:spPr>
          <a:xfrm>
            <a:off x="7803200" y="5404575"/>
            <a:ext cx="6543675" cy="2729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1"/>
          <p:cNvSpPr txBox="1"/>
          <p:nvPr/>
        </p:nvSpPr>
        <p:spPr>
          <a:xfrm>
            <a:off x="256825" y="314725"/>
            <a:ext cx="11648100" cy="13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a:latin typeface="Playfair Display"/>
                <a:ea typeface="Playfair Display"/>
                <a:cs typeface="Playfair Display"/>
                <a:sym typeface="Playfair Display"/>
              </a:rPr>
              <a:t>Evaluation Metrics For Supervised Models</a:t>
            </a:r>
            <a:endParaRPr sz="4000" b="1">
              <a:latin typeface="Playfair Display"/>
              <a:ea typeface="Playfair Display"/>
              <a:cs typeface="Playfair Display"/>
              <a:sym typeface="Playfair Display"/>
            </a:endParaRPr>
          </a:p>
        </p:txBody>
      </p:sp>
      <p:sp>
        <p:nvSpPr>
          <p:cNvPr id="71" name="Google Shape;71;p11"/>
          <p:cNvSpPr txBox="1"/>
          <p:nvPr/>
        </p:nvSpPr>
        <p:spPr>
          <a:xfrm>
            <a:off x="491975" y="1094050"/>
            <a:ext cx="1989600" cy="43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dirty="0">
                <a:latin typeface="Playfair Display"/>
                <a:ea typeface="Playfair Display"/>
                <a:cs typeface="Playfair Display"/>
                <a:sym typeface="Playfair Display"/>
              </a:rPr>
              <a:t>5. KNN</a:t>
            </a:r>
            <a:endParaRPr sz="2300" b="1" dirty="0">
              <a:latin typeface="Playfair Display"/>
              <a:ea typeface="Playfair Display"/>
              <a:cs typeface="Playfair Display"/>
              <a:sym typeface="Playfair Display"/>
            </a:endParaRPr>
          </a:p>
        </p:txBody>
      </p:sp>
      <p:pic>
        <p:nvPicPr>
          <p:cNvPr id="72" name="Google Shape;72;p11"/>
          <p:cNvPicPr preferRelativeResize="0"/>
          <p:nvPr/>
        </p:nvPicPr>
        <p:blipFill>
          <a:blip r:embed="rId3">
            <a:alphaModFix/>
          </a:blip>
          <a:stretch>
            <a:fillRect/>
          </a:stretch>
        </p:blipFill>
        <p:spPr>
          <a:xfrm>
            <a:off x="383475" y="1707325"/>
            <a:ext cx="6601751" cy="2905125"/>
          </a:xfrm>
          <a:prstGeom prst="rect">
            <a:avLst/>
          </a:prstGeom>
          <a:noFill/>
          <a:ln>
            <a:noFill/>
          </a:ln>
        </p:spPr>
      </p:pic>
      <p:sp>
        <p:nvSpPr>
          <p:cNvPr id="73" name="Google Shape;73;p11"/>
          <p:cNvSpPr txBox="1"/>
          <p:nvPr/>
        </p:nvSpPr>
        <p:spPr>
          <a:xfrm>
            <a:off x="7545900" y="1112200"/>
            <a:ext cx="3454500" cy="3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dirty="0">
                <a:latin typeface="Playfair Display"/>
                <a:ea typeface="Playfair Display"/>
                <a:cs typeface="Playfair Display"/>
                <a:sym typeface="Playfair Display"/>
              </a:rPr>
              <a:t>6.  CNN</a:t>
            </a:r>
            <a:endParaRPr sz="2300" b="1" dirty="0">
              <a:latin typeface="Playfair Display"/>
              <a:ea typeface="Playfair Display"/>
              <a:cs typeface="Playfair Display"/>
              <a:sym typeface="Playfair Display"/>
            </a:endParaRPr>
          </a:p>
        </p:txBody>
      </p:sp>
      <p:pic>
        <p:nvPicPr>
          <p:cNvPr id="74" name="Google Shape;74;p11"/>
          <p:cNvPicPr preferRelativeResize="0"/>
          <p:nvPr/>
        </p:nvPicPr>
        <p:blipFill>
          <a:blip r:embed="rId4">
            <a:alphaModFix/>
          </a:blip>
          <a:stretch>
            <a:fillRect/>
          </a:stretch>
        </p:blipFill>
        <p:spPr>
          <a:xfrm>
            <a:off x="7545900" y="1707325"/>
            <a:ext cx="6601751" cy="2905125"/>
          </a:xfrm>
          <a:prstGeom prst="rect">
            <a:avLst/>
          </a:prstGeom>
          <a:noFill/>
          <a:ln>
            <a:noFill/>
          </a:ln>
        </p:spPr>
      </p:pic>
      <p:sp>
        <p:nvSpPr>
          <p:cNvPr id="75" name="Google Shape;75;p11"/>
          <p:cNvSpPr txBox="1"/>
          <p:nvPr/>
        </p:nvSpPr>
        <p:spPr>
          <a:xfrm>
            <a:off x="491975" y="4791613"/>
            <a:ext cx="3527100" cy="43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dirty="0">
                <a:latin typeface="Playfair Display"/>
                <a:ea typeface="Playfair Display"/>
                <a:cs typeface="Playfair Display"/>
                <a:sym typeface="Playfair Display"/>
              </a:rPr>
              <a:t>7. SVM</a:t>
            </a:r>
          </a:p>
        </p:txBody>
      </p:sp>
      <p:pic>
        <p:nvPicPr>
          <p:cNvPr id="76" name="Google Shape;76;p11"/>
          <p:cNvPicPr preferRelativeResize="0"/>
          <p:nvPr/>
        </p:nvPicPr>
        <p:blipFill>
          <a:blip r:embed="rId5">
            <a:alphaModFix/>
          </a:blip>
          <a:stretch>
            <a:fillRect/>
          </a:stretch>
        </p:blipFill>
        <p:spPr>
          <a:xfrm>
            <a:off x="383475" y="5404875"/>
            <a:ext cx="6601750" cy="2497959"/>
          </a:xfrm>
          <a:prstGeom prst="rect">
            <a:avLst/>
          </a:prstGeom>
          <a:noFill/>
          <a:ln>
            <a:noFill/>
          </a:ln>
        </p:spPr>
      </p:pic>
      <p:sp>
        <p:nvSpPr>
          <p:cNvPr id="77" name="Google Shape;77;p11"/>
          <p:cNvSpPr/>
          <p:nvPr/>
        </p:nvSpPr>
        <p:spPr>
          <a:xfrm>
            <a:off x="12863500" y="7639975"/>
            <a:ext cx="1682100" cy="506400"/>
          </a:xfrm>
          <a:prstGeom prst="rect">
            <a:avLst/>
          </a:prstGeom>
          <a:solidFill>
            <a:srgbClr val="F3F3F7"/>
          </a:solidFill>
          <a:ln w="9525" cap="flat" cmpd="sng">
            <a:solidFill>
              <a:srgbClr val="F3F3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2"/>
          <p:cNvSpPr txBox="1"/>
          <p:nvPr/>
        </p:nvSpPr>
        <p:spPr>
          <a:xfrm>
            <a:off x="256825" y="314725"/>
            <a:ext cx="11648100" cy="13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a:latin typeface="Playfair Display"/>
                <a:ea typeface="Playfair Display"/>
                <a:cs typeface="Playfair Display"/>
                <a:sym typeface="Playfair Display"/>
              </a:rPr>
              <a:t>Evaluation Metrics For Unsupervised Models</a:t>
            </a:r>
            <a:endParaRPr sz="4000" b="1">
              <a:latin typeface="Playfair Display"/>
              <a:ea typeface="Playfair Display"/>
              <a:cs typeface="Playfair Display"/>
              <a:sym typeface="Playfair Display"/>
            </a:endParaRPr>
          </a:p>
        </p:txBody>
      </p:sp>
      <p:sp>
        <p:nvSpPr>
          <p:cNvPr id="83" name="Google Shape;83;p12"/>
          <p:cNvSpPr txBox="1"/>
          <p:nvPr/>
        </p:nvSpPr>
        <p:spPr>
          <a:xfrm>
            <a:off x="600500" y="1418025"/>
            <a:ext cx="2948100" cy="56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a:latin typeface="Playfair Display"/>
                <a:ea typeface="Playfair Display"/>
                <a:cs typeface="Playfair Display"/>
                <a:sym typeface="Playfair Display"/>
              </a:rPr>
              <a:t>8.  K-Means</a:t>
            </a:r>
            <a:endParaRPr sz="2300" b="1">
              <a:latin typeface="Playfair Display"/>
              <a:ea typeface="Playfair Display"/>
              <a:cs typeface="Playfair Display"/>
              <a:sym typeface="Playfair Display"/>
            </a:endParaRPr>
          </a:p>
        </p:txBody>
      </p:sp>
      <p:pic>
        <p:nvPicPr>
          <p:cNvPr id="84" name="Google Shape;84;p12"/>
          <p:cNvPicPr preferRelativeResize="0"/>
          <p:nvPr/>
        </p:nvPicPr>
        <p:blipFill>
          <a:blip r:embed="rId3">
            <a:alphaModFix/>
          </a:blip>
          <a:stretch>
            <a:fillRect/>
          </a:stretch>
        </p:blipFill>
        <p:spPr>
          <a:xfrm>
            <a:off x="600500" y="2094950"/>
            <a:ext cx="6076950" cy="2484500"/>
          </a:xfrm>
          <a:prstGeom prst="rect">
            <a:avLst/>
          </a:prstGeom>
          <a:noFill/>
          <a:ln>
            <a:noFill/>
          </a:ln>
        </p:spPr>
      </p:pic>
      <p:sp>
        <p:nvSpPr>
          <p:cNvPr id="85" name="Google Shape;85;p12"/>
          <p:cNvSpPr txBox="1"/>
          <p:nvPr/>
        </p:nvSpPr>
        <p:spPr>
          <a:xfrm>
            <a:off x="7383125" y="1418025"/>
            <a:ext cx="4521900" cy="4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a:latin typeface="Playfair Display"/>
                <a:ea typeface="Playfair Display"/>
                <a:cs typeface="Playfair Display"/>
                <a:sym typeface="Playfair Display"/>
              </a:rPr>
              <a:t>9.  EM</a:t>
            </a:r>
            <a:endParaRPr sz="2300" b="1">
              <a:latin typeface="Playfair Display"/>
              <a:ea typeface="Playfair Display"/>
              <a:cs typeface="Playfair Display"/>
              <a:sym typeface="Playfair Display"/>
            </a:endParaRPr>
          </a:p>
        </p:txBody>
      </p:sp>
      <p:pic>
        <p:nvPicPr>
          <p:cNvPr id="86" name="Google Shape;86;p12"/>
          <p:cNvPicPr preferRelativeResize="0"/>
          <p:nvPr/>
        </p:nvPicPr>
        <p:blipFill>
          <a:blip r:embed="rId4">
            <a:alphaModFix/>
          </a:blip>
          <a:stretch>
            <a:fillRect/>
          </a:stretch>
        </p:blipFill>
        <p:spPr>
          <a:xfrm>
            <a:off x="7383125" y="2094950"/>
            <a:ext cx="6076951" cy="2484499"/>
          </a:xfrm>
          <a:prstGeom prst="rect">
            <a:avLst/>
          </a:prstGeom>
          <a:noFill/>
          <a:ln>
            <a:noFill/>
          </a:ln>
        </p:spPr>
      </p:pic>
      <p:sp>
        <p:nvSpPr>
          <p:cNvPr id="87" name="Google Shape;87;p12"/>
          <p:cNvSpPr txBox="1"/>
          <p:nvPr/>
        </p:nvSpPr>
        <p:spPr>
          <a:xfrm>
            <a:off x="600500" y="4847463"/>
            <a:ext cx="2948100" cy="37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a:latin typeface="Playfair Display"/>
                <a:ea typeface="Playfair Display"/>
                <a:cs typeface="Playfair Display"/>
                <a:sym typeface="Playfair Display"/>
              </a:rPr>
              <a:t>10.  SOM</a:t>
            </a:r>
            <a:endParaRPr sz="2300" b="1">
              <a:latin typeface="Playfair Display"/>
              <a:ea typeface="Playfair Display"/>
              <a:cs typeface="Playfair Display"/>
              <a:sym typeface="Playfair Display"/>
            </a:endParaRPr>
          </a:p>
        </p:txBody>
      </p:sp>
      <p:pic>
        <p:nvPicPr>
          <p:cNvPr id="88" name="Google Shape;88;p12"/>
          <p:cNvPicPr preferRelativeResize="0"/>
          <p:nvPr/>
        </p:nvPicPr>
        <p:blipFill>
          <a:blip r:embed="rId5">
            <a:alphaModFix/>
          </a:blip>
          <a:stretch>
            <a:fillRect/>
          </a:stretch>
        </p:blipFill>
        <p:spPr>
          <a:xfrm>
            <a:off x="600500" y="5495275"/>
            <a:ext cx="6076951" cy="2223002"/>
          </a:xfrm>
          <a:prstGeom prst="rect">
            <a:avLst/>
          </a:prstGeom>
          <a:noFill/>
          <a:ln>
            <a:noFill/>
          </a:ln>
        </p:spPr>
      </p:pic>
      <p:sp>
        <p:nvSpPr>
          <p:cNvPr id="89" name="Google Shape;89;p12"/>
          <p:cNvSpPr/>
          <p:nvPr/>
        </p:nvSpPr>
        <p:spPr>
          <a:xfrm>
            <a:off x="12863500" y="7639975"/>
            <a:ext cx="1682100" cy="506400"/>
          </a:xfrm>
          <a:prstGeom prst="rect">
            <a:avLst/>
          </a:prstGeom>
          <a:solidFill>
            <a:srgbClr val="F3F3F7"/>
          </a:solidFill>
          <a:ln w="9525" cap="flat" cmpd="sng">
            <a:solidFill>
              <a:srgbClr val="F3F3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p:nvPr/>
        </p:nvSpPr>
        <p:spPr>
          <a:xfrm>
            <a:off x="220650" y="332825"/>
            <a:ext cx="13004700" cy="13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a:latin typeface="Playfair Display"/>
                <a:ea typeface="Playfair Display"/>
                <a:cs typeface="Playfair Display"/>
                <a:sym typeface="Playfair Display"/>
              </a:rPr>
              <a:t>Benchmark Results: </a:t>
            </a:r>
            <a:endParaRPr sz="4000" b="1">
              <a:latin typeface="Playfair Display"/>
              <a:ea typeface="Playfair Display"/>
              <a:cs typeface="Playfair Display"/>
              <a:sym typeface="Playfair Display"/>
            </a:endParaRPr>
          </a:p>
          <a:p>
            <a:pPr marL="0" lvl="0" indent="0" algn="l" rtl="0">
              <a:spcBef>
                <a:spcPts val="0"/>
              </a:spcBef>
              <a:spcAft>
                <a:spcPts val="0"/>
              </a:spcAft>
              <a:buNone/>
            </a:pPr>
            <a:r>
              <a:rPr lang="en-US" sz="4000" b="1">
                <a:latin typeface="Playfair Display"/>
                <a:ea typeface="Playfair Display"/>
                <a:cs typeface="Playfair Display"/>
                <a:sym typeface="Playfair Display"/>
              </a:rPr>
              <a:t>Comparison of Model Training and Testing Efficiency </a:t>
            </a:r>
            <a:endParaRPr sz="4000" b="1">
              <a:latin typeface="Playfair Display"/>
              <a:ea typeface="Playfair Display"/>
              <a:cs typeface="Playfair Display"/>
              <a:sym typeface="Playfair Display"/>
            </a:endParaRPr>
          </a:p>
        </p:txBody>
      </p:sp>
      <p:pic>
        <p:nvPicPr>
          <p:cNvPr id="95" name="Google Shape;95;p13"/>
          <p:cNvPicPr preferRelativeResize="0"/>
          <p:nvPr/>
        </p:nvPicPr>
        <p:blipFill>
          <a:blip r:embed="rId3">
            <a:alphaModFix/>
          </a:blip>
          <a:stretch>
            <a:fillRect/>
          </a:stretch>
        </p:blipFill>
        <p:spPr>
          <a:xfrm>
            <a:off x="220650" y="2221500"/>
            <a:ext cx="5643174" cy="4758475"/>
          </a:xfrm>
          <a:prstGeom prst="rect">
            <a:avLst/>
          </a:prstGeom>
          <a:noFill/>
          <a:ln>
            <a:noFill/>
          </a:ln>
        </p:spPr>
      </p:pic>
      <p:sp>
        <p:nvSpPr>
          <p:cNvPr id="96" name="Google Shape;96;p13"/>
          <p:cNvSpPr/>
          <p:nvPr/>
        </p:nvSpPr>
        <p:spPr>
          <a:xfrm>
            <a:off x="12863500" y="7639975"/>
            <a:ext cx="1682100" cy="506400"/>
          </a:xfrm>
          <a:prstGeom prst="rect">
            <a:avLst/>
          </a:prstGeom>
          <a:solidFill>
            <a:srgbClr val="F3F3F7"/>
          </a:solidFill>
          <a:ln w="9525" cap="flat" cmpd="sng">
            <a:solidFill>
              <a:srgbClr val="F3F3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7" name="Google Shape;97;p13"/>
          <p:cNvPicPr preferRelativeResize="0"/>
          <p:nvPr/>
        </p:nvPicPr>
        <p:blipFill>
          <a:blip r:embed="rId4">
            <a:alphaModFix/>
          </a:blip>
          <a:stretch>
            <a:fillRect/>
          </a:stretch>
        </p:blipFill>
        <p:spPr>
          <a:xfrm>
            <a:off x="6060383" y="2058725"/>
            <a:ext cx="8485216" cy="5840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p:nvPr/>
        </p:nvSpPr>
        <p:spPr>
          <a:xfrm>
            <a:off x="12863500" y="7639975"/>
            <a:ext cx="1682100" cy="506400"/>
          </a:xfrm>
          <a:prstGeom prst="rect">
            <a:avLst/>
          </a:prstGeom>
          <a:solidFill>
            <a:srgbClr val="F3F3F7"/>
          </a:solidFill>
          <a:ln w="9525" cap="flat" cmpd="sng">
            <a:solidFill>
              <a:srgbClr val="F3F3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 name="Picture 2">
            <a:extLst>
              <a:ext uri="{FF2B5EF4-FFF2-40B4-BE49-F238E27FC236}">
                <a16:creationId xmlns:a16="http://schemas.microsoft.com/office/drawing/2014/main" id="{CFDACFAD-F3FE-E11B-925F-CD7582D3A235}"/>
              </a:ext>
            </a:extLst>
          </p:cNvPr>
          <p:cNvPicPr>
            <a:picLocks noChangeAspect="1"/>
          </p:cNvPicPr>
          <p:nvPr/>
        </p:nvPicPr>
        <p:blipFill>
          <a:blip r:embed="rId3"/>
          <a:srcRect l="776"/>
          <a:stretch/>
        </p:blipFill>
        <p:spPr>
          <a:xfrm>
            <a:off x="2187276" y="1271769"/>
            <a:ext cx="10255848" cy="6845308"/>
          </a:xfrm>
          <a:prstGeom prst="rect">
            <a:avLst/>
          </a:prstGeom>
        </p:spPr>
      </p:pic>
      <p:sp>
        <p:nvSpPr>
          <p:cNvPr id="4" name="Google Shape;94;p13">
            <a:extLst>
              <a:ext uri="{FF2B5EF4-FFF2-40B4-BE49-F238E27FC236}">
                <a16:creationId xmlns:a16="http://schemas.microsoft.com/office/drawing/2014/main" id="{ACB86C14-C459-0215-E4A4-0B4BC0D65C29}"/>
              </a:ext>
            </a:extLst>
          </p:cNvPr>
          <p:cNvSpPr txBox="1"/>
          <p:nvPr/>
        </p:nvSpPr>
        <p:spPr>
          <a:xfrm>
            <a:off x="185481" y="356271"/>
            <a:ext cx="13004700" cy="13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latin typeface="Playfair Display"/>
                <a:ea typeface="Playfair Display"/>
                <a:cs typeface="Playfair Display"/>
                <a:sym typeface="Playfair Display"/>
              </a:rPr>
              <a:t>Comparison of F1 Scores of Different Attack Types</a:t>
            </a:r>
            <a:endParaRPr sz="4000" b="1" dirty="0">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p:nvPr/>
        </p:nvSpPr>
        <p:spPr>
          <a:xfrm>
            <a:off x="793790" y="1883569"/>
            <a:ext cx="5670590" cy="708779"/>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101014"/>
              </a:buClr>
              <a:buSzPts val="4450"/>
              <a:buFont typeface="Playfair Display"/>
              <a:buNone/>
            </a:pPr>
            <a:r>
              <a:rPr lang="en-US" sz="4450" b="1">
                <a:solidFill>
                  <a:srgbClr val="101014"/>
                </a:solidFill>
                <a:latin typeface="Playfair Display"/>
                <a:ea typeface="Playfair Display"/>
                <a:cs typeface="Playfair Display"/>
                <a:sym typeface="Playfair Display"/>
              </a:rPr>
              <a:t>Experimental Results</a:t>
            </a:r>
            <a:endParaRPr sz="4450">
              <a:solidFill>
                <a:schemeClr val="dk1"/>
              </a:solidFill>
              <a:latin typeface="Calibri"/>
              <a:ea typeface="Calibri"/>
              <a:cs typeface="Calibri"/>
              <a:sym typeface="Calibri"/>
            </a:endParaRPr>
          </a:p>
        </p:txBody>
      </p:sp>
      <p:sp>
        <p:nvSpPr>
          <p:cNvPr id="109" name="Google Shape;109;p15"/>
          <p:cNvSpPr/>
          <p:nvPr/>
        </p:nvSpPr>
        <p:spPr>
          <a:xfrm>
            <a:off x="793790" y="2932509"/>
            <a:ext cx="13042821"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chemeClr val="dk1"/>
              </a:buClr>
              <a:buSzPts val="1750"/>
              <a:buFont typeface="Calibri"/>
              <a:buNone/>
            </a:pPr>
            <a:endParaRPr sz="1750">
              <a:solidFill>
                <a:schemeClr val="dk1"/>
              </a:solidFill>
              <a:latin typeface="Calibri"/>
              <a:ea typeface="Calibri"/>
              <a:cs typeface="Calibri"/>
              <a:sym typeface="Calibri"/>
            </a:endParaRPr>
          </a:p>
        </p:txBody>
      </p:sp>
      <p:sp>
        <p:nvSpPr>
          <p:cNvPr id="110" name="Google Shape;110;p15"/>
          <p:cNvSpPr/>
          <p:nvPr/>
        </p:nvSpPr>
        <p:spPr>
          <a:xfrm>
            <a:off x="793790" y="3550563"/>
            <a:ext cx="13042821"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chemeClr val="dk1"/>
              </a:buClr>
              <a:buSzPts val="1750"/>
              <a:buFont typeface="Calibri"/>
              <a:buNone/>
            </a:pPr>
            <a:endParaRPr sz="1750">
              <a:solidFill>
                <a:schemeClr val="dk1"/>
              </a:solidFill>
              <a:latin typeface="Calibri"/>
              <a:ea typeface="Calibri"/>
              <a:cs typeface="Calibri"/>
              <a:sym typeface="Calibri"/>
            </a:endParaRPr>
          </a:p>
        </p:txBody>
      </p:sp>
      <p:sp>
        <p:nvSpPr>
          <p:cNvPr id="111" name="Google Shape;111;p15"/>
          <p:cNvSpPr/>
          <p:nvPr/>
        </p:nvSpPr>
        <p:spPr>
          <a:xfrm>
            <a:off x="793790" y="4168616"/>
            <a:ext cx="13042821" cy="217741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39393C"/>
              </a:buClr>
              <a:buSzPts val="1750"/>
              <a:buFont typeface="Open Sans"/>
              <a:buNone/>
            </a:pPr>
            <a:r>
              <a:rPr lang="en-US" sz="1750" dirty="0">
                <a:solidFill>
                  <a:srgbClr val="39393C"/>
                </a:solidFill>
                <a:latin typeface="Open Sans"/>
                <a:ea typeface="Open Sans"/>
                <a:cs typeface="Open Sans"/>
                <a:sym typeface="Open Sans"/>
              </a:rPr>
              <a:t>The experiments evaluated the performance of 10 ML-AIDS models using the CICIDS2017 dataset. The k-nearest neighbor (k-NN), decision tree (DT), and Random Forest (RF) models outperformed other models, showing superior ability in detecting web attacks. These models achieved the highest results in terms of accuracy, precision, recall, and F-Score. Additionally, the study considered time complexity, noting the training and testing times for each model. Models like k-NN-AIDS, DT-AIDS, and RF-AIDS not only demonstrated better detection capabilities but also showed efficiency in processing times. Other models yielded irregular and inferior results when tested with this multiclass, real-world dataset.</a:t>
            </a:r>
            <a:endParaRPr sz="1750" dirty="0">
              <a:solidFill>
                <a:schemeClr val="dk1"/>
              </a:solidFill>
              <a:latin typeface="Calibri"/>
              <a:ea typeface="Calibri"/>
              <a:cs typeface="Calibri"/>
              <a:sym typeface="Calibri"/>
            </a:endParaRPr>
          </a:p>
        </p:txBody>
      </p:sp>
      <p:sp>
        <p:nvSpPr>
          <p:cNvPr id="112" name="Google Shape;112;p15"/>
          <p:cNvSpPr/>
          <p:nvPr/>
        </p:nvSpPr>
        <p:spPr>
          <a:xfrm>
            <a:off x="12600878" y="7571678"/>
            <a:ext cx="2029522" cy="657922"/>
          </a:xfrm>
          <a:prstGeom prst="rect">
            <a:avLst/>
          </a:prstGeom>
          <a:solidFill>
            <a:srgbClr val="F3F3F7"/>
          </a:solidFill>
          <a:ln w="12700" cap="flat" cmpd="sng">
            <a:solidFill>
              <a:srgbClr val="F3F3F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342</Words>
  <Application>Microsoft Office PowerPoint</Application>
  <PresentationFormat>Custom</PresentationFormat>
  <Paragraphs>29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Playfair Display</vt:lpstr>
      <vt:lpstr>Calibri</vt:lpstr>
      <vt:lpstr>Arial</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Vishal Mahender</cp:lastModifiedBy>
  <cp:revision>1</cp:revision>
  <dcterms:modified xsi:type="dcterms:W3CDTF">2024-11-08T12:05:33Z</dcterms:modified>
</cp:coreProperties>
</file>