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680700" cy="60198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96" d="100"/>
          <a:sy n="9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5.png"/><Relationship Id="rId6" Type="http://schemas.openxmlformats.org/officeDocument/2006/relationships/image" Target="../media/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801052" y="1870039"/>
            <a:ext cx="9078595" cy="12903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602105" y="3411219"/>
            <a:ext cx="7476489" cy="153839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816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1443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7839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8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3519506"/>
            <a:ext cx="390524" cy="24955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91585" y="246157"/>
            <a:ext cx="8380730" cy="10516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353099" y="1325589"/>
            <a:ext cx="6148705" cy="32956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3633597" y="5598414"/>
            <a:ext cx="3419856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534352" y="5598414"/>
            <a:ext cx="2458021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9886377" y="5661589"/>
            <a:ext cx="226695" cy="16954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04775" indent="0">
              <a:lnSpc>
                <a:spcPct val="100000"/>
              </a:lnSpc>
              <a:spcBef>
                <a:spcPts val="45"/>
              </a:spcBef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&lt;#&gt;</a:t>
            </a:fld>
            <a:endParaRPr lang="zh-CN" altLang="en-US" sz="950" b="0" i="0" spc="-50">
              <a:solidFill>
                <a:srgbClr val="2D936A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1416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0687050" cy="601979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F1F1F1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24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3519506"/>
            <a:ext cx="390524" cy="24955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2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5873020" y="1489432"/>
            <a:ext cx="276224" cy="2857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26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6466464" y="0"/>
            <a:ext cx="4220584" cy="6019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27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5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593150" y="5674898"/>
            <a:ext cx="1876424" cy="1714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09355" y="5624769"/>
            <a:ext cx="3249930" cy="25907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21590"/>
                </a:moveTo>
                <a:lnTo>
                  <a:pt x="0" y="21590"/>
                </a:lnTo>
                <a:lnTo>
                  <a:pt x="0" y="0"/>
                </a:lnTo>
                <a:lnTo>
                  <a:pt x="21595" y="0"/>
                </a:lnTo>
                <a:lnTo>
                  <a:pt x="21595" y="21590"/>
                </a:lnTo>
                <a:close/>
              </a:path>
            </a:pathLst>
          </a:custGeom>
          <a:solidFill xmlns:a="http://schemas.openxmlformats.org/drawingml/2006/main">
            <a:srgbClr val="F1F1F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47287" y="711049"/>
            <a:ext cx="3356610" cy="58674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603057" y="3371088"/>
            <a:ext cx="7480935" cy="1504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3633597" y="5598414"/>
            <a:ext cx="3419856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534352" y="5598414"/>
            <a:ext cx="2458021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9886377" y="5661589"/>
            <a:ext cx="226695" cy="16954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04775" indent="0">
              <a:lnSpc>
                <a:spcPct val="100000"/>
              </a:lnSpc>
              <a:spcBef>
                <a:spcPts val="45"/>
              </a:spcBef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&lt;#&gt;</a:t>
            </a:fld>
            <a:endParaRPr lang="zh-CN" altLang="en-US" sz="950" b="0" i="0" spc="-50">
              <a:solidFill>
                <a:srgbClr val="2D936A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7519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3519506"/>
            <a:ext cx="390524" cy="24955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96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3502113" y="663759"/>
            <a:ext cx="276223" cy="2857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97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6466464" y="0"/>
            <a:ext cx="4220584" cy="6019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98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5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461992" y="5674898"/>
            <a:ext cx="66672" cy="1523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6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662492" y="1496910"/>
            <a:ext cx="6877049" cy="3667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91585" y="246157"/>
            <a:ext cx="8380730" cy="10516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3633597" y="5598414"/>
            <a:ext cx="3419856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534352" y="5598414"/>
            <a:ext cx="2458021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9886377" y="5661589"/>
            <a:ext cx="226695" cy="16954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04775" indent="0">
              <a:lnSpc>
                <a:spcPct val="100000"/>
              </a:lnSpc>
              <a:spcBef>
                <a:spcPts val="45"/>
              </a:spcBef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&lt;#&gt;</a:t>
            </a:fld>
            <a:endParaRPr lang="zh-CN" altLang="en-US" sz="950" b="0" i="0" spc="-50">
              <a:solidFill>
                <a:srgbClr val="2D936A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4985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183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4289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9073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5341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4804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704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9968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8036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3519506"/>
            <a:ext cx="390524" cy="249554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591585" y="246157"/>
            <a:ext cx="8380730" cy="10516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idx="1"/>
          </p:nvPr>
        </p:nvSpPr>
        <p:spPr>
          <a:xfrm rot="0">
            <a:off x="1353099" y="1325589"/>
            <a:ext cx="6148705" cy="3295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idx="5"/>
          </p:nvPr>
        </p:nvSpPr>
        <p:spPr>
          <a:xfrm rot="0">
            <a:off x="3633597" y="5598414"/>
            <a:ext cx="3419856" cy="300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6"/>
          </p:nvPr>
        </p:nvSpPr>
        <p:spPr>
          <a:xfrm rot="0">
            <a:off x="534352" y="5598414"/>
            <a:ext cx="2458021" cy="300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69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04775" indent="0">
              <a:lnSpc>
                <a:spcPct val="100000"/>
              </a:lnSpc>
              <a:spcBef>
                <a:spcPts val="45"/>
              </a:spcBef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&lt;#&gt;</a:t>
            </a:fld>
            <a:endParaRPr lang="zh-CN" altLang="en-US" sz="950" b="0" i="0" spc="-50">
              <a:solidFill>
                <a:srgbClr val="2D936A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png"/><Relationship Id="rId3" Type="http://schemas.openxmlformats.org/officeDocument/2006/relationships/image" Target="../media/9.png"/><Relationship Id="rId4" Type="http://schemas.openxmlformats.org/officeDocument/2006/relationships/image" Target="../media/10.png"/><Relationship Id="rId5" Type="http://schemas.openxmlformats.org/officeDocument/2006/relationships/image" Target="../media/11.png"/><Relationship Id="rId6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1.png"/><Relationship Id="rId2" Type="http://schemas.openxmlformats.org/officeDocument/2006/relationships/image" Target="../media/5.png"/><Relationship Id="rId3" Type="http://schemas.openxmlformats.org/officeDocument/2006/relationships/image" Target="../media/22.png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image" Target="../media/13.png"/><Relationship Id="rId3" Type="http://schemas.openxmlformats.org/officeDocument/2006/relationships/image" Target="../media/14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5.png"/><Relationship Id="rId3" Type="http://schemas.openxmlformats.org/officeDocument/2006/relationships/image" Target="../media/2.png"/><Relationship Id="rId4" Type="http://schemas.openxmlformats.org/officeDocument/2006/relationships/image" Target="../media/11.png"/><Relationship Id="rId5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6.png"/><Relationship Id="rId3" Type="http://schemas.openxmlformats.org/officeDocument/2006/relationships/image" Target="../media/17.png"/><Relationship Id="rId4" Type="http://schemas.openxmlformats.org/officeDocument/2006/relationships/image" Target="../media/11.png"/><Relationship Id="rId5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8.png"/><Relationship Id="rId3" Type="http://schemas.openxmlformats.org/officeDocument/2006/relationships/image" Target="../media/2.png"/><Relationship Id="rId4" Type="http://schemas.openxmlformats.org/officeDocument/2006/relationships/image" Target="../media/19.jpg"/><Relationship Id="rId5" Type="http://schemas.openxmlformats.org/officeDocument/2006/relationships/image" Target="../media/11.png"/><Relationship Id="rId6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image" Target="../media/20.jpg"/><Relationship Id="rId4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05088" y="807720"/>
            <a:ext cx="1657349" cy="129539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291563" y="1046653"/>
            <a:ext cx="1457324" cy="12572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333329" y="4588849"/>
            <a:ext cx="638174" cy="54292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7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460475" y="5674898"/>
            <a:ext cx="66717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" name="文本框"/>
          <p:cNvSpPr>
            <a:spLocks noGrp="1"/>
          </p:cNvSpPr>
          <p:nvPr>
            <p:ph type="title"/>
          </p:nvPr>
        </p:nvSpPr>
        <p:spPr>
          <a:xfrm rot="0">
            <a:off x="1297599" y="191082"/>
            <a:ext cx="5998216" cy="4419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Employee</a:t>
            </a:r>
            <a:r>
              <a:rPr lang="en-US" altLang="zh-CN" sz="2800" b="0" i="0" u="none" strike="noStrike" kern="0" cap="none" spc="-11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DataAnalysis</a:t>
            </a:r>
            <a:r>
              <a:rPr lang="en-US" altLang="zh-CN" sz="2800" b="0" i="0" u="none" strike="noStrike" kern="0" cap="none" spc="-11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using</a:t>
            </a:r>
            <a:r>
              <a:rPr lang="en-US" altLang="zh-CN" sz="2800" b="0" i="0" u="none" strike="noStrike" kern="0" cap="none" spc="-11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Excel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04775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1</a:t>
            </a:fld>
            <a:endParaRPr lang="zh-CN" altLang="en-US" sz="950" b="0" i="0" u="none" strike="noStrike" kern="0" cap="none" spc="-50" baseline="0">
              <a:solidFill>
                <a:srgbClr val="2D936A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  <p:sp>
        <p:nvSpPr>
          <p:cNvPr id="21" name="矩形"/>
          <p:cNvSpPr>
            <a:spLocks/>
          </p:cNvSpPr>
          <p:nvPr/>
        </p:nvSpPr>
        <p:spPr>
          <a:xfrm rot="0">
            <a:off x="916014" y="2666149"/>
            <a:ext cx="2084068" cy="125539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619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4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STUDENT</a:t>
            </a:r>
            <a:r>
              <a:rPr lang="en-US" altLang="zh-CN" sz="210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NAME: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REGISTER</a:t>
            </a:r>
            <a:r>
              <a:rPr lang="en-US" altLang="zh-CN" sz="210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NO: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DEPARTMENT: COLLEGE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  <p:sp>
        <p:nvSpPr>
          <p:cNvPr id="22" name="矩形"/>
          <p:cNvSpPr>
            <a:spLocks/>
          </p:cNvSpPr>
          <p:nvPr/>
        </p:nvSpPr>
        <p:spPr>
          <a:xfrm rot="0">
            <a:off x="3400831" y="2666149"/>
            <a:ext cx="3374389" cy="15962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619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4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C.Abishek</a:t>
            </a:r>
            <a:endParaRPr lang="en-US" altLang="zh-CN" sz="2100" b="0" i="0" u="none" strike="noStrike" kern="0" cap="none" spc="-1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12700" indent="0" algn="l">
              <a:lnSpc>
                <a:spcPts val="24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312200145</a:t>
            </a:r>
            <a:endParaRPr lang="en-US" altLang="zh-CN" sz="2100" b="0" i="0" u="none" strike="noStrike" kern="0" cap="none" spc="-1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12700" indent="0" algn="l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commerce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12700" indent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SIVET</a:t>
            </a:r>
            <a:r>
              <a:rPr lang="en-US" altLang="zh-CN" sz="2100" b="0" i="0" u="none" strike="noStrike" kern="0" cap="none" spc="-3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College</a:t>
            </a:r>
            <a:r>
              <a:rPr lang="en-US" altLang="zh-CN" sz="210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Gowrivakkam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2123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461992" y="5674898"/>
            <a:ext cx="66672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822054" y="462971"/>
            <a:ext cx="400049" cy="40004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title"/>
          </p:nvPr>
        </p:nvSpPr>
        <p:spPr>
          <a:xfrm rot="0">
            <a:off x="591585" y="246157"/>
            <a:ext cx="8380730" cy="652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70485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MODELLING</a:t>
            </a:r>
            <a:endParaRPr lang="zh-CN" altLang="en-US" sz="4200" b="0" i="0" u="none" strike="noStrike" kern="0" cap="none" spc="-1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25" baseline="0">
                <a:solidFill>
                  <a:srgbClr val="2D936A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10</a:t>
            </a:fld>
            <a:endParaRPr lang="zh-CN" altLang="en-US" sz="950" b="0" i="0" u="none" strike="noStrike" kern="0" cap="none" spc="-25" baseline="0">
              <a:solidFill>
                <a:srgbClr val="2D936A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body" idx="1"/>
          </p:nvPr>
        </p:nvSpPr>
        <p:spPr>
          <a:xfrm rot="0">
            <a:off x="1353099" y="1325589"/>
            <a:ext cx="6148705" cy="36544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We</a:t>
            </a:r>
            <a:r>
              <a:rPr lang="en-US" altLang="zh-CN" sz="24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will</a:t>
            </a:r>
            <a:r>
              <a:rPr lang="en-US" altLang="zh-CN" sz="24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use</a:t>
            </a:r>
            <a:r>
              <a:rPr lang="en-US" altLang="zh-CN" sz="24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Excel</a:t>
            </a:r>
            <a:r>
              <a:rPr lang="en-US" altLang="zh-CN" sz="24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functions</a:t>
            </a:r>
            <a:r>
              <a:rPr lang="en-US" altLang="zh-CN" sz="24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features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such</a:t>
            </a:r>
            <a:r>
              <a:rPr lang="en-US" altLang="zh-CN" sz="245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as</a:t>
            </a:r>
            <a:r>
              <a:rPr lang="en-US" altLang="zh-CN" sz="245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pivot</a:t>
            </a:r>
            <a:r>
              <a:rPr lang="en-US" altLang="zh-CN" sz="245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tables,</a:t>
            </a:r>
            <a:r>
              <a:rPr lang="en-US" altLang="zh-CN" sz="245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charts,</a:t>
            </a:r>
            <a:r>
              <a:rPr lang="en-US" altLang="zh-CN" sz="245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conditional formatting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model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data.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This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will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help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us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find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correlations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between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different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variables,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such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as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relationship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between hours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worked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tasks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completed.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We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may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also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use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Excel’s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analysis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tools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to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perform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regression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analysis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or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other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statistical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methods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deepen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our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insights.</a:t>
            </a:r>
            <a:endParaRPr lang="zh-CN" altLang="en-US" sz="2450" b="0" i="0" u="none" strike="noStrike" kern="0" cap="none" spc="-1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8755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689501" y="500319"/>
            <a:ext cx="2844504" cy="652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RESULTS</a:t>
            </a:r>
            <a:endParaRPr lang="zh-CN" altLang="en-US" sz="4200" b="0" i="0" u="none" strike="noStrike" kern="0" cap="none" spc="-4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25" baseline="0">
                <a:solidFill>
                  <a:srgbClr val="2D936A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11</a:t>
            </a:fld>
            <a:endParaRPr lang="zh-CN" altLang="en-US" sz="950" b="0" i="0" u="none" strike="noStrike" kern="0" cap="none" spc="-25" baseline="0">
              <a:solidFill>
                <a:srgbClr val="2D936A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1887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591585" y="246157"/>
            <a:ext cx="8380730" cy="7231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4988" rIns="0" bIns="0" anchor="t" anchorCtr="0">
            <a:prstTxWarp prst="textNoShape"/>
            <a:spAutoFit/>
          </a:bodyPr>
          <a:lstStyle/>
          <a:p>
            <a:pPr marL="70485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conclusion</a:t>
            </a:r>
            <a:endParaRPr lang="zh-CN" altLang="en-US" sz="4200" b="0" i="0" u="none" strike="noStrike" kern="0" cap="none" spc="-25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1014618" y="1325589"/>
            <a:ext cx="6737983" cy="3292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conclusion,</a:t>
            </a:r>
            <a:r>
              <a:rPr lang="en-US" altLang="zh-CN" sz="24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this</a:t>
            </a:r>
            <a:r>
              <a:rPr lang="en-US" altLang="zh-CN" sz="24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Excel-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based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employee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performance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analysis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provides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comprehensive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overview</a:t>
            </a:r>
            <a:r>
              <a:rPr lang="en-US" altLang="zh-CN" sz="245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of</a:t>
            </a:r>
            <a:r>
              <a:rPr lang="en-US" altLang="zh-CN" sz="245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how</a:t>
            </a:r>
            <a:r>
              <a:rPr lang="en-US" altLang="zh-CN" sz="245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different</a:t>
            </a:r>
            <a:r>
              <a:rPr lang="en-US" altLang="zh-CN" sz="245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factors</a:t>
            </a:r>
            <a:r>
              <a:rPr lang="en-US" altLang="zh-CN" sz="24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influence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employee</a:t>
            </a:r>
            <a:r>
              <a:rPr lang="en-US" altLang="zh-CN" sz="24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productivity.</a:t>
            </a:r>
            <a:r>
              <a:rPr lang="en-US" altLang="zh-CN" sz="245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By</a:t>
            </a:r>
            <a:r>
              <a:rPr lang="en-US" altLang="zh-CN" sz="245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using</a:t>
            </a:r>
            <a:r>
              <a:rPr lang="en-US" altLang="zh-CN" sz="245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insights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gained,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company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can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implement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targeted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strategies</a:t>
            </a:r>
            <a:r>
              <a:rPr lang="en-US" altLang="zh-CN" sz="24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improve</a:t>
            </a:r>
            <a:r>
              <a:rPr lang="en-US" altLang="zh-CN" sz="245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performance</a:t>
            </a:r>
            <a:r>
              <a:rPr lang="en-US" altLang="zh-CN" sz="245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across</a:t>
            </a:r>
            <a:r>
              <a:rPr lang="en-US" altLang="zh-CN" sz="245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the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board,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leading</a:t>
            </a:r>
            <a:r>
              <a:rPr lang="en-US" altLang="zh-CN" sz="24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better</a:t>
            </a:r>
            <a:r>
              <a:rPr lang="en-US" altLang="zh-CN" sz="24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outcomes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for</a:t>
            </a:r>
            <a:r>
              <a:rPr lang="en-US" altLang="zh-CN" sz="24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both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employees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business.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6315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761585" y="1406364"/>
            <a:ext cx="4381951" cy="5784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PROJECT</a:t>
            </a:r>
            <a:r>
              <a:rPr lang="en-US" altLang="zh-CN" sz="3650" b="0" i="0" u="none" strike="noStrike" kern="0" cap="none" spc="10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TITLE</a:t>
            </a:r>
            <a:endParaRPr lang="zh-CN" altLang="en-US" sz="36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04775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2</a:t>
            </a:fld>
            <a:endParaRPr lang="zh-CN" altLang="en-US" sz="950" b="0" i="0" u="none" strike="noStrike" kern="0" cap="none" spc="-50" baseline="0">
              <a:solidFill>
                <a:srgbClr val="2D936A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rot="0">
            <a:off x="992494" y="2551486"/>
            <a:ext cx="7617691" cy="11855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19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45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altLang="zh-CN" sz="3850" b="0" i="0" u="none" strike="noStrike" kern="0" cap="none" spc="0" baseline="0">
                <a:solidFill>
                  <a:srgbClr val="0E0E0E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Employee</a:t>
            </a:r>
            <a:r>
              <a:rPr lang="en-US" altLang="zh-CN" sz="3850" b="0" i="0" u="none" strike="noStrike" kern="0" cap="none" spc="-95" baseline="0">
                <a:solidFill>
                  <a:srgbClr val="0E0E0E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3850" b="0" i="0" u="none" strike="noStrike" kern="0" cap="none" spc="0" baseline="0">
                <a:solidFill>
                  <a:srgbClr val="0E0E0E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Performance</a:t>
            </a:r>
            <a:r>
              <a:rPr lang="en-US" altLang="zh-CN" sz="3850" b="0" i="0" u="none" strike="noStrike" kern="0" cap="none" spc="-95" baseline="0">
                <a:solidFill>
                  <a:srgbClr val="0E0E0E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3850" b="0" i="0" u="none" strike="noStrike" kern="0" cap="none" spc="-10" baseline="0">
                <a:solidFill>
                  <a:srgbClr val="0E0E0E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Analysis using</a:t>
            </a:r>
            <a:r>
              <a:rPr lang="en-US" altLang="zh-CN" sz="3850" b="0" i="0" u="none" strike="noStrike" kern="0" cap="none" spc="-200" baseline="0">
                <a:solidFill>
                  <a:srgbClr val="0E0E0E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3850" b="0" i="0" u="none" strike="noStrike" kern="0" cap="none" spc="-20" baseline="0">
                <a:solidFill>
                  <a:srgbClr val="0E0E0E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Excel</a:t>
            </a:r>
            <a:endParaRPr lang="zh-CN" altLang="en-US" sz="38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9562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"/>
          <p:cNvGrpSpPr>
            <a:grpSpLocks/>
          </p:cNvGrpSpPr>
          <p:nvPr/>
        </p:nvGrpSpPr>
        <p:grpSpPr>
          <a:xfrm>
            <a:off x="0" y="0"/>
            <a:ext cx="10687048" cy="6019799"/>
            <a:chOff x="0" y="0"/>
            <a:chExt cx="10687048" cy="6019799"/>
          </a:xfrm>
        </p:grpSpPr>
        <p:pic>
          <p:nvPicPr>
            <p:cNvPr id="3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0" y="0"/>
              <a:ext cx="10687048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373437" y="5382501"/>
              <a:ext cx="219072" cy="21907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39" name="曲线"/>
            <p:cNvSpPr>
              <a:spLocks/>
            </p:cNvSpPr>
            <p:nvPr/>
          </p:nvSpPr>
          <p:spPr>
            <a:xfrm rot="0">
              <a:off x="409355" y="5624769"/>
              <a:ext cx="3249930" cy="25907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21590"/>
                  </a:moveTo>
                  <a:lnTo>
                    <a:pt x="0" y="21590"/>
                  </a:lnTo>
                  <a:lnTo>
                    <a:pt x="0" y="0"/>
                  </a:lnTo>
                  <a:lnTo>
                    <a:pt x="21595" y="0"/>
                  </a:lnTo>
                  <a:lnTo>
                    <a:pt x="21595" y="21590"/>
                  </a:lnTo>
                  <a:close/>
                </a:path>
              </a:pathLst>
            </a:custGeom>
            <a:solidFill>
              <a:srgbClr val="F1F1F1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4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1767" y="3352419"/>
              <a:ext cx="1523999" cy="26384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647287" y="380966"/>
            <a:ext cx="2705763" cy="652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AGENDA</a:t>
            </a:r>
            <a:endParaRPr lang="zh-CN" altLang="en-US" sz="4200" b="0" i="0" u="none" strike="noStrike" kern="0" cap="none" spc="-1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647287" y="5663809"/>
            <a:ext cx="1466215" cy="148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altLang="zh-CN" sz="950" b="0" i="0" u="none" strike="noStrike" kern="0" cap="none" spc="0" baseline="0">
                <a:solidFill>
                  <a:srgbClr val="2D82C2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3/21/2024</a:t>
            </a:r>
            <a:r>
              <a:rPr lang="en-US" altLang="zh-CN" sz="950" b="0" i="0" u="none" strike="noStrike" kern="0" cap="none" spc="80" baseline="0">
                <a:solidFill>
                  <a:srgbClr val="2D82C2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950" b="0" i="0" u="none" strike="noStrike" kern="0" cap="none" spc="0" baseline="0">
                <a:solidFill>
                  <a:srgbClr val="2D82C2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Annual</a:t>
            </a:r>
            <a:r>
              <a:rPr lang="en-US" altLang="zh-CN" sz="950" b="0" i="0" u="none" strike="noStrike" kern="0" cap="none" spc="80" baseline="0">
                <a:solidFill>
                  <a:srgbClr val="2D82C2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950" b="0" i="0" u="none" strike="noStrike" kern="0" cap="none" spc="-10" baseline="0">
                <a:solidFill>
                  <a:srgbClr val="2D82C2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Review</a:t>
            </a:r>
            <a:endParaRPr lang="zh-CN" altLang="en-US" sz="9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04775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3</a:t>
            </a:fld>
            <a:endParaRPr lang="zh-CN" altLang="en-US" sz="950" b="0" i="0" u="none" strike="noStrike" kern="0" cap="none" spc="-50" baseline="0">
              <a:solidFill>
                <a:srgbClr val="2D936A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647287" y="1015893"/>
            <a:ext cx="374650" cy="65214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6" name="矩形"/>
          <p:cNvSpPr>
            <a:spLocks/>
          </p:cNvSpPr>
          <p:nvPr/>
        </p:nvSpPr>
        <p:spPr>
          <a:xfrm rot="0">
            <a:off x="2268813" y="1287765"/>
            <a:ext cx="4257675" cy="3292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268351" indent="-260350" algn="l">
              <a:lnSpc>
                <a:spcPts val="2895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  <a:tabLst>
                <a:tab pos="268605" algn="l"/>
              </a:tabLst>
            </a:pP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Problem</a:t>
            </a:r>
            <a:r>
              <a:rPr lang="en-US" altLang="zh-CN" sz="2450" b="0" i="0" u="none" strike="noStrike" kern="0" cap="none" spc="-10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Statement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268351" indent="-260350" algn="l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68605" algn="l"/>
              </a:tabLst>
            </a:pP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Project</a:t>
            </a:r>
            <a:r>
              <a:rPr lang="en-US" altLang="zh-CN" sz="2450" b="0" i="0" u="none" strike="noStrike" kern="0" cap="none" spc="-10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Overview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268351" indent="-260350" algn="l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68605" algn="l"/>
              </a:tabLst>
            </a:pP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End</a:t>
            </a:r>
            <a:r>
              <a:rPr lang="en-US" altLang="zh-CN" sz="2450" b="0" i="0" u="none" strike="noStrike" kern="0" cap="none" spc="-3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Users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268351" indent="-260350" algn="l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68605" algn="l"/>
              </a:tabLst>
            </a:pP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Our</a:t>
            </a:r>
            <a:r>
              <a:rPr lang="en-US" altLang="zh-CN" sz="2450" b="0" i="0" u="none" strike="noStrike" kern="0" cap="none" spc="-9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Solution</a:t>
            </a:r>
            <a:r>
              <a:rPr lang="en-US" altLang="zh-CN" sz="2450" b="0" i="0" u="none" strike="noStrike" kern="0" cap="none" spc="-8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8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Proposition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12700" indent="-4445" algn="l">
              <a:lnSpc>
                <a:spcPts val="285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68605" algn="l"/>
              </a:tabLst>
            </a:pP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	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Dataset</a:t>
            </a:r>
            <a:r>
              <a:rPr lang="en-US" altLang="zh-CN" sz="2450" b="0" i="0" u="none" strike="noStrike" kern="0" cap="none" spc="-13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Description 6.Modelling</a:t>
            </a:r>
            <a:r>
              <a:rPr lang="en-US" altLang="zh-CN" sz="2450" b="0" i="0" u="none" strike="noStrike" kern="0" cap="none" spc="-6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Approach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12700" indent="0" algn="l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7.Results</a:t>
            </a:r>
            <a:r>
              <a:rPr lang="en-US" altLang="zh-CN" sz="2450" b="0" i="0" u="none" strike="noStrike" kern="0" cap="none" spc="-1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1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Discussion 8.Conclusion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487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"/>
          <p:cNvGrpSpPr>
            <a:grpSpLocks/>
          </p:cNvGrpSpPr>
          <p:nvPr/>
        </p:nvGrpSpPr>
        <p:grpSpPr>
          <a:xfrm>
            <a:off x="6466464" y="0"/>
            <a:ext cx="4220584" cy="6019799"/>
            <a:chOff x="6466464" y="0"/>
            <a:chExt cx="4220584" cy="6019799"/>
          </a:xfrm>
        </p:grpSpPr>
        <p:pic>
          <p:nvPicPr>
            <p:cNvPr id="4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466464" y="0"/>
              <a:ext cx="4220584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7009189" y="2575483"/>
              <a:ext cx="2419348" cy="28574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6733498" y="644871"/>
              <a:ext cx="276224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5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460475" y="5674898"/>
            <a:ext cx="66717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729992" y="487775"/>
            <a:ext cx="5594483" cy="5784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366010" algn="l"/>
              </a:tabLst>
            </a:pP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PROBLEM</a:t>
            </a: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	</a:t>
            </a: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STATEMENT</a:t>
            </a:r>
            <a:endParaRPr lang="zh-CN" altLang="en-US" sz="36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04775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4</a:t>
            </a:fld>
            <a:endParaRPr lang="zh-CN" altLang="en-US" sz="950" b="0" i="0" u="none" strike="noStrike" kern="0" cap="none" spc="-50" baseline="0">
              <a:solidFill>
                <a:srgbClr val="2D936A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799049" y="1494228"/>
            <a:ext cx="5394325" cy="3292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It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provides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structured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mechanism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for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assessing</a:t>
            </a:r>
            <a:r>
              <a:rPr lang="en-US" altLang="zh-CN" sz="245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employee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performance, setting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clear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expectations,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identifying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strengths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areas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for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improvement,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making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informed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decisions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about compensation,</a:t>
            </a:r>
            <a:r>
              <a:rPr lang="en-US" altLang="zh-CN" sz="245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promotions,</a:t>
            </a:r>
            <a:r>
              <a:rPr lang="en-US" altLang="zh-CN" sz="245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training,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ultimately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contributing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to organizational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effectiveness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employee</a:t>
            </a:r>
            <a:r>
              <a:rPr lang="en-US" altLang="zh-CN" sz="2450" b="0" i="0" u="none" strike="noStrike" kern="0" cap="none" spc="-1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growth.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4977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080293" y="730034"/>
            <a:ext cx="257172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593986" y="2324852"/>
            <a:ext cx="3093061" cy="334327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8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460475" y="5674898"/>
            <a:ext cx="66717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833519" y="711049"/>
            <a:ext cx="4957622" cy="5784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256155" algn="l"/>
              </a:tabLst>
            </a:pP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PROJECT</a:t>
            </a: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	</a:t>
            </a: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OVERVIEW</a:t>
            </a:r>
            <a:endParaRPr lang="zh-CN" altLang="en-US" sz="36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04775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5</a:t>
            </a:fld>
            <a:endParaRPr lang="zh-CN" altLang="en-US" sz="950" b="0" i="0" u="none" strike="noStrike" kern="0" cap="none" spc="-50" baseline="0">
              <a:solidFill>
                <a:srgbClr val="2D936A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 rot="0">
            <a:off x="843044" y="1787843"/>
            <a:ext cx="5688965" cy="30765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619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4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This</a:t>
            </a:r>
            <a:r>
              <a:rPr lang="en-US" altLang="zh-CN" sz="21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project</a:t>
            </a:r>
            <a:r>
              <a:rPr lang="en-US" altLang="zh-CN" sz="210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involves</a:t>
            </a:r>
            <a:r>
              <a:rPr lang="en-US" altLang="zh-CN" sz="210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analyzing</a:t>
            </a:r>
            <a:r>
              <a:rPr lang="en-US" altLang="zh-CN" sz="210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data</a:t>
            </a:r>
            <a:r>
              <a:rPr lang="en-US" altLang="zh-CN" sz="21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related</a:t>
            </a:r>
            <a:r>
              <a:rPr lang="en-US" altLang="zh-CN" sz="210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to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employee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performance,</a:t>
            </a:r>
            <a:r>
              <a:rPr lang="en-US" altLang="zh-CN" sz="210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such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as</a:t>
            </a:r>
            <a:r>
              <a:rPr lang="en-US" altLang="zh-CN" sz="210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work</a:t>
            </a:r>
            <a:r>
              <a:rPr lang="en-US" altLang="zh-CN" sz="210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hours,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task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completion,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attendance,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any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feedback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received.</a:t>
            </a:r>
            <a:r>
              <a:rPr lang="en-US" altLang="zh-CN" sz="210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By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using</a:t>
            </a:r>
            <a:r>
              <a:rPr lang="en-US" altLang="zh-CN" sz="210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Excel,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we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will</a:t>
            </a:r>
            <a:r>
              <a:rPr lang="en-US" altLang="zh-CN" sz="210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create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models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charts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to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visualize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this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data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</a:t>
            </a:r>
            <a:r>
              <a:rPr lang="en-US" altLang="zh-CN" sz="210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draw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meaningful</a:t>
            </a:r>
            <a:r>
              <a:rPr lang="en-US" altLang="zh-CN" sz="210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insights.</a:t>
            </a:r>
            <a:r>
              <a:rPr lang="en-US" altLang="zh-CN" sz="210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The</a:t>
            </a:r>
            <a:r>
              <a:rPr lang="en-US" altLang="zh-CN" sz="210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project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will</a:t>
            </a:r>
            <a:r>
              <a:rPr lang="en-US" altLang="zh-CN" sz="210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help</a:t>
            </a:r>
            <a:r>
              <a:rPr lang="en-US" altLang="zh-CN" sz="210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the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company</a:t>
            </a:r>
            <a:r>
              <a:rPr lang="en-US" altLang="zh-CN" sz="210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better</a:t>
            </a:r>
            <a:r>
              <a:rPr lang="en-US" altLang="zh-CN" sz="210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understand</a:t>
            </a:r>
            <a:r>
              <a:rPr lang="en-US" altLang="zh-CN" sz="210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their</a:t>
            </a:r>
            <a:r>
              <a:rPr lang="en-US" altLang="zh-CN" sz="210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workforce</a:t>
            </a:r>
            <a:r>
              <a:rPr lang="en-US" altLang="zh-CN" sz="210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take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data-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driven</a:t>
            </a:r>
            <a:r>
              <a:rPr lang="en-US" altLang="zh-CN" sz="210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actions</a:t>
            </a:r>
            <a:r>
              <a:rPr lang="en-US" altLang="zh-CN" sz="210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to</a:t>
            </a:r>
            <a:r>
              <a:rPr lang="en-US" altLang="zh-CN" sz="210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enhance</a:t>
            </a:r>
            <a:r>
              <a:rPr lang="en-US" altLang="zh-CN" sz="210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overall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1270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pe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rfo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rmanc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.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 rot="0">
            <a:off x="272488" y="1655776"/>
            <a:ext cx="189230" cy="327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•.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7632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/>
          </p:cNvGrpSpPr>
          <p:nvPr/>
        </p:nvGrpSpPr>
        <p:grpSpPr>
          <a:xfrm>
            <a:off x="6306549" y="0"/>
            <a:ext cx="4380500" cy="6019799"/>
            <a:chOff x="6306549" y="0"/>
            <a:chExt cx="4380500" cy="6019799"/>
          </a:xfrm>
        </p:grpSpPr>
        <p:pic>
          <p:nvPicPr>
            <p:cNvPr id="6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306549" y="869765"/>
              <a:ext cx="276224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6466465" y="0"/>
              <a:ext cx="4220584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458237" y="265206"/>
            <a:ext cx="8380730" cy="961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32686" rIns="0" bIns="0" anchor="t" anchorCtr="0">
            <a:prstTxWarp prst="textNoShape"/>
            <a:spAutoFit/>
          </a:bodyPr>
          <a:lstStyle/>
          <a:p>
            <a:pPr marL="66929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WHO</a:t>
            </a:r>
            <a:r>
              <a:rPr lang="en-US" altLang="zh-CN" sz="28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ARE</a:t>
            </a:r>
            <a:r>
              <a:rPr lang="en-US" altLang="zh-CN" sz="2800" b="0" i="0" u="none" strike="noStrike" kern="0" cap="none" spc="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THE</a:t>
            </a:r>
            <a:r>
              <a:rPr lang="en-US" altLang="zh-CN" sz="2800" b="0" i="0" u="none" strike="noStrike" kern="0" cap="none" spc="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END</a:t>
            </a:r>
            <a:r>
              <a:rPr lang="en-US" altLang="zh-CN" sz="28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USERS?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04775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6</a:t>
            </a:fld>
            <a:endParaRPr lang="zh-CN" altLang="en-US" sz="950" b="0" i="0" u="none" strike="noStrike" kern="0" cap="none" spc="-50" baseline="0">
              <a:solidFill>
                <a:srgbClr val="2D936A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  <p:sp>
        <p:nvSpPr>
          <p:cNvPr id="68" name="矩形"/>
          <p:cNvSpPr>
            <a:spLocks/>
          </p:cNvSpPr>
          <p:nvPr/>
        </p:nvSpPr>
        <p:spPr>
          <a:xfrm rot="0">
            <a:off x="1221798" y="1941985"/>
            <a:ext cx="5635625" cy="2568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primary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users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of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this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analysis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are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company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managers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HR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teams.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They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will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use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insights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gained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from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the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data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make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informed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decisions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about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employee</a:t>
            </a:r>
            <a:r>
              <a:rPr lang="en-US" altLang="zh-CN" sz="245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management,</a:t>
            </a:r>
            <a:r>
              <a:rPr lang="en-US" altLang="zh-CN" sz="245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training programs,</a:t>
            </a:r>
            <a:r>
              <a:rPr lang="en-US" altLang="zh-CN" sz="24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performance improvement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strategies.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2455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6466464" y="0"/>
            <a:ext cx="4220584" cy="6019799"/>
            <a:chOff x="6466464" y="0"/>
            <a:chExt cx="4220584" cy="6019799"/>
          </a:xfrm>
        </p:grpSpPr>
        <p:pic>
          <p:nvPicPr>
            <p:cNvPr id="6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466464" y="0"/>
              <a:ext cx="4220584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140341" y="4642304"/>
              <a:ext cx="523874" cy="7524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9158639" y="400173"/>
              <a:ext cx="276224" cy="2857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73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83603" y="1867113"/>
            <a:ext cx="2419348" cy="263842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4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460475" y="5674898"/>
            <a:ext cx="66717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591585" y="246157"/>
            <a:ext cx="8399553" cy="115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8281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1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OUR</a:t>
            </a:r>
            <a:r>
              <a:rPr lang="en-US" altLang="zh-CN" sz="31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SOLUTION</a:t>
            </a:r>
            <a:r>
              <a:rPr lang="en-US" altLang="zh-CN" sz="31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AND</a:t>
            </a:r>
            <a:r>
              <a:rPr lang="en-US" altLang="zh-CN" sz="31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ITS</a:t>
            </a:r>
            <a:r>
              <a:rPr lang="en-US" altLang="zh-CN" sz="31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VALUE</a:t>
            </a:r>
            <a:r>
              <a:rPr lang="en-US" altLang="zh-CN" sz="31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PROPOSITION</a:t>
            </a:r>
            <a:endParaRPr lang="zh-CN" altLang="en-US" sz="31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04775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7</a:t>
            </a:fld>
            <a:endParaRPr lang="zh-CN" altLang="en-US" sz="950" b="0" i="0" u="none" strike="noStrike" kern="0" cap="none" spc="-50" baseline="0">
              <a:solidFill>
                <a:srgbClr val="2D936A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2892473" y="1562588"/>
            <a:ext cx="5664199" cy="29121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CONDITIONAL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FORMATTING</a:t>
            </a:r>
            <a:r>
              <a:rPr lang="en-US" altLang="zh-CN" sz="17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Excel</a:t>
            </a:r>
            <a:r>
              <a:rPr lang="en-US" altLang="zh-CN" sz="17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lets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you</a:t>
            </a:r>
            <a:r>
              <a:rPr lang="en-US" altLang="zh-CN" sz="17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highlight information</a:t>
            </a:r>
            <a:r>
              <a:rPr lang="en-US" altLang="zh-CN" sz="17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make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data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stand</a:t>
            </a:r>
            <a:r>
              <a:rPr lang="en-US" altLang="zh-CN" sz="17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out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by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applying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custom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rules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to</a:t>
            </a:r>
            <a:r>
              <a:rPr lang="en-US" altLang="zh-CN" sz="17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cells</a:t>
            </a: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FILTER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REMOVE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To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remove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all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filters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from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table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or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range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Excel</a:t>
            </a: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12700" indent="0" algn="l">
              <a:lnSpc>
                <a:spcPct val="121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PIVOT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TABLE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SUMMARY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Microsoft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Excel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is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tool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that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summarizes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reorganizes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data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table</a:t>
            </a: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GRAPH</a:t>
            </a:r>
            <a:r>
              <a:rPr lang="en-US" altLang="zh-CN" sz="17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DATA</a:t>
            </a:r>
            <a:r>
              <a:rPr lang="en-US" altLang="zh-CN" sz="17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VISUALISATION</a:t>
            </a:r>
            <a:r>
              <a:rPr lang="en-US" altLang="zh-CN" sz="17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can</a:t>
            </a:r>
            <a:r>
              <a:rPr lang="en-US" altLang="zh-CN" sz="17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be</a:t>
            </a:r>
            <a:r>
              <a:rPr lang="en-US" altLang="zh-CN" sz="17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</a:t>
            </a: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powerful</a:t>
            </a:r>
            <a:r>
              <a:rPr lang="en-US" altLang="zh-CN" sz="17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tool</a:t>
            </a:r>
            <a:r>
              <a:rPr lang="en-US" altLang="zh-CN" sz="17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for</a:t>
            </a:r>
            <a:r>
              <a:rPr lang="en-US" altLang="zh-CN" sz="175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making</a:t>
            </a:r>
            <a:r>
              <a:rPr lang="en-US" altLang="zh-CN" sz="17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informed</a:t>
            </a:r>
            <a:r>
              <a:rPr lang="en-US" altLang="zh-CN" sz="175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decisions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</a:t>
            </a:r>
            <a:r>
              <a:rPr lang="en-US" altLang="zh-CN" sz="17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sharing</a:t>
            </a:r>
            <a:r>
              <a:rPr lang="en-US" altLang="zh-CN" sz="17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findings</a:t>
            </a:r>
            <a:r>
              <a:rPr lang="en-US" altLang="zh-CN" sz="17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with</a:t>
            </a:r>
            <a:r>
              <a:rPr lang="en-US" altLang="zh-CN" sz="17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others</a:t>
            </a:r>
            <a:endParaRPr lang="zh-CN" altLang="en-US" sz="17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315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591585" y="246157"/>
            <a:ext cx="8380730" cy="709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71481" rIns="0" bIns="0" anchor="t" anchorCtr="0">
            <a:prstTxWarp prst="textNoShape"/>
            <a:spAutoFit/>
          </a:bodyPr>
          <a:lstStyle/>
          <a:p>
            <a:pPr marL="143891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Dataset</a:t>
            </a:r>
            <a:r>
              <a:rPr lang="en-US" altLang="zh-CN" sz="4200" b="0" i="0" u="none" strike="noStrike" kern="0" cap="none" spc="-229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42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Description</a:t>
            </a:r>
            <a:endParaRPr lang="zh-CN" altLang="en-US" sz="4200" b="0" i="0" u="none" strike="noStrike" kern="0" cap="none" spc="-2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body" idx="1"/>
          </p:nvPr>
        </p:nvSpPr>
        <p:spPr>
          <a:xfrm rot="0">
            <a:off x="1353099" y="1325589"/>
            <a:ext cx="6148705" cy="31365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02823" rIns="0" bIns="0" anchor="t" anchorCtr="0">
            <a:prstTxWarp prst="textNoShape"/>
            <a:spAutoFit/>
          </a:bodyPr>
          <a:lstStyle/>
          <a:p>
            <a:pPr marL="178435" indent="0" algn="l">
              <a:lnSpc>
                <a:spcPts val="33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The</a:t>
            </a:r>
            <a:r>
              <a:rPr lang="en-US" altLang="zh-CN" sz="28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</a:t>
            </a:r>
            <a:r>
              <a:rPr lang="en-US" altLang="zh-CN" sz="28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set</a:t>
            </a:r>
            <a:r>
              <a:rPr lang="en-US" altLang="zh-CN" sz="28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contains</a:t>
            </a:r>
            <a:r>
              <a:rPr lang="en-US" altLang="zh-CN" sz="28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</a:t>
            </a:r>
            <a:r>
              <a:rPr lang="en-US" altLang="zh-CN" sz="28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like</a:t>
            </a:r>
            <a:r>
              <a:rPr lang="en-US" altLang="zh-CN" sz="28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age,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gender,</a:t>
            </a:r>
            <a:r>
              <a:rPr lang="en-US" altLang="zh-CN" sz="280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job</a:t>
            </a:r>
            <a:r>
              <a:rPr lang="en-US" altLang="zh-CN" sz="280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satisfaction,</a:t>
            </a:r>
            <a:r>
              <a:rPr lang="en-US" altLang="zh-CN" sz="280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environment satisfaction,</a:t>
            </a:r>
            <a:r>
              <a:rPr lang="en-US" altLang="zh-CN" sz="280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education</a:t>
            </a:r>
            <a:r>
              <a:rPr lang="en-US" altLang="zh-CN" sz="280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field,</a:t>
            </a:r>
            <a:r>
              <a:rPr lang="en-US" altLang="zh-CN" sz="280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job</a:t>
            </a:r>
            <a:r>
              <a:rPr lang="en-US" altLang="zh-CN" sz="280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role,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income,</a:t>
            </a:r>
            <a:r>
              <a:rPr lang="en-US" altLang="zh-CN" sz="2800" b="0" i="0" u="none" strike="noStrike" kern="0" cap="none" spc="-13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overtime,</a:t>
            </a:r>
            <a:r>
              <a:rPr lang="en-US" altLang="zh-CN" sz="2800" b="0" i="0" u="none" strike="noStrike" kern="0" cap="none" spc="-13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percentage</a:t>
            </a:r>
            <a:r>
              <a:rPr lang="en-US" altLang="zh-CN" sz="2800" b="0" i="0" u="none" strike="noStrike" kern="0" cap="none" spc="-13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salary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hike,</a:t>
            </a:r>
            <a:r>
              <a:rPr lang="en-US" altLang="zh-CN" sz="2800" b="0" i="0" u="none" strike="noStrike" kern="0" cap="none" spc="-1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tenure,</a:t>
            </a:r>
            <a:r>
              <a:rPr lang="en-US" altLang="zh-CN" sz="2800" b="0" i="0" u="none" strike="noStrike" kern="0" cap="none" spc="-1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training</a:t>
            </a:r>
            <a:r>
              <a:rPr lang="en-US" altLang="zh-CN" sz="2800" b="0" i="0" u="none" strike="noStrike" kern="0" cap="none" spc="-1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time,</a:t>
            </a:r>
            <a:r>
              <a:rPr lang="en-US" altLang="zh-CN" sz="2800" b="0" i="0" u="none" strike="noStrike" kern="0" cap="none" spc="-1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years</a:t>
            </a:r>
            <a:r>
              <a:rPr lang="en-US" altLang="zh-CN" sz="2800" b="0" i="0" u="none" strike="noStrike" kern="0" cap="none" spc="-1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current</a:t>
            </a:r>
            <a:r>
              <a:rPr lang="en-US" altLang="zh-CN" sz="280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role,</a:t>
            </a:r>
            <a:r>
              <a:rPr lang="en-US" altLang="zh-CN" sz="280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relationship</a:t>
            </a:r>
            <a:r>
              <a:rPr lang="en-US" altLang="zh-CN" sz="280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status,</a:t>
            </a:r>
            <a:r>
              <a:rPr lang="en-US" altLang="zh-CN" sz="280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and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more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3569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"/>
          <p:cNvGrpSpPr>
            <a:grpSpLocks/>
          </p:cNvGrpSpPr>
          <p:nvPr/>
        </p:nvGrpSpPr>
        <p:grpSpPr>
          <a:xfrm>
            <a:off x="6466464" y="0"/>
            <a:ext cx="4220584" cy="6019799"/>
            <a:chOff x="6466464" y="0"/>
            <a:chExt cx="4220584" cy="6019799"/>
          </a:xfrm>
        </p:grpSpPr>
        <p:pic>
          <p:nvPicPr>
            <p:cNvPr id="8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498784" y="714937"/>
              <a:ext cx="276224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6466464" y="0"/>
              <a:ext cx="4220584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8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8483" y="2968123"/>
            <a:ext cx="2162174" cy="30003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5" name="矩形"/>
          <p:cNvSpPr>
            <a:spLocks/>
          </p:cNvSpPr>
          <p:nvPr/>
        </p:nvSpPr>
        <p:spPr>
          <a:xfrm rot="0">
            <a:off x="647287" y="5654957"/>
            <a:ext cx="1466215" cy="157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altLang="zh-CN" sz="950" b="0" i="0" u="none" strike="noStrike" kern="0" cap="none" spc="0" baseline="0">
                <a:solidFill>
                  <a:srgbClr val="2D82C2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3/21/2024</a:t>
            </a:r>
            <a:r>
              <a:rPr lang="en-US" altLang="zh-CN" sz="950" b="0" i="0" u="none" strike="noStrike" kern="0" cap="none" spc="80" baseline="0">
                <a:solidFill>
                  <a:srgbClr val="2D82C2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950" b="0" i="0" u="none" strike="noStrike" kern="0" cap="none" spc="0" baseline="0">
                <a:solidFill>
                  <a:srgbClr val="2D82C2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Annual</a:t>
            </a:r>
            <a:r>
              <a:rPr lang="en-US" altLang="zh-CN" sz="950" b="0" i="0" u="none" strike="noStrike" kern="0" cap="none" spc="80" baseline="0">
                <a:solidFill>
                  <a:srgbClr val="2D82C2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950" b="0" i="0" u="none" strike="noStrike" kern="0" cap="none" spc="-10" baseline="0">
                <a:solidFill>
                  <a:srgbClr val="2D82C2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Review</a:t>
            </a:r>
            <a:endParaRPr lang="zh-CN" altLang="en-US" sz="9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9911776" y="5652737"/>
            <a:ext cx="94613" cy="157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9</a:t>
            </a:r>
            <a:endParaRPr lang="zh-CN" altLang="en-US" sz="9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 rot="0">
            <a:off x="77242" y="265206"/>
            <a:ext cx="8780505" cy="8901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8183" rIns="0" bIns="0" anchor="t" anchorCtr="0">
            <a:prstTxWarp prst="textNoShape"/>
            <a:spAutoFit/>
          </a:bodyPr>
          <a:lstStyle/>
          <a:p>
            <a:pPr marL="38544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THE</a:t>
            </a:r>
            <a:r>
              <a:rPr lang="en-US" altLang="zh-CN" sz="36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"WOW"</a:t>
            </a: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</a:t>
            </a: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OUR</a:t>
            </a: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SOLUTION</a:t>
            </a:r>
            <a:endParaRPr lang="zh-CN" altLang="en-US" sz="36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1966414" y="1835556"/>
            <a:ext cx="6411595" cy="2568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573" indent="-1016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ClrTx/>
              <a:buChar char="•"/>
              <a:tabLst>
                <a:tab pos="116586" algn="l"/>
              </a:tabLst>
            </a:pP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	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Use</a:t>
            </a:r>
            <a:r>
              <a:rPr lang="en-US" altLang="zh-CN" sz="2450" b="0" i="0" u="none" strike="noStrike" kern="0" cap="none" spc="-5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of</a:t>
            </a:r>
            <a:r>
              <a:rPr lang="en-US" altLang="zh-CN" sz="2450" b="0" i="0" u="none" strike="noStrike" kern="0" cap="none" spc="-5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interactive</a:t>
            </a:r>
            <a:r>
              <a:rPr lang="en-US" altLang="zh-CN" sz="2450" b="0" i="0" u="none" strike="noStrike" kern="0" cap="none" spc="-5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dashboards</a:t>
            </a:r>
            <a:r>
              <a:rPr lang="en-US" altLang="zh-CN" sz="2450" b="0" i="0" u="none" strike="noStrike" kern="0" cap="none" spc="-5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</a:t>
            </a:r>
            <a:r>
              <a:rPr lang="en-US" altLang="zh-CN" sz="2450" b="0" i="0" u="none" strike="noStrike" kern="0" cap="none" spc="-4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Excel.</a:t>
            </a:r>
            <a:r>
              <a:rPr lang="en-US" altLang="zh-CN" sz="2450" b="0" i="0" u="none" strike="noStrike" kern="0" cap="none" spc="-5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These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dash</a:t>
            </a:r>
            <a:r>
              <a:rPr lang="en-US" altLang="zh-CN" sz="2450" b="0" i="0" u="none" strike="noStrike" kern="0" cap="none" spc="-10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boards</a:t>
            </a:r>
            <a:r>
              <a:rPr lang="en-US" altLang="zh-CN" sz="2450" b="0" i="0" u="none" strike="noStrike" kern="0" cap="none" spc="-10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will</a:t>
            </a:r>
            <a:r>
              <a:rPr lang="en-US" altLang="zh-CN" sz="2450" b="0" i="0" u="none" strike="noStrike" kern="0" cap="none" spc="-9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allow</a:t>
            </a:r>
            <a:r>
              <a:rPr lang="en-US" altLang="zh-CN" sz="2450" b="0" i="0" u="none" strike="noStrike" kern="0" cap="none" spc="-10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managers</a:t>
            </a:r>
            <a:r>
              <a:rPr lang="en-US" altLang="zh-CN" sz="2450" b="0" i="0" u="none" strike="noStrike" kern="0" cap="none" spc="-10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9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filter</a:t>
            </a:r>
            <a:r>
              <a:rPr lang="en-US" altLang="zh-CN" sz="2450" b="0" i="0" u="none" strike="noStrike" kern="0" cap="none" spc="-10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data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194310" indent="-181610" algn="l">
              <a:lnSpc>
                <a:spcPts val="2725"/>
              </a:lnSpc>
              <a:spcBef>
                <a:spcPts val="0"/>
              </a:spcBef>
              <a:spcAft>
                <a:spcPts val="0"/>
              </a:spcAft>
              <a:buClrTx/>
              <a:buChar char="•"/>
              <a:tabLst>
                <a:tab pos="194310" algn="l"/>
                <a:tab pos="671830" algn="l"/>
              </a:tabLst>
            </a:pP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by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	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department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194310" indent="-181610" algn="l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  <a:tabLst>
                <a:tab pos="194310" algn="l"/>
              </a:tabLst>
            </a:pP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time</a:t>
            </a:r>
            <a:r>
              <a:rPr lang="en-US" altLang="zh-CN" sz="2450" b="0" i="0" u="none" strike="noStrike" kern="0" cap="none" spc="-5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period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  <a:p>
            <a:pPr marL="12573" indent="-10160" algn="l">
              <a:lnSpc>
                <a:spcPts val="2850"/>
              </a:lnSpc>
              <a:spcBef>
                <a:spcPts val="125"/>
              </a:spcBef>
              <a:spcAft>
                <a:spcPts val="0"/>
              </a:spcAft>
              <a:buClrTx/>
              <a:buChar char="•"/>
              <a:tabLst>
                <a:tab pos="116586" algn="l"/>
              </a:tabLst>
            </a:pP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	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individual</a:t>
            </a:r>
            <a:r>
              <a:rPr lang="en-US" altLang="zh-CN" sz="2450" b="0" i="0" u="none" strike="noStrike" kern="0" cap="none" spc="-6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employee</a:t>
            </a:r>
            <a:r>
              <a:rPr lang="en-US" altLang="zh-CN" sz="2450" b="0" i="0" u="none" strike="noStrike" kern="0" cap="none" spc="-6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6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see</a:t>
            </a:r>
            <a:r>
              <a:rPr lang="en-US" altLang="zh-CN" sz="2450" b="0" i="0" u="none" strike="noStrike" kern="0" cap="none" spc="-6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real-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time 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visualizations</a:t>
            </a:r>
            <a:r>
              <a:rPr lang="en-US" altLang="zh-CN" sz="2450" b="0" i="0" u="none" strike="noStrike" kern="0" cap="none" spc="-3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of</a:t>
            </a:r>
            <a:r>
              <a:rPr lang="en-US" altLang="zh-CN" sz="2450" b="0" i="0" u="none" strike="noStrike" kern="0" cap="none" spc="-3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performance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 pitchFamily="0" charset="0"/>
                <a:cs typeface="Roboto" pitchFamily="0" charset="0"/>
              </a:rPr>
              <a:t>trends.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0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Employee_Data_Analysis_.pdf</dc:title>
  <dc:creator>Priyanka Kannan</dc:creator>
  <cp:keywords>DAGPahD5hIU,BAFu_9AArao</cp:keywords>
  <cp:lastModifiedBy>root</cp:lastModifiedBy>
  <cp:revision>0</cp:revision>
  <dcterms:created xsi:type="dcterms:W3CDTF">2024-08-31T12:29:47Z</dcterms:created>
  <dcterms:modified xsi:type="dcterms:W3CDTF">2024-08-31T10:41:29Z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2024-08-30T16:00:00Z</vt:filetime>
  </property>
  <property fmtid="{D5CDD505-2E9C-101B-9397-08002B2CF9AE}" pid="3" name="Creator">
    <vt:lpwstr>Canva</vt:lpwstr>
  </property>
  <property fmtid="{D5CDD505-2E9C-101B-9397-08002B2CF9AE}" pid="4" name="LastSaved">
    <vt:filetime>2024-08-30T16:00:00Z</vt:filetime>
  </property>
  <property fmtid="{D5CDD505-2E9C-101B-9397-08002B2CF9AE}" pid="5" name="Producer">
    <vt:lpwstr>Canva</vt:lpwstr>
  </property>
</Properties>
</file>