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59" r:id="rId4"/>
    <p:sldId id="260" r:id="rId5"/>
    <p:sldId id="261" r:id="rId6"/>
    <p:sldId id="262" r:id="rId7"/>
  </p:sldIdLst>
  <p:sldSz cx="9144000" cy="5143500" type="screen16x9"/>
  <p:notesSz cx="6858000" cy="9144000"/>
  <p:embeddedFontLst>
    <p:embeddedFont>
      <p:font typeface="Roboto" panose="02000000000000000000" pitchFamily="2" charset="0"/>
      <p:regular r:id="rId9"/>
      <p:bold r:id="rId10"/>
      <p:italic r:id="rId11"/>
      <p:boldItalic r:id="rId12"/>
    </p:embeddedFont>
    <p:embeddedFont>
      <p:font typeface="Roboto Slab" pitchFamily="2" charset="0"/>
      <p:regular r:id="rId13"/>
      <p:bold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08"/>
  </p:normalViewPr>
  <p:slideViewPr>
    <p:cSldViewPr snapToGrid="0">
      <p:cViewPr varScale="1">
        <p:scale>
          <a:sx n="132" d="100"/>
          <a:sy n="132" d="100"/>
        </p:scale>
        <p:origin x="94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font" Target="fonts/font2.fntdata"/><Relationship Id="rId11" Type="http://schemas.openxmlformats.org/officeDocument/2006/relationships/font" Target="fonts/font3.fntdata"/><Relationship Id="rId12" Type="http://schemas.openxmlformats.org/officeDocument/2006/relationships/font" Target="fonts/font4.fntdata"/><Relationship Id="rId13" Type="http://schemas.openxmlformats.org/officeDocument/2006/relationships/font" Target="fonts/font5.fntdata"/><Relationship Id="rId14" Type="http://schemas.openxmlformats.org/officeDocument/2006/relationships/font" Target="fonts/font6.fntdata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font" Target="fonts/font1.fnt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t>How the System Works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/>
          </a:bodyPr>
          <a:lstStyle/>
          <a:p>
            <a:r>
              <a:t>• **Inputs:** Customer demographics, repayment history, credit utilization, income, and behavioral data from 6-month payment trends.</a:t>
            </a:r>
          </a:p>
          <a:p/>
          <a:p>
            <a:r>
              <a:t>• **Decision Logic:** Gradient Boosted Trees (XGBoost/LightGBM) model predicts delinquency risk using financial and behavioral signals. The system combines business rules (e.g., threshold triggers) with model scores for decision-making.</a:t>
            </a:r>
          </a:p>
          <a:p/>
          <a:p>
            <a:r>
              <a:t>• **Actions:** Risk-based outreach such as automated payment reminders, hardship support offers, or credit counseling notifications.</a:t>
            </a:r>
          </a:p>
          <a:p/>
          <a:p>
            <a:r>
              <a:t>• **Learning Loop:** Model retrains quarterly using new repayment data to refine predictions and enhance fairness and accuracy.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t>System Workflow Overview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1️⃣ **Customer Data Collection:** Income, credit score, utilization, missed payments.</a:t>
            </a:r>
          </a:p>
          <a:p>
            <a:r>
              <a:t>2️⃣ **Model Prediction:** AI model assigns delinquency risk score to each customer.</a:t>
            </a:r>
          </a:p>
          <a:p>
            <a:r>
              <a:t>3️⃣ **Decision Layer:** Combines AI output with business rules (e.g., regulatory limits).</a:t>
            </a:r>
          </a:p>
          <a:p>
            <a:r>
              <a:t>4️⃣ **Action Trigger:** Automated or human-guided interventions deployed.</a:t>
            </a:r>
          </a:p>
          <a:p>
            <a:r>
              <a:t>5️⃣ **Learning Feedback:** Outcomes tracked to update the model for continuous improvement.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t>Role of Agentic AI</a:t>
            </a: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t>**Autonomous Activities:**</a:t>
            </a:r>
          </a:p>
          <a:p>
            <a:r>
              <a:t>• Send automated payment reminders and notifications.</a:t>
            </a:r>
          </a:p>
          <a:p>
            <a:r>
              <a:t>• Update customer risk profiles dynamically.</a:t>
            </a:r>
          </a:p>
          <a:p>
            <a:r>
              <a:t>• Trigger early intervention workflows based on AI scores.</a:t>
            </a:r>
          </a:p>
          <a:p/>
          <a:p>
            <a:r>
              <a:t>**Human Oversight:**</a:t>
            </a:r>
          </a:p>
          <a:p>
            <a:r>
              <a:t>• Approve hardship assistance or restructuring plans.</a:t>
            </a:r>
          </a:p>
          <a:p>
            <a:r>
              <a:t>• Review fairness audit reports and handle escalations.</a:t>
            </a:r>
          </a:p>
          <a:p>
            <a:r>
              <a:t>• Oversee compliance and customer dispute resolution.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t>Responsible AI Guardrails</a:t>
            </a: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• **Fairness:** Bias detection across demographics and employment types using TPR/FPR parity checks.</a:t>
            </a:r>
          </a:p>
          <a:p>
            <a:r>
              <a:t>• **Explainability:** SHAP values clarify how Credit Utilization, Income, and Missed Payments affect predictions.</a:t>
            </a:r>
          </a:p>
          <a:p>
            <a:r>
              <a:t>• **Compliance:** Adheres to GDPR and financial conduct standards with auditable AI workflows.</a:t>
            </a:r>
          </a:p>
          <a:p>
            <a:r>
              <a:t>• **Human-in-the-loop:** Critical financial decisions require manual approval.</a:t>
            </a:r>
          </a:p>
          <a:p>
            <a:r>
              <a:t>• **Transparency:** Model outputs are interpretable and traceable for regulatory review.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t>Expected Business Impact</a:t>
            </a: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t>**Quantitative Outcomes:**</a:t>
            </a:r>
          </a:p>
          <a:p>
            <a:r>
              <a:t>• 15–20% reduction in delinquency rates.</a:t>
            </a:r>
          </a:p>
          <a:p>
            <a:r>
              <a:t>• 10% improvement in repayment recovery efficiency.</a:t>
            </a:r>
          </a:p>
          <a:p>
            <a:r>
              <a:t>• 25% reduction in manual case handling time.</a:t>
            </a:r>
          </a:p>
          <a:p/>
          <a:p>
            <a:r>
              <a:t>**Qualitative Outcomes:**</a:t>
            </a:r>
          </a:p>
          <a:p>
            <a:r>
              <a:t>• Enhanced customer trust via fair and transparent decisions.</a:t>
            </a:r>
          </a:p>
          <a:p>
            <a:r>
              <a:t>• Scalable collections operations with ethical automation.</a:t>
            </a:r>
          </a:p>
          <a:p>
            <a:r>
              <a:t>• Improved employee focus on complex customer cases.</a:t>
            </a:r>
          </a:p>
          <a:p>
            <a:r>
              <a:t>• Strengthened compliance and brand reputation for responsible AI use.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C1373-ECCB-8893-C88B-952E49559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[Feel free to add more slides throughout]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9607-54F3-CE30-20BB-21D4536BE7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473</Words>
  <Application>Microsoft Macintosh PowerPoint</Application>
  <PresentationFormat>On-screen Show (16:9)</PresentationFormat>
  <Paragraphs>36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Roboto Slab</vt:lpstr>
      <vt:lpstr>Roboto</vt:lpstr>
      <vt:lpstr>Marina</vt:lpstr>
      <vt:lpstr>AI-Powered Collections Strategy</vt:lpstr>
      <vt:lpstr>How the System Works</vt:lpstr>
      <vt:lpstr>Role of Agentic AI</vt:lpstr>
      <vt:lpstr>Responsible AI Guardrails</vt:lpstr>
      <vt:lpstr>Expected Business Impact</vt:lpstr>
      <vt:lpstr>[Feel free to add more slides throughout]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Tran, Tammy</cp:lastModifiedBy>
  <cp:revision>2</cp:revision>
  <dcterms:modified xsi:type="dcterms:W3CDTF">2025-04-29T13:27:36Z</dcterms:modified>
</cp:coreProperties>
</file>