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2" r:id="rId4"/>
    <p:sldId id="257" r:id="rId5"/>
    <p:sldId id="258" r:id="rId6"/>
    <p:sldId id="259" r:id="rId7"/>
    <p:sldId id="266" r:id="rId8"/>
    <p:sldId id="267" r:id="rId9"/>
    <p:sldId id="260" r:id="rId10"/>
    <p:sldId id="261" r:id="rId11"/>
    <p:sldId id="263" r:id="rId12"/>
    <p:sldId id="265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" y="1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DA901-0AB2-4ACE-8F1C-9A74BC83A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E47F6-7826-482A-A76D-CBC3A9D81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A9693-8D11-4CC9-B820-56825162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1531D-7A1A-4656-B48C-79B6FC0C3734}" type="datetimeFigureOut">
              <a:rPr lang="en-AU" smtClean="0"/>
              <a:t>12/05/2018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5348C-41A0-43A1-A72A-993F31806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8387E-766B-409E-9887-D7618251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37D5-6E96-41D8-AA58-B89F299FE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099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7F6A-1F15-459B-A129-1471745F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CBEEA-9C20-4C30-8F20-FE4D53299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57652-ADE6-4F56-8E05-174DA9883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1531D-7A1A-4656-B48C-79B6FC0C3734}" type="datetimeFigureOut">
              <a:rPr lang="en-AU" smtClean="0"/>
              <a:t>12/05/2018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9F562-2A5F-4D64-BAED-3515EAD0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4EA82-EE66-4856-90CA-671B32953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37D5-6E96-41D8-AA58-B89F299FE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986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755737-23B4-4ABE-AD2D-5EA83B363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8DF66-BCB4-4A3B-AD61-1500FB134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8F537-7B19-4554-9BA7-D3280E79F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1531D-7A1A-4656-B48C-79B6FC0C3734}" type="datetimeFigureOut">
              <a:rPr lang="en-AU" smtClean="0"/>
              <a:t>12/05/2018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30DE1-A636-405A-828D-2A0D9143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671CB-2B5F-4CB7-93D4-FB87CFD1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37D5-6E96-41D8-AA58-B89F299FE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933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1C6B-3456-401F-9882-0CA23A9C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2D92E-4416-4426-A6EF-E22A12CB6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1B175-0778-4AF5-A5EB-81059267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1531D-7A1A-4656-B48C-79B6FC0C3734}" type="datetimeFigureOut">
              <a:rPr lang="en-AU" smtClean="0"/>
              <a:t>12/05/2018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DDAA8-A117-44B0-B585-8DE298B2D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0B3BC-5F29-437D-BCE5-CCC67EE8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37D5-6E96-41D8-AA58-B89F299FE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81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743A2-60B6-48D6-B2F3-FBA4E6C0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0D3E-43E3-4059-AA23-396ABB54A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B116F-3431-4299-8B02-899B39B0D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1531D-7A1A-4656-B48C-79B6FC0C3734}" type="datetimeFigureOut">
              <a:rPr lang="en-AU" smtClean="0"/>
              <a:t>12/05/2018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35831-611B-49B6-AAF1-B5D1C09DC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A390C-AECF-4FB9-939B-F2601404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37D5-6E96-41D8-AA58-B89F299FE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482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7555-ECD8-4625-8AEB-4CDA4FAE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1FEBF-52B2-4DDF-934C-C217AE246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FED5F-64D8-46E2-A142-0B9064086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0F793-F21C-4354-8856-6AB57FC5F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1531D-7A1A-4656-B48C-79B6FC0C3734}" type="datetimeFigureOut">
              <a:rPr lang="en-AU" smtClean="0"/>
              <a:t>12/05/2018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ECAD0-0357-4D6B-AEAE-2DAAFFB93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68BE1-D773-41E3-9A0D-8E7DB237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37D5-6E96-41D8-AA58-B89F299FE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848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EC90-72FA-4712-85AA-6E447B9F4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55FB9-C0C6-4B84-9B78-EC1BF0773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A1D30-35C7-4EB8-8925-4F812A398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C97DA-4990-4E67-B678-D469F6015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2FDBD8-1A4A-4B16-9610-59B71B620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AF34A7-0522-45D7-B5B8-912ED435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1531D-7A1A-4656-B48C-79B6FC0C3734}" type="datetimeFigureOut">
              <a:rPr lang="en-AU" smtClean="0"/>
              <a:t>12/05/2018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79EC80-F85E-411B-B5D2-7600D14D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717E1B-FD65-428F-82BA-87FBD1158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37D5-6E96-41D8-AA58-B89F299FE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46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4435-0C9C-458A-9923-574B4C67E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25AAE-7BD2-47A6-B479-DDCAA650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1531D-7A1A-4656-B48C-79B6FC0C3734}" type="datetimeFigureOut">
              <a:rPr lang="en-AU" smtClean="0"/>
              <a:t>12/05/2018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E24BA-3647-4478-AD88-B35EC3FD7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FA1AC-8B5D-4BD4-A69D-867C0F7B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37D5-6E96-41D8-AA58-B89F299FE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10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0FF71D-0133-4F61-8C34-3472041F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1531D-7A1A-4656-B48C-79B6FC0C3734}" type="datetimeFigureOut">
              <a:rPr lang="en-AU" smtClean="0"/>
              <a:t>12/05/2018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E3CC1-A33F-4DDE-8BB1-B861A927D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30E8D-5DC2-42CF-9ACD-36A3FDA6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37D5-6E96-41D8-AA58-B89F299FE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672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16C0-F4E5-4ACF-AE32-F5DA40FEA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AD1D-8E28-468D-ABB3-A9B196ABB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C8F8A-8C3D-40A9-A22F-5D9CCD4EA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5DE6B-4C0E-49AB-9195-749BC330B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1531D-7A1A-4656-B48C-79B6FC0C3734}" type="datetimeFigureOut">
              <a:rPr lang="en-AU" smtClean="0"/>
              <a:t>12/05/2018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7D52B-8AAD-4889-8014-748CC281C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40F5D-8048-4E1C-9C7C-C44C31BE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37D5-6E96-41D8-AA58-B89F299FE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166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5AE4A-B6D2-4DB4-AE21-847D8DD9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EB215-5101-45F4-B945-0150DF88B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2F8B7-5AD2-41DA-AED5-28FE60C14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09F79-A2A5-4C59-8744-B44EF19C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1531D-7A1A-4656-B48C-79B6FC0C3734}" type="datetimeFigureOut">
              <a:rPr lang="en-AU" smtClean="0"/>
              <a:t>12/05/2018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F3612-B5B5-4B1E-A3A0-A7DEEB0E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23E31-7EB6-491C-AF31-25730B18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37D5-6E96-41D8-AA58-B89F299FE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006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108E2-4C7C-4A0B-8353-64640B71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947C6-8313-4C6A-B3CF-8320E1A20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24261-F836-4C1F-9EA3-19878EF3B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1531D-7A1A-4656-B48C-79B6FC0C3734}" type="datetimeFigureOut">
              <a:rPr lang="en-AU" smtClean="0"/>
              <a:t>12/05/2018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18DD2-6CA6-4611-8400-1CE34FC1E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ED26B-E0C1-4D1E-A95D-E053A4524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537D5-6E96-41D8-AA58-B89F299FE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176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FEFB4A1B-40CD-415A-B4E2-E1AA34886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726" y="307731"/>
            <a:ext cx="8035449" cy="3997637"/>
          </a:xfrm>
          <a:prstGeom prst="rect">
            <a:avLst/>
          </a:prstGeom>
          <a:effectLst>
            <a:glow>
              <a:schemeClr val="accent1">
                <a:alpha val="99000"/>
              </a:schemeClr>
            </a:glow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109B50-BCA8-4763-B392-33A195582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Variables affecting Australian GDP</a:t>
            </a:r>
            <a:endParaRPr lang="en-AU" sz="5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4B0E1-12A7-412F-BBDC-554FC67B5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362" y="5815698"/>
            <a:ext cx="9144000" cy="42000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93DB0E"/>
                </a:solidFill>
              </a:rPr>
              <a:t>By: The Skeptics</a:t>
            </a:r>
            <a:endParaRPr lang="en-AU" sz="2000">
              <a:solidFill>
                <a:srgbClr val="93D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765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5287A-EF46-4C65-A0B8-CE292478A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Lasso Regression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[show lasso graph here]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94BEED-456F-4A6E-9706-2A799104D655}"/>
              </a:ext>
            </a:extLst>
          </p:cNvPr>
          <p:cNvSpPr>
            <a:spLocks noChangeAspect="1"/>
          </p:cNvSpPr>
          <p:nvPr/>
        </p:nvSpPr>
        <p:spPr>
          <a:xfrm>
            <a:off x="457200" y="622800"/>
            <a:ext cx="11278800" cy="5608800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4513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2DA2-C334-4682-BB00-573D7013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GDP Models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40170-F0BA-4695-A709-299A6FDCA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GDP = A + B + C – 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GDP = income + spending + services - imports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6DAE39-51D7-43FF-8FB9-6C5E38D17548}"/>
              </a:ext>
            </a:extLst>
          </p:cNvPr>
          <p:cNvSpPr>
            <a:spLocks noChangeAspect="1"/>
          </p:cNvSpPr>
          <p:nvPr/>
        </p:nvSpPr>
        <p:spPr>
          <a:xfrm>
            <a:off x="457200" y="622800"/>
            <a:ext cx="11278800" cy="5608800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7415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C439B-2F69-43AA-A074-10BE1AD26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60FBD-F39E-4815-A726-E7944EF8B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[plot of the models]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B5F720-236C-4EA9-A250-C0767D317D0B}"/>
              </a:ext>
            </a:extLst>
          </p:cNvPr>
          <p:cNvSpPr>
            <a:spLocks noChangeAspect="1"/>
          </p:cNvSpPr>
          <p:nvPr/>
        </p:nvSpPr>
        <p:spPr>
          <a:xfrm>
            <a:off x="457200" y="622800"/>
            <a:ext cx="11278800" cy="5608800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1131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7F78C-8A42-4777-BD9B-2DF834766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Result: Variables affecting Australian GDP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F6860-4365-4AB7-B1FC-5B6D3DE56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Unemployment</a:t>
            </a:r>
          </a:p>
          <a:p>
            <a:r>
              <a:rPr lang="en-US" dirty="0"/>
              <a:t>Mining Output</a:t>
            </a:r>
          </a:p>
          <a:p>
            <a:r>
              <a:rPr lang="en-US" dirty="0"/>
              <a:t>Educational Attainment</a:t>
            </a:r>
          </a:p>
          <a:p>
            <a:r>
              <a:rPr lang="en-US" dirty="0" err="1"/>
              <a:t>etc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8EC591-8909-4918-AB68-6C1C765F1CA7}"/>
              </a:ext>
            </a:extLst>
          </p:cNvPr>
          <p:cNvSpPr>
            <a:spLocks noChangeAspect="1"/>
          </p:cNvSpPr>
          <p:nvPr/>
        </p:nvSpPr>
        <p:spPr>
          <a:xfrm>
            <a:off x="457200" y="622800"/>
            <a:ext cx="11278800" cy="5608800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269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CB2E-3A25-4894-8C27-E92CC1E9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37EF0-F2FF-401D-9E88-77594C271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Economists</a:t>
            </a:r>
          </a:p>
          <a:p>
            <a:pPr marL="0" indent="0">
              <a:buNone/>
            </a:pPr>
            <a:r>
              <a:rPr lang="en-AU" dirty="0"/>
              <a:t>Magazine Writers</a:t>
            </a:r>
          </a:p>
          <a:p>
            <a:pPr marL="0" indent="0">
              <a:buNone/>
            </a:pPr>
            <a:r>
              <a:rPr lang="en-AU" dirty="0"/>
              <a:t>Researchers</a:t>
            </a:r>
          </a:p>
          <a:p>
            <a:pPr marL="0" indent="0">
              <a:buNone/>
            </a:pPr>
            <a:r>
              <a:rPr lang="en-AU" dirty="0"/>
              <a:t>Bankers</a:t>
            </a:r>
          </a:p>
          <a:p>
            <a:pPr marL="0" indent="0">
              <a:buNone/>
            </a:pPr>
            <a:r>
              <a:rPr lang="en-AU" dirty="0"/>
              <a:t>Investors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FC61FB-216A-4EBE-8FA1-27A00D82F4BC}"/>
              </a:ext>
            </a:extLst>
          </p:cNvPr>
          <p:cNvSpPr>
            <a:spLocks noChangeAspect="1"/>
          </p:cNvSpPr>
          <p:nvPr/>
        </p:nvSpPr>
        <p:spPr>
          <a:xfrm>
            <a:off x="457200" y="622800"/>
            <a:ext cx="11278800" cy="5608800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95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7F78C-8A42-4777-BD9B-2DF834766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Result: Variables affecting Australian GDP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F6860-4365-4AB7-B1FC-5B6D3DE56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Unemployment</a:t>
            </a:r>
          </a:p>
          <a:p>
            <a:r>
              <a:rPr lang="en-US" dirty="0"/>
              <a:t>Mining Output</a:t>
            </a:r>
          </a:p>
          <a:p>
            <a:r>
              <a:rPr lang="en-US" dirty="0"/>
              <a:t>Educational Attainment</a:t>
            </a:r>
          </a:p>
          <a:p>
            <a:r>
              <a:rPr lang="en-US" dirty="0" err="1"/>
              <a:t>etc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18CCE5-9E82-49B6-B6FC-5EA3D4F544D7}"/>
              </a:ext>
            </a:extLst>
          </p:cNvPr>
          <p:cNvSpPr>
            <a:spLocks noChangeAspect="1"/>
          </p:cNvSpPr>
          <p:nvPr/>
        </p:nvSpPr>
        <p:spPr>
          <a:xfrm>
            <a:off x="457200" y="622800"/>
            <a:ext cx="11278800" cy="5608800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82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0C031-80A8-4BB2-A211-2E6403B7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GDP?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5858F-2394-4E9C-8951-012B76928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Gross domestic product (GDP) is a monetary measure of the market value of all final goods and services produced in a period (quarterly or yearly) of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Source: Wikipedia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5171DC-8FBE-4CB3-8F9D-D70A9DA14319}"/>
              </a:ext>
            </a:extLst>
          </p:cNvPr>
          <p:cNvSpPr>
            <a:spLocks noChangeAspect="1"/>
          </p:cNvSpPr>
          <p:nvPr/>
        </p:nvSpPr>
        <p:spPr>
          <a:xfrm>
            <a:off x="457200" y="622800"/>
            <a:ext cx="11278800" cy="5608800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075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236B6-E4F7-41F8-82C3-C0D41923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Questions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15156-F9F4-43AD-AF10-5C8E926FE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Can GDP be accurately predicted using historical data?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factors affect GDP?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Does unemployment affect GDP?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C19C29-50EE-408D-8A00-15899DFF389C}"/>
              </a:ext>
            </a:extLst>
          </p:cNvPr>
          <p:cNvSpPr>
            <a:spLocks noChangeAspect="1"/>
          </p:cNvSpPr>
          <p:nvPr/>
        </p:nvSpPr>
        <p:spPr>
          <a:xfrm>
            <a:off x="457200" y="622800"/>
            <a:ext cx="11278800" cy="5608800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8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69796-B470-41A9-8AD9-9E21E436E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95CA8-6D79-4667-8D67-009BDB3ED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Australian Bureau of Statistics (ABS)</a:t>
            </a:r>
          </a:p>
          <a:p>
            <a:pPr marL="0" indent="0">
              <a:buNone/>
            </a:pPr>
            <a:r>
              <a:rPr lang="en-US" dirty="0"/>
              <a:t>Trading website</a:t>
            </a:r>
          </a:p>
          <a:p>
            <a:pPr marL="0" indent="0">
              <a:buNone/>
            </a:pPr>
            <a:r>
              <a:rPr lang="en-US" dirty="0"/>
              <a:t>SMH </a:t>
            </a:r>
          </a:p>
          <a:p>
            <a:pPr marL="0" indent="0">
              <a:buNone/>
            </a:pPr>
            <a:r>
              <a:rPr lang="en-US" dirty="0" err="1"/>
              <a:t>etc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135219-E618-4EA7-B65E-156A2A12472D}"/>
              </a:ext>
            </a:extLst>
          </p:cNvPr>
          <p:cNvSpPr>
            <a:spLocks noChangeAspect="1"/>
          </p:cNvSpPr>
          <p:nvPr/>
        </p:nvSpPr>
        <p:spPr>
          <a:xfrm>
            <a:off x="457200" y="622800"/>
            <a:ext cx="11278800" cy="5608800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5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5C39-1583-4886-B8E6-60B870B9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Issues</a:t>
            </a:r>
            <a:endParaRPr lang="en-AU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E901C08-5441-419E-BE91-83C7A3CB70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8681514"/>
              </p:ext>
            </p:extLst>
          </p:nvPr>
        </p:nvGraphicFramePr>
        <p:xfrm>
          <a:off x="838200" y="2835275"/>
          <a:ext cx="10515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162339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79757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3860011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2882429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09259315"/>
                    </a:ext>
                  </a:extLst>
                </a:gridCol>
              </a:tblGrid>
              <a:tr h="265092">
                <a:tc>
                  <a:txBody>
                    <a:bodyPr/>
                    <a:lstStyle/>
                    <a:p>
                      <a:r>
                        <a:rPr lang="en-US" dirty="0"/>
                        <a:t>Column1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Column5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258994"/>
                  </a:ext>
                </a:extLst>
              </a:tr>
              <a:tr h="265092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414874"/>
                  </a:ext>
                </a:extLst>
              </a:tr>
              <a:tr h="26509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30604"/>
                  </a:ext>
                </a:extLst>
              </a:tr>
              <a:tr h="265092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543069"/>
                  </a:ext>
                </a:extLst>
              </a:tr>
              <a:tr h="26509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296932"/>
                  </a:ext>
                </a:extLst>
              </a:tr>
              <a:tr h="265092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23047"/>
                  </a:ext>
                </a:extLst>
              </a:tr>
              <a:tr h="265092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94822"/>
                  </a:ext>
                </a:extLst>
              </a:tr>
              <a:tr h="265092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613959"/>
                  </a:ext>
                </a:extLst>
              </a:tr>
              <a:tr h="26509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646186"/>
                  </a:ext>
                </a:extLst>
              </a:tr>
              <a:tr h="26509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633160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4E20AD-3ABF-4FA6-8F0E-9D288E716940}"/>
              </a:ext>
            </a:extLst>
          </p:cNvPr>
          <p:cNvSpPr txBox="1">
            <a:spLocks/>
          </p:cNvSpPr>
          <p:nvPr/>
        </p:nvSpPr>
        <p:spPr>
          <a:xfrm>
            <a:off x="838200" y="1841385"/>
            <a:ext cx="10347121" cy="583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Initial Data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4B25AF-C8C6-4BBC-8EF7-E79F6DD6B656}"/>
              </a:ext>
            </a:extLst>
          </p:cNvPr>
          <p:cNvSpPr>
            <a:spLocks noChangeAspect="1"/>
          </p:cNvSpPr>
          <p:nvPr/>
        </p:nvSpPr>
        <p:spPr>
          <a:xfrm>
            <a:off x="457200" y="622800"/>
            <a:ext cx="11278800" cy="5608800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185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5C39-1583-4886-B8E6-60B870B9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Issues</a:t>
            </a:r>
            <a:endParaRPr lang="en-AU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E901C08-5441-419E-BE91-83C7A3CB70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835275"/>
          <a:ext cx="10515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162339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79757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3860011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2882429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09259315"/>
                    </a:ext>
                  </a:extLst>
                </a:gridCol>
              </a:tblGrid>
              <a:tr h="265092">
                <a:tc>
                  <a:txBody>
                    <a:bodyPr/>
                    <a:lstStyle/>
                    <a:p>
                      <a:r>
                        <a:rPr lang="en-US" dirty="0"/>
                        <a:t>Column1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Column5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258994"/>
                  </a:ext>
                </a:extLst>
              </a:tr>
              <a:tr h="265092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414874"/>
                  </a:ext>
                </a:extLst>
              </a:tr>
              <a:tr h="26509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30604"/>
                  </a:ext>
                </a:extLst>
              </a:tr>
              <a:tr h="265092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543069"/>
                  </a:ext>
                </a:extLst>
              </a:tr>
              <a:tr h="265092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296932"/>
                  </a:ext>
                </a:extLst>
              </a:tr>
              <a:tr h="265092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23047"/>
                  </a:ext>
                </a:extLst>
              </a:tr>
              <a:tr h="26509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94822"/>
                  </a:ext>
                </a:extLst>
              </a:tr>
              <a:tr h="265092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613959"/>
                  </a:ext>
                </a:extLst>
              </a:tr>
              <a:tr h="265092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646186"/>
                  </a:ext>
                </a:extLst>
              </a:tr>
              <a:tr h="26509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633160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4E20AD-3ABF-4FA6-8F0E-9D288E716940}"/>
              </a:ext>
            </a:extLst>
          </p:cNvPr>
          <p:cNvSpPr txBox="1">
            <a:spLocks/>
          </p:cNvSpPr>
          <p:nvPr/>
        </p:nvSpPr>
        <p:spPr>
          <a:xfrm>
            <a:off x="838200" y="1841385"/>
            <a:ext cx="10347121" cy="583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Transformed Data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ABA1C6-AC5D-4F3A-92E1-64858E3A7C38}"/>
              </a:ext>
            </a:extLst>
          </p:cNvPr>
          <p:cNvSpPr>
            <a:spLocks noChangeAspect="1"/>
          </p:cNvSpPr>
          <p:nvPr/>
        </p:nvSpPr>
        <p:spPr>
          <a:xfrm>
            <a:off x="457200" y="622800"/>
            <a:ext cx="11278800" cy="5608800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7556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3487-DCF2-4C57-88C5-90ED7B7A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Used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46B8E-0F3F-4B7F-A0E6-1A720A0BD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Multiple Linear Regression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[Show MLR graph here]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10830-1270-4C0A-AE1B-8115CA41B258}"/>
              </a:ext>
            </a:extLst>
          </p:cNvPr>
          <p:cNvSpPr>
            <a:spLocks noChangeAspect="1"/>
          </p:cNvSpPr>
          <p:nvPr/>
        </p:nvSpPr>
        <p:spPr>
          <a:xfrm>
            <a:off x="457200" y="622800"/>
            <a:ext cx="11278800" cy="5608800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6944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Variables affecting Australian GDP</vt:lpstr>
      <vt:lpstr>Target Audience</vt:lpstr>
      <vt:lpstr>Result: Variables affecting Australian GDP</vt:lpstr>
      <vt:lpstr>What is GDP?</vt:lpstr>
      <vt:lpstr>Statistical Questions</vt:lpstr>
      <vt:lpstr>Data Sources</vt:lpstr>
      <vt:lpstr>Limitations and Issues</vt:lpstr>
      <vt:lpstr>Limitations and Issues</vt:lpstr>
      <vt:lpstr>Methods Used</vt:lpstr>
      <vt:lpstr>PowerPoint Presentation</vt:lpstr>
      <vt:lpstr>GDP Models</vt:lpstr>
      <vt:lpstr>Models</vt:lpstr>
      <vt:lpstr>Result: Variables affecting Australian GDP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affecting GDP</dc:title>
  <dc:creator>Jorge Pilayre</dc:creator>
  <cp:lastModifiedBy>Jorge Pilayre</cp:lastModifiedBy>
  <cp:revision>11</cp:revision>
  <dcterms:created xsi:type="dcterms:W3CDTF">2018-05-12T04:47:36Z</dcterms:created>
  <dcterms:modified xsi:type="dcterms:W3CDTF">2018-05-12T11:36:10Z</dcterms:modified>
</cp:coreProperties>
</file>