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0abc352c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0abc352c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30abc352cb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IMAGES USING STEGANOGRAPHY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3117529" y="4586365"/>
            <a:ext cx="79803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 ABISHEK J L</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VELALAR COLLEGE OF ENGINEERING AND TECHNO</a:t>
            </a:r>
            <a:r>
              <a:rPr b="1" lang="en-US" sz="2000">
                <a:solidFill>
                  <a:srgbClr val="1482AB"/>
                </a:solidFill>
              </a:rPr>
              <a:t>LOGY, BTECH-INFORMATION TECHNOLOGY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63" name="Google Shape;163;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https://github.com/AbishekJL/Edunet_project.git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840"/>
              <a:buFont typeface="Arial"/>
              <a:buNone/>
            </a:pPr>
            <a:r>
              <a:rPr lang="en-US" sz="2000">
                <a:latin typeface="Calibri"/>
                <a:ea typeface="Calibri"/>
                <a:cs typeface="Calibri"/>
                <a:sym typeface="Calibri"/>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1" marL="63000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Python: Primary programming language.</a:t>
            </a:r>
            <a:endParaRPr/>
          </a:p>
          <a:p>
            <a:pPr indent="-306000" lvl="1" marL="63000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  OpenCV: For image processing.</a:t>
            </a:r>
            <a:endParaRPr/>
          </a:p>
          <a:p>
            <a:pPr indent="-306000" lvl="1" marL="63000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  hashlib: For SHA-256 password hashing.</a:t>
            </a:r>
            <a:endParaRPr sz="2000">
              <a:solidFill>
                <a:schemeClr val="dk1"/>
              </a:solidFill>
              <a:latin typeface="Calibri"/>
              <a:ea typeface="Calibri"/>
              <a:cs typeface="Calibri"/>
              <a:sym typeface="Calibri"/>
            </a:endParaRPr>
          </a:p>
          <a:p>
            <a:pPr indent="-340544" lvl="0" marL="30600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Model Validation:</a:t>
            </a:r>
            <a:endParaRPr sz="2200">
              <a:solidFill>
                <a:schemeClr val="dk1"/>
              </a:solidFill>
              <a:latin typeface="Calibri"/>
              <a:ea typeface="Calibri"/>
              <a:cs typeface="Calibri"/>
              <a:sym typeface="Calibri"/>
            </a:endParaRPr>
          </a:p>
          <a:p>
            <a:pPr indent="-327844" lvl="1" marL="63000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Extensive testing on various image formats and sizes.</a:t>
            </a:r>
            <a:endParaRPr/>
          </a:p>
          <a:p>
            <a:pPr indent="-327844" lvl="1" marL="63000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Ensuring the hidden message remains undetectable and the image quality is preserved.</a:t>
            </a:r>
            <a:endParaRPr/>
          </a:p>
          <a:p>
            <a:pPr indent="0" lvl="0" marL="63000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1564"/>
              <a:buNone/>
            </a:pPr>
            <a:r>
              <a:t/>
            </a:r>
            <a:endParaRPr/>
          </a:p>
        </p:txBody>
      </p:sp>
      <p:sp>
        <p:nvSpPr>
          <p:cNvPr id="117" name="Google Shape;117;p16"/>
          <p:cNvSpPr txBox="1"/>
          <p:nvPr/>
        </p:nvSpPr>
        <p:spPr>
          <a:xfrm>
            <a:off x="326750" y="2188950"/>
            <a:ext cx="7356000" cy="523200"/>
          </a:xfrm>
          <a:prstGeom prst="rect">
            <a:avLst/>
          </a:prstGeom>
          <a:noFill/>
          <a:ln>
            <a:noFill/>
          </a:ln>
        </p:spPr>
        <p:txBody>
          <a:bodyPr anchorCtr="0" anchor="ctr" bIns="91425" lIns="91425" spcFirstLastPara="1" rIns="91425" wrap="square" tIns="91425">
            <a:spAutoFit/>
          </a:bodyPr>
          <a:lstStyle/>
          <a:p>
            <a:pPr indent="-368300" lvl="0" marL="457200" rtl="0" algn="l">
              <a:spcBef>
                <a:spcPts val="0"/>
              </a:spcBef>
              <a:spcAft>
                <a:spcPts val="0"/>
              </a:spcAft>
              <a:buClr>
                <a:srgbClr val="3F3F3F"/>
              </a:buClr>
              <a:buSzPts val="2200"/>
              <a:buFont typeface="Calibri"/>
              <a:buChar char="●"/>
            </a:pPr>
            <a:r>
              <a:rPr b="1" lang="en-US" sz="2200">
                <a:solidFill>
                  <a:srgbClr val="3F3F3F"/>
                </a:solidFill>
                <a:latin typeface="Calibri"/>
                <a:ea typeface="Calibri"/>
                <a:cs typeface="Calibri"/>
                <a:sym typeface="Calibri"/>
              </a:rPr>
              <a:t>libraries</a:t>
            </a:r>
            <a:endParaRPr b="1" sz="220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3" name="Google Shape;123;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2000"/>
              <a:buChar char="✔"/>
            </a:pPr>
            <a:r>
              <a:rPr b="1" lang="en-US" sz="2200">
                <a:latin typeface="Calibri"/>
                <a:ea typeface="Calibri"/>
                <a:cs typeface="Calibri"/>
                <a:sym typeface="Calibri"/>
              </a:rPr>
              <a:t>Enhanced Security:</a:t>
            </a:r>
            <a:endParaRPr sz="2200">
              <a:latin typeface="Calibri"/>
              <a:ea typeface="Calibri"/>
              <a:cs typeface="Calibri"/>
              <a:sym typeface="Calibri"/>
            </a:endParaRPr>
          </a:p>
          <a:p>
            <a:pPr indent="0" lvl="1" marL="457200" rtl="0" algn="l">
              <a:spcBef>
                <a:spcPts val="1007"/>
              </a:spcBef>
              <a:spcAft>
                <a:spcPts val="0"/>
              </a:spcAft>
              <a:buClr>
                <a:schemeClr val="dk1"/>
              </a:buClr>
              <a:buSzPct val="92000"/>
              <a:buFont typeface="Arial"/>
              <a:buNone/>
            </a:pPr>
            <a:r>
              <a:rPr lang="en-US" sz="2200">
                <a:latin typeface="Calibri"/>
                <a:ea typeface="Calibri"/>
                <a:cs typeface="Calibri"/>
                <a:sym typeface="Calibri"/>
              </a:rPr>
              <a:t>Implemented SHA-256 hashing for passwords to ensure secure data embedding and retrieval.</a:t>
            </a:r>
            <a:endParaRPr/>
          </a:p>
          <a:p>
            <a:pPr indent="-306000" lvl="0" marL="306000" rtl="0" algn="l">
              <a:spcBef>
                <a:spcPts val="1007"/>
              </a:spcBef>
              <a:spcAft>
                <a:spcPts val="0"/>
              </a:spcAft>
              <a:buSzPct val="92000"/>
              <a:buChar char="✔"/>
            </a:pPr>
            <a:r>
              <a:rPr b="1" lang="en-US" sz="2200">
                <a:latin typeface="Calibri"/>
                <a:ea typeface="Calibri"/>
                <a:cs typeface="Calibri"/>
                <a:sym typeface="Calibri"/>
              </a:rPr>
              <a:t>Efficient Algorithms:</a:t>
            </a:r>
            <a:endParaRPr sz="2200">
              <a:latin typeface="Calibri"/>
              <a:ea typeface="Calibri"/>
              <a:cs typeface="Calibri"/>
              <a:sym typeface="Calibri"/>
            </a:endParaRPr>
          </a:p>
          <a:p>
            <a:pPr indent="0" lvl="1" marL="457200" rtl="0" algn="l">
              <a:spcBef>
                <a:spcPts val="1007"/>
              </a:spcBef>
              <a:spcAft>
                <a:spcPts val="0"/>
              </a:spcAft>
              <a:buClr>
                <a:schemeClr val="dk1"/>
              </a:buClr>
              <a:buSzPct val="92000"/>
              <a:buFont typeface="Arial"/>
              <a:buNone/>
            </a:pPr>
            <a:r>
              <a:rPr lang="en-US" sz="2200">
                <a:latin typeface="Calibri"/>
                <a:ea typeface="Calibri"/>
                <a:cs typeface="Calibri"/>
                <a:sym typeface="Calibri"/>
              </a:rPr>
              <a:t>Developed optimized encryption and decryption algorithms to embed and extract messages without compromising image quality.</a:t>
            </a:r>
            <a:endParaRPr/>
          </a:p>
          <a:p>
            <a:pPr indent="-306000" lvl="0" marL="306000" rtl="0" algn="l">
              <a:spcBef>
                <a:spcPts val="1007"/>
              </a:spcBef>
              <a:spcAft>
                <a:spcPts val="0"/>
              </a:spcAft>
              <a:buSzPct val="92000"/>
              <a:buChar char="✔"/>
            </a:pPr>
            <a:r>
              <a:rPr b="1" lang="en-US" sz="2200">
                <a:latin typeface="Calibri"/>
                <a:ea typeface="Calibri"/>
                <a:cs typeface="Calibri"/>
                <a:sym typeface="Calibri"/>
              </a:rPr>
              <a:t>Versatile Application:</a:t>
            </a:r>
            <a:endParaRPr sz="2200">
              <a:latin typeface="Calibri"/>
              <a:ea typeface="Calibri"/>
              <a:cs typeface="Calibri"/>
              <a:sym typeface="Calibri"/>
            </a:endParaRPr>
          </a:p>
          <a:p>
            <a:pPr indent="0" lvl="1" marL="457200" rtl="0" algn="l">
              <a:spcBef>
                <a:spcPts val="1007"/>
              </a:spcBef>
              <a:spcAft>
                <a:spcPts val="0"/>
              </a:spcAft>
              <a:buClr>
                <a:schemeClr val="dk1"/>
              </a:buClr>
              <a:buSzPct val="92000"/>
              <a:buFont typeface="Arial"/>
              <a:buNone/>
            </a:pPr>
            <a:r>
              <a:rPr lang="en-US" sz="2200">
                <a:latin typeface="Calibri"/>
                <a:ea typeface="Calibri"/>
                <a:cs typeface="Calibri"/>
                <a:sym typeface="Calibri"/>
              </a:rPr>
              <a:t>Made the system compatible with common image formats, allowing for broad applicability across various use cases.</a:t>
            </a:r>
            <a:endParaRPr/>
          </a:p>
          <a:p>
            <a:pPr indent="-306000" lvl="0" marL="306000" rtl="0" algn="l">
              <a:spcBef>
                <a:spcPts val="1007"/>
              </a:spcBef>
              <a:spcAft>
                <a:spcPts val="0"/>
              </a:spcAft>
              <a:buSzPct val="92000"/>
              <a:buChar char="✔"/>
            </a:pPr>
            <a:r>
              <a:rPr b="1" lang="en-US" sz="2200">
                <a:latin typeface="Calibri"/>
                <a:ea typeface="Calibri"/>
                <a:cs typeface="Calibri"/>
                <a:sym typeface="Calibri"/>
              </a:rPr>
              <a:t>Robust Testing:</a:t>
            </a:r>
            <a:endParaRPr sz="2200">
              <a:latin typeface="Calibri"/>
              <a:ea typeface="Calibri"/>
              <a:cs typeface="Calibri"/>
              <a:sym typeface="Calibri"/>
            </a:endParaRPr>
          </a:p>
          <a:p>
            <a:pPr indent="0" lvl="1" marL="457200" rtl="0" algn="l">
              <a:spcBef>
                <a:spcPts val="1007"/>
              </a:spcBef>
              <a:spcAft>
                <a:spcPts val="0"/>
              </a:spcAft>
              <a:buClr>
                <a:schemeClr val="dk1"/>
              </a:buClr>
              <a:buSzPct val="92000"/>
              <a:buFont typeface="Arial"/>
              <a:buNone/>
            </a:pPr>
            <a:r>
              <a:rPr lang="en-US" sz="2200">
                <a:latin typeface="Calibri"/>
                <a:ea typeface="Calibri"/>
                <a:cs typeface="Calibri"/>
                <a:sym typeface="Calibri"/>
              </a:rPr>
              <a:t>Conducted extensive testing to ensure the system’s reliability and resistance to potential attacks, enhancing overall robustness.</a:t>
            </a:r>
            <a:endParaRPr/>
          </a:p>
          <a:p>
            <a:pPr indent="-214163" lvl="0" marL="306000" rtl="0" algn="l">
              <a:spcBef>
                <a:spcPts val="914"/>
              </a:spcBef>
              <a:spcAft>
                <a:spcPts val="0"/>
              </a:spcAft>
              <a:buClr>
                <a:schemeClr val="dk1"/>
              </a:buClr>
              <a:buSzPct val="92000"/>
              <a:buFont typeface="Arial"/>
              <a:buNone/>
            </a:pPr>
            <a:r>
              <a:t/>
            </a:r>
            <a:endParaRPr/>
          </a:p>
          <a:p>
            <a:pPr indent="0" lvl="0" marL="0" rtl="0" algn="l">
              <a:lnSpc>
                <a:spcPct val="110000"/>
              </a:lnSpc>
              <a:spcBef>
                <a:spcPts val="0"/>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27844" lvl="0" marL="306000" rtl="0" algn="l">
              <a:lnSpc>
                <a:spcPct val="150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Government Agencies:</a:t>
            </a:r>
            <a:r>
              <a:rPr lang="en-US" sz="2000">
                <a:solidFill>
                  <a:schemeClr val="dk1"/>
                </a:solidFill>
                <a:latin typeface="Calibri"/>
                <a:ea typeface="Calibri"/>
                <a:cs typeface="Calibri"/>
                <a:sym typeface="Calibri"/>
              </a:rPr>
              <a:t> For securely transmitting classified information.</a:t>
            </a:r>
            <a:endParaRPr/>
          </a:p>
          <a:p>
            <a:pPr indent="-327844" lvl="0" marL="306000" rtl="0" algn="l">
              <a:lnSpc>
                <a:spcPct val="150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Businesses:</a:t>
            </a:r>
            <a:r>
              <a:rPr lang="en-US" sz="2000">
                <a:solidFill>
                  <a:schemeClr val="dk1"/>
                </a:solidFill>
                <a:latin typeface="Calibri"/>
                <a:ea typeface="Calibri"/>
                <a:cs typeface="Calibri"/>
                <a:sym typeface="Calibri"/>
              </a:rPr>
              <a:t> To protect sensitive corporate data and intellectual property.</a:t>
            </a:r>
            <a:endParaRPr/>
          </a:p>
          <a:p>
            <a:pPr indent="-327844" lvl="0" marL="306000" rtl="0" algn="l">
              <a:lnSpc>
                <a:spcPct val="150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Healthcare Providers:</a:t>
            </a:r>
            <a:r>
              <a:rPr lang="en-US" sz="2000">
                <a:solidFill>
                  <a:schemeClr val="dk1"/>
                </a:solidFill>
                <a:latin typeface="Calibri"/>
                <a:ea typeface="Calibri"/>
                <a:cs typeface="Calibri"/>
                <a:sym typeface="Calibri"/>
              </a:rPr>
              <a:t> For safeguarding patient records and confidential medical information.</a:t>
            </a:r>
            <a:endParaRPr/>
          </a:p>
          <a:p>
            <a:pPr indent="-327844" lvl="0" marL="306000" rtl="0" algn="l">
              <a:lnSpc>
                <a:spcPct val="150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Military:</a:t>
            </a:r>
            <a:r>
              <a:rPr lang="en-US" sz="2000">
                <a:solidFill>
                  <a:schemeClr val="dk1"/>
                </a:solidFill>
                <a:latin typeface="Calibri"/>
                <a:ea typeface="Calibri"/>
                <a:cs typeface="Calibri"/>
                <a:sym typeface="Calibri"/>
              </a:rPr>
              <a:t> For secure communication and strategic information sharing.</a:t>
            </a:r>
            <a:endParaRPr/>
          </a:p>
          <a:p>
            <a:pPr indent="-327844" lvl="0" marL="306000" rtl="0" algn="l">
              <a:lnSpc>
                <a:spcPct val="150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Journalists:</a:t>
            </a:r>
            <a:r>
              <a:rPr lang="en-US" sz="2000">
                <a:solidFill>
                  <a:schemeClr val="dk1"/>
                </a:solidFill>
                <a:latin typeface="Calibri"/>
                <a:ea typeface="Calibri"/>
                <a:cs typeface="Calibri"/>
                <a:sym typeface="Calibri"/>
              </a:rPr>
              <a:t> To protect sources and sensitive data.</a:t>
            </a:r>
            <a:endParaRPr/>
          </a:p>
          <a:p>
            <a:pPr indent="-327844" lvl="0" marL="306000" rtl="0" algn="l">
              <a:lnSpc>
                <a:spcPct val="150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Financial Institutions:</a:t>
            </a:r>
            <a:r>
              <a:rPr lang="en-US" sz="2000">
                <a:solidFill>
                  <a:schemeClr val="dk1"/>
                </a:solidFill>
                <a:latin typeface="Calibri"/>
                <a:ea typeface="Calibri"/>
                <a:cs typeface="Calibri"/>
                <a:sym typeface="Calibri"/>
              </a:rPr>
              <a:t> For secure transmission of financial data.</a:t>
            </a:r>
            <a:endParaRPr/>
          </a:p>
          <a:p>
            <a:pPr indent="-327844" lvl="0" marL="306000" rtl="0" algn="l">
              <a:lnSpc>
                <a:spcPct val="150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Individuals:</a:t>
            </a:r>
            <a:r>
              <a:rPr lang="en-US" sz="2000">
                <a:solidFill>
                  <a:schemeClr val="dk1"/>
                </a:solidFill>
                <a:latin typeface="Calibri"/>
                <a:ea typeface="Calibri"/>
                <a:cs typeface="Calibri"/>
                <a:sym typeface="Calibri"/>
              </a:rPr>
              <a:t> For personal data security and privacy in digital communication.</a:t>
            </a:r>
            <a:endParaRPr/>
          </a:p>
          <a:p>
            <a:pPr indent="-327844" lvl="0" marL="306000" rtl="0" algn="l">
              <a:lnSpc>
                <a:spcPct val="150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Digital Forensics Experts:</a:t>
            </a:r>
            <a:r>
              <a:rPr lang="en-US" sz="2000">
                <a:solidFill>
                  <a:schemeClr val="dk1"/>
                </a:solidFill>
                <a:latin typeface="Calibri"/>
                <a:ea typeface="Calibri"/>
                <a:cs typeface="Calibri"/>
                <a:sym typeface="Calibri"/>
              </a:rPr>
              <a:t> For investigating digital crimes without alerting suspects. </a:t>
            </a:r>
            <a:endParaRPr/>
          </a:p>
          <a:p>
            <a:pPr indent="-311842" lvl="0" marL="306000" rtl="0" algn="l">
              <a:lnSpc>
                <a:spcPct val="110000"/>
              </a:lnSpc>
              <a:spcBef>
                <a:spcPts val="0"/>
              </a:spcBef>
              <a:spcAft>
                <a:spcPts val="0"/>
              </a:spcAft>
              <a:buSzPts val="1656"/>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35" name="Google Shape;135;p19"/>
          <p:cNvSpPr txBox="1"/>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t/>
            </a:r>
            <a:endParaRPr sz="2800">
              <a:solidFill>
                <a:srgbClr val="3F3F3F"/>
              </a:solidFill>
              <a:latin typeface="Franklin Gothic"/>
              <a:ea typeface="Franklin Gothic"/>
              <a:cs typeface="Franklin Gothic"/>
              <a:sym typeface="Franklin Gothic"/>
            </a:endParaRPr>
          </a:p>
        </p:txBody>
      </p:sp>
      <p:pic>
        <p:nvPicPr>
          <p:cNvPr id="136" name="Google Shape;136;p19"/>
          <p:cNvPicPr preferRelativeResize="0"/>
          <p:nvPr/>
        </p:nvPicPr>
        <p:blipFill>
          <a:blip r:embed="rId3">
            <a:alphaModFix/>
          </a:blip>
          <a:stretch>
            <a:fillRect/>
          </a:stretch>
        </p:blipFill>
        <p:spPr>
          <a:xfrm>
            <a:off x="965075" y="1551825"/>
            <a:ext cx="4658026" cy="4987749"/>
          </a:xfrm>
          <a:prstGeom prst="rect">
            <a:avLst/>
          </a:prstGeom>
          <a:noFill/>
          <a:ln>
            <a:noFill/>
          </a:ln>
        </p:spPr>
      </p:pic>
      <p:pic>
        <p:nvPicPr>
          <p:cNvPr id="137" name="Google Shape;137;p19"/>
          <p:cNvPicPr preferRelativeResize="0"/>
          <p:nvPr/>
        </p:nvPicPr>
        <p:blipFill>
          <a:blip r:embed="rId4">
            <a:alphaModFix/>
          </a:blip>
          <a:stretch>
            <a:fillRect/>
          </a:stretch>
        </p:blipFill>
        <p:spPr>
          <a:xfrm>
            <a:off x="6924899" y="2508794"/>
            <a:ext cx="4288175" cy="2413125"/>
          </a:xfrm>
          <a:prstGeom prst="rect">
            <a:avLst/>
          </a:prstGeom>
          <a:noFill/>
          <a:ln>
            <a:noFill/>
          </a:ln>
        </p:spPr>
      </p:pic>
      <p:sp>
        <p:nvSpPr>
          <p:cNvPr id="138" name="Google Shape;138;p19"/>
          <p:cNvSpPr txBox="1"/>
          <p:nvPr/>
        </p:nvSpPr>
        <p:spPr>
          <a:xfrm>
            <a:off x="7820200" y="5407225"/>
            <a:ext cx="379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3F3F3F"/>
                </a:solidFill>
                <a:latin typeface="Libre Franklin"/>
                <a:ea typeface="Libre Franklin"/>
                <a:cs typeface="Libre Franklin"/>
                <a:sym typeface="Libre Franklin"/>
              </a:rPr>
              <a:t>ENCYPTED IMAGE</a:t>
            </a:r>
            <a:endParaRPr sz="1700">
              <a:solidFill>
                <a:srgbClr val="3F3F3F"/>
              </a:solidFill>
              <a:latin typeface="Libre Franklin"/>
              <a:ea typeface="Libre Franklin"/>
              <a:cs typeface="Libre Franklin"/>
              <a:sym typeface="Libre Franklin"/>
            </a:endParaRPr>
          </a:p>
        </p:txBody>
      </p:sp>
      <p:sp>
        <p:nvSpPr>
          <p:cNvPr id="139" name="Google Shape;139;p19"/>
          <p:cNvSpPr txBox="1"/>
          <p:nvPr/>
        </p:nvSpPr>
        <p:spPr>
          <a:xfrm>
            <a:off x="965075" y="1105425"/>
            <a:ext cx="7356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3F3F3F"/>
                </a:solidFill>
                <a:latin typeface="Libre Franklin"/>
                <a:ea typeface="Libre Franklin"/>
                <a:cs typeface="Libre Franklin"/>
                <a:sym typeface="Libre Franklin"/>
              </a:rPr>
              <a:t>SOURCE CODE</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OUTPUT</a:t>
            </a:r>
            <a:endParaRPr/>
          </a:p>
        </p:txBody>
      </p:sp>
      <p:sp>
        <p:nvSpPr>
          <p:cNvPr id="146" name="Google Shape;146;p20"/>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sp>
        <p:nvSpPr>
          <p:cNvPr id="147" name="Google Shape;147;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Screenshots of the outcome (min 3)</a:t>
            </a:r>
            <a:endParaRPr/>
          </a:p>
        </p:txBody>
      </p:sp>
      <p:sp>
        <p:nvSpPr>
          <p:cNvPr id="148" name="Google Shape;148;p20"/>
          <p:cNvSpPr txBox="1"/>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None/>
            </a:pPr>
            <a:r>
              <a:rPr lang="en-US" sz="2000">
                <a:solidFill>
                  <a:srgbClr val="3F3F3F"/>
                </a:solidFill>
                <a:latin typeface="Libre Franklin"/>
                <a:ea typeface="Libre Franklin"/>
                <a:cs typeface="Libre Franklin"/>
                <a:sym typeface="Libre Franklin"/>
              </a:rPr>
              <a:t>Output of encryption.py</a:t>
            </a:r>
            <a:endParaRPr sz="2000">
              <a:solidFill>
                <a:srgbClr val="3F3F3F"/>
              </a:solidFill>
              <a:latin typeface="Libre Franklin"/>
              <a:ea typeface="Libre Franklin"/>
              <a:cs typeface="Libre Franklin"/>
              <a:sym typeface="Libre Franklin"/>
            </a:endParaRPr>
          </a:p>
        </p:txBody>
      </p:sp>
      <p:pic>
        <p:nvPicPr>
          <p:cNvPr id="149" name="Google Shape;149;p20"/>
          <p:cNvPicPr preferRelativeResize="0"/>
          <p:nvPr>
            <p:ph idx="4294967295" type="body"/>
          </p:nvPr>
        </p:nvPicPr>
        <p:blipFill rotWithShape="1">
          <a:blip r:embed="rId3">
            <a:alphaModFix/>
          </a:blip>
          <a:srcRect b="0" l="0" r="0" t="0"/>
          <a:stretch/>
        </p:blipFill>
        <p:spPr>
          <a:xfrm>
            <a:off x="581191" y="3429000"/>
            <a:ext cx="4380600" cy="1173900"/>
          </a:xfrm>
          <a:prstGeom prst="rect">
            <a:avLst/>
          </a:prstGeom>
          <a:noFill/>
          <a:ln>
            <a:noFill/>
          </a:ln>
        </p:spPr>
      </p:pic>
      <p:sp>
        <p:nvSpPr>
          <p:cNvPr id="150" name="Google Shape;150;p20"/>
          <p:cNvSpPr txBox="1"/>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solidFill>
                  <a:srgbClr val="3F3F3F"/>
                </a:solidFill>
                <a:latin typeface="Libre Franklin"/>
                <a:ea typeface="Libre Franklin"/>
                <a:cs typeface="Libre Franklin"/>
                <a:sym typeface="Libre Franklin"/>
              </a:rPr>
              <a:t>Output of decryption.py</a:t>
            </a:r>
            <a:endParaRPr sz="2000">
              <a:solidFill>
                <a:srgbClr val="3F3F3F"/>
              </a:solidFill>
              <a:latin typeface="Libre Franklin"/>
              <a:ea typeface="Libre Franklin"/>
              <a:cs typeface="Libre Franklin"/>
              <a:sym typeface="Libre Franklin"/>
            </a:endParaRPr>
          </a:p>
        </p:txBody>
      </p:sp>
      <p:pic>
        <p:nvPicPr>
          <p:cNvPr id="151" name="Google Shape;151;p20"/>
          <p:cNvPicPr preferRelativeResize="0"/>
          <p:nvPr>
            <p:ph idx="4294967295" type="body"/>
          </p:nvPr>
        </p:nvPicPr>
        <p:blipFill rotWithShape="1">
          <a:blip r:embed="rId4">
            <a:alphaModFix/>
          </a:blip>
          <a:srcRect b="0" l="0" r="0" t="0"/>
          <a:stretch/>
        </p:blipFill>
        <p:spPr>
          <a:xfrm>
            <a:off x="6096001" y="3365175"/>
            <a:ext cx="4288800" cy="117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57" name="Google Shape;157;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2000"/>
              <a:t>This project uses steganography to securely hide data within images using SHA-256 hashed </a:t>
            </a:r>
            <a:r>
              <a:rPr lang="en-US" sz="2000">
                <a:latin typeface="Calibri"/>
                <a:ea typeface="Calibri"/>
                <a:cs typeface="Calibri"/>
                <a:sym typeface="Calibri"/>
              </a:rPr>
              <a:t>passwords. The encryption algorithm embeds secret messages into pixel values, ensuring data remains imperceptible. The decryption algorithm accurately retrieves hidden messages, maintaining image integrity.</a:t>
            </a:r>
            <a:endParaRPr/>
          </a:p>
          <a:p>
            <a:pPr indent="0" lvl="0" marL="0" rtl="0" algn="l">
              <a:spcBef>
                <a:spcPts val="1200"/>
              </a:spcBef>
              <a:spcAft>
                <a:spcPts val="0"/>
              </a:spcAft>
              <a:buNone/>
            </a:pPr>
            <a:r>
              <a:rPr b="1" lang="en-US" sz="3000">
                <a:latin typeface="Calibri"/>
                <a:ea typeface="Calibri"/>
                <a:cs typeface="Calibri"/>
                <a:sym typeface="Calibri"/>
              </a:rPr>
              <a:t>Value Proposition:</a:t>
            </a:r>
            <a:endParaRPr/>
          </a:p>
          <a:p>
            <a:pPr indent="-306000" lvl="0" marL="306000" rtl="0" algn="l">
              <a:spcBef>
                <a:spcPts val="1000"/>
              </a:spcBef>
              <a:spcAft>
                <a:spcPts val="0"/>
              </a:spcAft>
              <a:buSzPts val="1840"/>
              <a:buFont typeface="Arial"/>
              <a:buChar char="•"/>
            </a:pPr>
            <a:r>
              <a:rPr b="1" lang="en-US" sz="2000">
                <a:latin typeface="Calibri"/>
                <a:ea typeface="Calibri"/>
                <a:cs typeface="Calibri"/>
                <a:sym typeface="Calibri"/>
              </a:rPr>
              <a:t>Enhanced Security:</a:t>
            </a:r>
            <a:r>
              <a:rPr lang="en-US" sz="2000">
                <a:latin typeface="Calibri"/>
                <a:ea typeface="Calibri"/>
                <a:cs typeface="Calibri"/>
                <a:sym typeface="Calibri"/>
              </a:rPr>
              <a:t> Protects sensitive data from unauthorized access.</a:t>
            </a:r>
            <a:endParaRPr/>
          </a:p>
          <a:p>
            <a:pPr indent="-306000" lvl="0" marL="306000" rtl="0" algn="l">
              <a:spcBef>
                <a:spcPts val="1000"/>
              </a:spcBef>
              <a:spcAft>
                <a:spcPts val="0"/>
              </a:spcAft>
              <a:buSzPts val="1840"/>
              <a:buFont typeface="Arial"/>
              <a:buChar char="•"/>
            </a:pPr>
            <a:r>
              <a:rPr b="1" lang="en-US" sz="2000">
                <a:latin typeface="Calibri"/>
                <a:ea typeface="Calibri"/>
                <a:cs typeface="Calibri"/>
                <a:sym typeface="Calibri"/>
              </a:rPr>
              <a:t>Practical Application:</a:t>
            </a:r>
            <a:r>
              <a:rPr lang="en-US" sz="2000">
                <a:latin typeface="Calibri"/>
                <a:ea typeface="Calibri"/>
                <a:cs typeface="Calibri"/>
                <a:sym typeface="Calibri"/>
              </a:rPr>
              <a:t> Suitable for government, businesses, healthcare, and individuals.</a:t>
            </a:r>
            <a:endParaRPr/>
          </a:p>
          <a:p>
            <a:pPr indent="-306000" lvl="0" marL="306000" rtl="0" algn="l">
              <a:spcBef>
                <a:spcPts val="1000"/>
              </a:spcBef>
              <a:spcAft>
                <a:spcPts val="0"/>
              </a:spcAft>
              <a:buSzPts val="1840"/>
              <a:buFont typeface="Arial"/>
              <a:buChar char="•"/>
            </a:pPr>
            <a:r>
              <a:rPr b="1" lang="en-US" sz="2000">
                <a:latin typeface="Calibri"/>
                <a:ea typeface="Calibri"/>
                <a:cs typeface="Calibri"/>
                <a:sym typeface="Calibri"/>
              </a:rPr>
              <a:t>User-Friendly:</a:t>
            </a:r>
            <a:r>
              <a:rPr lang="en-US" sz="2000">
                <a:latin typeface="Calibri"/>
                <a:ea typeface="Calibri"/>
                <a:cs typeface="Calibri"/>
                <a:sym typeface="Calibri"/>
              </a:rPr>
              <a:t> Simple interface for secure data embedding and retrieval.</a:t>
            </a:r>
            <a:endParaRPr/>
          </a:p>
          <a:p>
            <a:pPr indent="-306000" lvl="0" marL="306000" rtl="0" algn="l">
              <a:spcBef>
                <a:spcPts val="1000"/>
              </a:spcBef>
              <a:spcAft>
                <a:spcPts val="0"/>
              </a:spcAft>
              <a:buSzPts val="1840"/>
              <a:buFont typeface="Arial"/>
              <a:buChar char="•"/>
            </a:pPr>
            <a:r>
              <a:rPr b="1" lang="en-US" sz="2000">
                <a:latin typeface="Calibri"/>
                <a:ea typeface="Calibri"/>
                <a:cs typeface="Calibri"/>
                <a:sym typeface="Calibri"/>
              </a:rPr>
              <a:t>Reliable and Robust:</a:t>
            </a:r>
            <a:r>
              <a:rPr lang="en-US" sz="2000">
                <a:latin typeface="Calibri"/>
                <a:ea typeface="Calibri"/>
                <a:cs typeface="Calibri"/>
                <a:sym typeface="Calibri"/>
              </a:rPr>
              <a:t> Ensures confidential communication and data storage without noticeable image distortion.</a:t>
            </a:r>
            <a:endParaRPr/>
          </a:p>
          <a:p>
            <a:pPr indent="0" lvl="0" marL="306000" rtl="0" algn="l">
              <a:lnSpc>
                <a:spcPct val="11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