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Roboto"/>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19" Type="http://schemas.openxmlformats.org/officeDocument/2006/relationships/font" Target="fonts/LibreFranklin-italic.fntdata"/><Relationship Id="rId1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1" name="Google Shape;21;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 name="Google Shape;23;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0" name="Google Shape;80;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5" name="Google Shape;85;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7" name="Google Shape;27;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8" name="Shape 28"/>
        <p:cNvGrpSpPr/>
        <p:nvPr/>
      </p:nvGrpSpPr>
      <p:grpSpPr>
        <a:xfrm>
          <a:off x="0" y="0"/>
          <a:ext cx="0" cy="0"/>
          <a:chOff x="0" y="0"/>
          <a:chExt cx="0" cy="0"/>
        </a:xfrm>
      </p:grpSpPr>
      <p:sp>
        <p:nvSpPr>
          <p:cNvPr id="29" name="Google Shape;29;p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1" name="Google Shape;31;p4"/>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4"/>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33" name="Google Shape;33;p4"/>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4" name="Google Shape;34;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6" name="Google Shape;36;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1" name="Google Shape;41;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3" name="Google Shape;43;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0" name="Google Shape;50;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5" name="Google Shape;55;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9" name="Google Shape;59;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4" name="Google Shape;64;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5" name="Google Shape;65;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7" name="Google Shape;67;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447817" y="641350"/>
            <a:ext cx="11290859" cy="3651249"/>
          </a:xfrm>
          <a:prstGeom prst="rect">
            <a:avLst/>
          </a:prstGeom>
          <a:noFill/>
          <a:ln>
            <a:noFill/>
          </a:ln>
        </p:spPr>
      </p:sp>
      <p:sp>
        <p:nvSpPr>
          <p:cNvPr id="71" name="Google Shape;71;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4" name="Google Shape;74;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AbishekJL/Edunet_project" TargetMode="External"/><Relationship Id="rId4" Type="http://schemas.openxmlformats.org/officeDocument/2006/relationships/hyperlink" Target="http://www.linkedin.com/in/abishek-j-l-69334024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96" name="Google Shape;96;p13"/>
          <p:cNvSpPr txBox="1"/>
          <p:nvPr>
            <p:ph type="ctrTitle"/>
          </p:nvPr>
        </p:nvSpPr>
        <p:spPr>
          <a:xfrm>
            <a:off x="581191" y="1020431"/>
            <a:ext cx="10993549" cy="18754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sz="3600"/>
              <a:t>STUDENT </a:t>
            </a:r>
            <a:r>
              <a:rPr lang="en-US"/>
              <a:t>DETAILS</a:t>
            </a:r>
            <a:endParaRPr/>
          </a:p>
        </p:txBody>
      </p:sp>
      <p:sp>
        <p:nvSpPr>
          <p:cNvPr id="97" name="Google Shape;97;p13"/>
          <p:cNvSpPr txBox="1"/>
          <p:nvPr>
            <p:ph idx="1" type="subTitle"/>
          </p:nvPr>
        </p:nvSpPr>
        <p:spPr>
          <a:xfrm>
            <a:off x="581194" y="1207973"/>
            <a:ext cx="7985290" cy="2866722"/>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10000"/>
              </a:lnSpc>
              <a:spcBef>
                <a:spcPts val="0"/>
              </a:spcBef>
              <a:spcAft>
                <a:spcPts val="0"/>
              </a:spcAft>
              <a:buSzPct val="92000"/>
              <a:buNone/>
            </a:pPr>
            <a:r>
              <a:rPr lang="en-US" sz="2400"/>
              <a:t>NAME : ABISHEK J L</a:t>
            </a:r>
            <a:endParaRPr/>
          </a:p>
          <a:p>
            <a:pPr indent="0" lvl="0" marL="0" rtl="0" algn="l">
              <a:lnSpc>
                <a:spcPct val="110000"/>
              </a:lnSpc>
              <a:spcBef>
                <a:spcPts val="0"/>
              </a:spcBef>
              <a:spcAft>
                <a:spcPts val="0"/>
              </a:spcAft>
              <a:buSzPct val="92000"/>
              <a:buNone/>
            </a:pPr>
            <a:r>
              <a:rPr lang="en-US" sz="2400"/>
              <a:t> </a:t>
            </a:r>
            <a:endParaRPr sz="2400"/>
          </a:p>
          <a:p>
            <a:pPr indent="0" lvl="0" marL="0" rtl="0" algn="l">
              <a:lnSpc>
                <a:spcPct val="110000"/>
              </a:lnSpc>
              <a:spcBef>
                <a:spcPts val="0"/>
              </a:spcBef>
              <a:spcAft>
                <a:spcPts val="0"/>
              </a:spcAft>
              <a:buSzPct val="92000"/>
              <a:buNone/>
            </a:pPr>
            <a:r>
              <a:rPr lang="en-US" sz="2400"/>
              <a:t>SKILLSBUILD EMAIL ID:  </a:t>
            </a:r>
            <a:r>
              <a:rPr lang="en-US" sz="2374"/>
              <a:t>abishekit2025@gmail.com</a:t>
            </a:r>
            <a:endParaRPr sz="3174"/>
          </a:p>
          <a:p>
            <a:pPr indent="0" lvl="0" marL="0" rtl="0" algn="l">
              <a:lnSpc>
                <a:spcPct val="110000"/>
              </a:lnSpc>
              <a:spcBef>
                <a:spcPts val="1044"/>
              </a:spcBef>
              <a:spcAft>
                <a:spcPts val="0"/>
              </a:spcAft>
              <a:buSzPct val="92000"/>
              <a:buNone/>
            </a:pPr>
            <a:r>
              <a:rPr lang="en-US" sz="2400"/>
              <a:t>COLLEGE NAME: VELALAR COLLEGE OF ENGINEERING AND TECHOLOGY, THINDAL-638012.</a:t>
            </a:r>
            <a:endParaRPr sz="2400"/>
          </a:p>
          <a:p>
            <a:pPr indent="0" lvl="0" marL="0" rtl="0" algn="l">
              <a:lnSpc>
                <a:spcPct val="110000"/>
              </a:lnSpc>
              <a:spcBef>
                <a:spcPts val="1044"/>
              </a:spcBef>
              <a:spcAft>
                <a:spcPts val="0"/>
              </a:spcAft>
              <a:buSzPct val="92000"/>
              <a:buNone/>
            </a:pPr>
            <a:r>
              <a:rPr lang="en-US" sz="2400"/>
              <a:t>DOMAIN: CYBER SCEURITY</a:t>
            </a:r>
            <a:endParaRPr sz="2400"/>
          </a:p>
          <a:p>
            <a:pPr indent="0" lvl="0" marL="0" rtl="0" algn="l">
              <a:lnSpc>
                <a:spcPct val="110000"/>
              </a:lnSpc>
              <a:spcBef>
                <a:spcPts val="1044"/>
              </a:spcBef>
              <a:spcAft>
                <a:spcPts val="0"/>
              </a:spcAft>
              <a:buSzPct val="92000"/>
              <a:buNone/>
            </a:pPr>
            <a:r>
              <a:rPr lang="en-US" sz="2400"/>
              <a:t>COLLEGE STATE:TAMILNADU</a:t>
            </a:r>
            <a:endParaRPr/>
          </a:p>
          <a:p>
            <a:pPr indent="0" lvl="0" marL="0" rtl="0" algn="l">
              <a:lnSpc>
                <a:spcPct val="110000"/>
              </a:lnSpc>
              <a:spcBef>
                <a:spcPts val="1044"/>
              </a:spcBef>
              <a:spcAft>
                <a:spcPts val="0"/>
              </a:spcAft>
              <a:buSzPct val="92000"/>
              <a:buNone/>
            </a:pPr>
            <a:r>
              <a:rPr lang="en-US" sz="2400"/>
              <a:t>DOMAIN: CYBER SECURITY(JAN 15-FEB 26)</a:t>
            </a:r>
            <a:endParaRPr/>
          </a:p>
          <a:p>
            <a:pPr indent="0" lvl="0" marL="0" rtl="0" algn="l">
              <a:lnSpc>
                <a:spcPct val="110000"/>
              </a:lnSpc>
              <a:spcBef>
                <a:spcPts val="896"/>
              </a:spcBef>
              <a:spcAft>
                <a:spcPts val="0"/>
              </a:spcAft>
              <a:buSzPct val="92000"/>
              <a:buNone/>
            </a:pPr>
            <a:r>
              <a:t/>
            </a:r>
            <a:endParaRPr/>
          </a:p>
        </p:txBody>
      </p:sp>
      <p:sp>
        <p:nvSpPr>
          <p:cNvPr id="98" name="Google Shape;98;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bstract image" id="101" name="Google Shape;101;p13"/>
          <p:cNvPicPr preferRelativeResize="0"/>
          <p:nvPr/>
        </p:nvPicPr>
        <p:blipFill rotWithShape="1">
          <a:blip r:embed="rId3">
            <a:alphaModFix/>
          </a:blip>
          <a:srcRect b="0" l="0" r="0" t="0"/>
          <a:stretch/>
        </p:blipFill>
        <p:spPr>
          <a:xfrm>
            <a:off x="448733" y="4251151"/>
            <a:ext cx="11296734" cy="2141182"/>
          </a:xfrm>
          <a:prstGeom prst="rect">
            <a:avLst/>
          </a:prstGeom>
          <a:noFill/>
          <a:ln>
            <a:noFill/>
          </a:ln>
        </p:spPr>
      </p:pic>
      <p:pic>
        <p:nvPicPr>
          <p:cNvPr id="102" name="Google Shape;102;p13"/>
          <p:cNvPicPr preferRelativeResize="0"/>
          <p:nvPr/>
        </p:nvPicPr>
        <p:blipFill rotWithShape="1">
          <a:blip r:embed="rId4">
            <a:alphaModFix/>
          </a:blip>
          <a:srcRect b="5357" l="0" r="0" t="5357"/>
          <a:stretch/>
        </p:blipFill>
        <p:spPr>
          <a:xfrm>
            <a:off x="8983579" y="1114201"/>
            <a:ext cx="2438401" cy="28667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sp>
        <p:nvSpPr>
          <p:cNvPr id="156" name="Google Shape;156;p22"/>
          <p:cNvSpPr txBox="1"/>
          <p:nvPr>
            <p:ph idx="1" type="body"/>
          </p:nvPr>
        </p:nvSpPr>
        <p:spPr>
          <a:xfrm>
            <a:off x="581025" y="2022783"/>
            <a:ext cx="10905122" cy="3737946"/>
          </a:xfrm>
          <a:prstGeom prst="rect">
            <a:avLst/>
          </a:prstGeom>
          <a:noFill/>
          <a:ln>
            <a:noFill/>
          </a:ln>
        </p:spPr>
        <p:txBody>
          <a:bodyPr anchorCtr="0" anchor="ctr" bIns="45700" lIns="91425" spcFirstLastPara="1" rIns="91425" wrap="square" tIns="45700">
            <a:spAutoFit/>
          </a:bodyPr>
          <a:lstStyle/>
          <a:p>
            <a:pPr indent="-127000" lvl="0" marL="0" marR="0" rtl="0" algn="l">
              <a:lnSpc>
                <a:spcPct val="15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Secure Data Embedding:</a:t>
            </a:r>
            <a:r>
              <a:rPr b="0" i="0" lang="en-US" sz="2000" u="none" cap="none" strike="noStrike">
                <a:solidFill>
                  <a:schemeClr val="dk1"/>
                </a:solidFill>
                <a:latin typeface="Calibri"/>
                <a:ea typeface="Calibri"/>
                <a:cs typeface="Calibri"/>
                <a:sym typeface="Calibri"/>
              </a:rPr>
              <a:t> Implemented robust encryption to securely hide messages in images using SHA-256 hashing.</a:t>
            </a:r>
            <a:endParaRPr/>
          </a:p>
          <a:p>
            <a:pPr indent="-127000" lvl="0" marL="0" marR="0" rtl="0" algn="l">
              <a:lnSpc>
                <a:spcPct val="15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Quality Preservation:</a:t>
            </a:r>
            <a:r>
              <a:rPr b="0" i="0" lang="en-US" sz="2000" u="none" cap="none" strike="noStrike">
                <a:solidFill>
                  <a:schemeClr val="dk1"/>
                </a:solidFill>
                <a:latin typeface="Calibri"/>
                <a:ea typeface="Calibri"/>
                <a:cs typeface="Calibri"/>
                <a:sym typeface="Calibri"/>
              </a:rPr>
              <a:t> Maintained image quality and ensured hidden data is imperceptible.</a:t>
            </a:r>
            <a:endParaRPr/>
          </a:p>
          <a:p>
            <a:pPr indent="-127000" lvl="0" marL="0" marR="0" rtl="0" algn="l">
              <a:lnSpc>
                <a:spcPct val="15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Reliable Decryption:</a:t>
            </a:r>
            <a:r>
              <a:rPr b="0" i="0" lang="en-US" sz="2000" u="none" cap="none" strike="noStrike">
                <a:solidFill>
                  <a:schemeClr val="dk1"/>
                </a:solidFill>
                <a:latin typeface="Calibri"/>
                <a:ea typeface="Calibri"/>
                <a:cs typeface="Calibri"/>
                <a:sym typeface="Calibri"/>
              </a:rPr>
              <a:t> Developed effective decryption algorithms for accurate message retrieval.</a:t>
            </a:r>
            <a:endParaRPr/>
          </a:p>
          <a:p>
            <a:pPr indent="-127000" lvl="0" marL="0" marR="0" rtl="0" algn="l">
              <a:lnSpc>
                <a:spcPct val="15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User-Friendly:</a:t>
            </a:r>
            <a:r>
              <a:rPr b="0" i="0" lang="en-US" sz="2000" u="none" cap="none" strike="noStrike">
                <a:solidFill>
                  <a:schemeClr val="dk1"/>
                </a:solidFill>
                <a:latin typeface="Calibri"/>
                <a:ea typeface="Calibri"/>
                <a:cs typeface="Calibri"/>
                <a:sym typeface="Calibri"/>
              </a:rPr>
              <a:t> Created easy-to-use scripts for encryption and decryption, accessible to non-technical users.</a:t>
            </a:r>
            <a:endParaRPr/>
          </a:p>
          <a:p>
            <a:pPr indent="-127000" lvl="0" marL="0" marR="0" rtl="0" algn="l">
              <a:lnSpc>
                <a:spcPct val="150000"/>
              </a:lnSpc>
              <a:spcBef>
                <a:spcPts val="0"/>
              </a:spcBef>
              <a:spcAft>
                <a:spcPts val="0"/>
              </a:spcAft>
              <a:buClr>
                <a:schemeClr val="dk1"/>
              </a:buClr>
              <a:buSzPts val="2000"/>
              <a:buFont typeface="Calibri"/>
              <a:buChar char="•"/>
            </a:pPr>
            <a:r>
              <a:rPr b="1" i="0" lang="en-US" sz="2000" u="none" cap="none" strike="noStrike">
                <a:solidFill>
                  <a:schemeClr val="dk1"/>
                </a:solidFill>
                <a:latin typeface="Calibri"/>
                <a:ea typeface="Calibri"/>
                <a:cs typeface="Calibri"/>
                <a:sym typeface="Calibri"/>
              </a:rPr>
              <a:t>Versatile Applications:</a:t>
            </a:r>
            <a:r>
              <a:rPr b="0" i="0" lang="en-US" sz="2000" u="none" cap="none" strike="noStrike">
                <a:solidFill>
                  <a:schemeClr val="dk1"/>
                </a:solidFill>
                <a:latin typeface="Calibri"/>
                <a:ea typeface="Calibri"/>
                <a:cs typeface="Calibri"/>
                <a:sym typeface="Calibri"/>
              </a:rPr>
              <a:t> Demonstrated applicability in government, business, healthcare, and personal data security.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OUTPUT</a:t>
            </a:r>
            <a:endParaRPr/>
          </a:p>
        </p:txBody>
      </p:sp>
      <p:sp>
        <p:nvSpPr>
          <p:cNvPr id="162" name="Google Shape;162;p23"/>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840"/>
              <a:buNone/>
            </a:pPr>
            <a:r>
              <a:rPr lang="en-US"/>
              <a:t>Output of encryption.py</a:t>
            </a:r>
            <a:endParaRPr/>
          </a:p>
        </p:txBody>
      </p:sp>
      <p:pic>
        <p:nvPicPr>
          <p:cNvPr id="163" name="Google Shape;163;p23"/>
          <p:cNvPicPr preferRelativeResize="0"/>
          <p:nvPr>
            <p:ph idx="2" type="body"/>
          </p:nvPr>
        </p:nvPicPr>
        <p:blipFill rotWithShape="1">
          <a:blip r:embed="rId3">
            <a:alphaModFix/>
          </a:blip>
          <a:srcRect b="0" l="0" r="0" t="0"/>
          <a:stretch/>
        </p:blipFill>
        <p:spPr>
          <a:xfrm>
            <a:off x="581191" y="3429000"/>
            <a:ext cx="4380732" cy="1173985"/>
          </a:xfrm>
          <a:prstGeom prst="rect">
            <a:avLst/>
          </a:prstGeom>
          <a:noFill/>
          <a:ln>
            <a:noFill/>
          </a:ln>
        </p:spPr>
      </p:pic>
      <p:sp>
        <p:nvSpPr>
          <p:cNvPr id="164" name="Google Shape;164;p23"/>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40"/>
              <a:buFont typeface="Noto Sans Symbols"/>
              <a:buNone/>
            </a:pPr>
            <a:r>
              <a:rPr lang="en-US"/>
              <a:t>Output of decryption.py</a:t>
            </a:r>
            <a:endParaRPr/>
          </a:p>
        </p:txBody>
      </p:sp>
      <p:pic>
        <p:nvPicPr>
          <p:cNvPr id="165" name="Google Shape;165;p23"/>
          <p:cNvPicPr preferRelativeResize="0"/>
          <p:nvPr>
            <p:ph idx="4" type="body"/>
          </p:nvPr>
        </p:nvPicPr>
        <p:blipFill rotWithShape="1">
          <a:blip r:embed="rId4">
            <a:alphaModFix/>
          </a:blip>
          <a:srcRect b="0" l="0" r="0" t="0"/>
          <a:stretch/>
        </p:blipFill>
        <p:spPr>
          <a:xfrm>
            <a:off x="6416039" y="3429000"/>
            <a:ext cx="3969577" cy="11739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LINKS</a:t>
            </a:r>
            <a:endParaRPr/>
          </a:p>
        </p:txBody>
      </p:sp>
      <p:sp>
        <p:nvSpPr>
          <p:cNvPr id="171" name="Google Shape;171;p24"/>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Github: </a:t>
            </a:r>
            <a:r>
              <a:rPr lang="en-US" u="sng">
                <a:solidFill>
                  <a:schemeClr val="hlink"/>
                </a:solidFill>
                <a:hlinkClick r:id="rId3"/>
              </a:rPr>
              <a:t>https://github.com/AbishekJL/Edunet_project</a:t>
            </a:r>
            <a:r>
              <a:rPr lang="en-US"/>
              <a:t> </a:t>
            </a:r>
            <a:endParaRPr/>
          </a:p>
          <a:p>
            <a:pPr indent="-306000" lvl="0" marL="306000" rtl="0" algn="l">
              <a:lnSpc>
                <a:spcPct val="110000"/>
              </a:lnSpc>
              <a:spcBef>
                <a:spcPts val="940"/>
              </a:spcBef>
              <a:spcAft>
                <a:spcPts val="0"/>
              </a:spcAft>
              <a:buSzPts val="1564"/>
              <a:buChar char="◼"/>
            </a:pPr>
            <a:r>
              <a:rPr lang="en-US"/>
              <a:t>Linkedln:</a:t>
            </a:r>
            <a:r>
              <a:rPr lang="en-US" sz="2300"/>
              <a:t> </a:t>
            </a:r>
            <a:r>
              <a:rPr lang="en-US" sz="1650" u="sng">
                <a:solidFill>
                  <a:schemeClr val="hlink"/>
                </a:solidFill>
                <a:highlight>
                  <a:srgbClr val="FFFFFF"/>
                </a:highlight>
                <a:latin typeface="Roboto"/>
                <a:ea typeface="Roboto"/>
                <a:cs typeface="Roboto"/>
                <a:sym typeface="Roboto"/>
                <a:hlinkClick r:id="rId4"/>
              </a:rPr>
              <a:t>www.linkedin.com/in/abishek-j-l-69334024a</a:t>
            </a:r>
            <a:r>
              <a:rPr lang="en-US" sz="1650">
                <a:solidFill>
                  <a:schemeClr val="dk1"/>
                </a:solidFill>
                <a:highlight>
                  <a:srgbClr val="FFFFFF"/>
                </a:highlight>
                <a:latin typeface="Roboto"/>
                <a:ea typeface="Roboto"/>
                <a:cs typeface="Roboto"/>
                <a:sym typeface="Roboto"/>
              </a:rPr>
              <a:t>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STEGANOGRAPHY-HIDING TEXT INSIDE IMAGE</a:t>
            </a:r>
            <a:br>
              <a:rPr lang="en-US"/>
            </a:br>
            <a:endParaRPr/>
          </a:p>
        </p:txBody>
      </p:sp>
      <p:sp>
        <p:nvSpPr>
          <p:cNvPr id="108" name="Google Shape;108;p14"/>
          <p:cNvSpPr txBox="1"/>
          <p:nvPr>
            <p:ph idx="1" type="body"/>
          </p:nvPr>
        </p:nvSpPr>
        <p:spPr>
          <a:xfrm>
            <a:off x="581192" y="1890875"/>
            <a:ext cx="11029615" cy="4124913"/>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b="1" lang="en-US" sz="2800">
                <a:latin typeface="Calibri"/>
                <a:ea typeface="Calibri"/>
                <a:cs typeface="Calibri"/>
                <a:sym typeface="Calibri"/>
              </a:rPr>
              <a:t>Problem Statement:</a:t>
            </a:r>
            <a:endParaRPr sz="2800">
              <a:latin typeface="Calibri"/>
              <a:ea typeface="Calibri"/>
              <a:cs typeface="Calibri"/>
              <a:sym typeface="Calibri"/>
            </a:endParaRPr>
          </a:p>
          <a:p>
            <a:pPr indent="0" lvl="0" marL="0" rtl="0" algn="l">
              <a:lnSpc>
                <a:spcPct val="110000"/>
              </a:lnSpc>
              <a:spcBef>
                <a:spcPts val="1000"/>
              </a:spcBef>
              <a:spcAft>
                <a:spcPts val="0"/>
              </a:spcAft>
              <a:buSzPts val="1840"/>
              <a:buNone/>
            </a:pPr>
            <a:r>
              <a:rPr lang="en-US" sz="2000">
                <a:latin typeface="Calibri"/>
                <a:ea typeface="Calibri"/>
                <a:cs typeface="Calibri"/>
                <a:sym typeface="Calibri"/>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AGENDA</a:t>
            </a:r>
            <a:endParaRPr/>
          </a:p>
        </p:txBody>
      </p:sp>
      <p:sp>
        <p:nvSpPr>
          <p:cNvPr id="114" name="Google Shape;114;p15"/>
          <p:cNvSpPr txBox="1"/>
          <p:nvPr>
            <p:ph idx="1" type="body"/>
          </p:nvPr>
        </p:nvSpPr>
        <p:spPr>
          <a:xfrm>
            <a:off x="581192" y="2920181"/>
            <a:ext cx="11029615" cy="3055168"/>
          </a:xfrm>
          <a:prstGeom prst="rect">
            <a:avLst/>
          </a:prstGeom>
          <a:noFill/>
          <a:ln>
            <a:noFill/>
          </a:ln>
        </p:spPr>
        <p:txBody>
          <a:bodyPr anchorCtr="0" anchor="ctr" bIns="45700" lIns="91425" spcFirstLastPara="1" rIns="91425" wrap="square" tIns="45700">
            <a:normAutofit fontScale="92500" lnSpcReduction="10000"/>
          </a:bodyPr>
          <a:lstStyle/>
          <a:p>
            <a:pPr indent="-306000" lvl="0" marL="306000" rtl="0" algn="l">
              <a:lnSpc>
                <a:spcPct val="110000"/>
              </a:lnSpc>
              <a:spcBef>
                <a:spcPts val="0"/>
              </a:spcBef>
              <a:spcAft>
                <a:spcPts val="0"/>
              </a:spcAft>
              <a:buSzPct val="91999"/>
              <a:buFont typeface="Noto Sans Symbols"/>
              <a:buChar char="❑"/>
            </a:pPr>
            <a:r>
              <a:rPr lang="en-US" sz="2000">
                <a:latin typeface="Calibri"/>
                <a:ea typeface="Calibri"/>
                <a:cs typeface="Calibri"/>
                <a:sym typeface="Calibri"/>
              </a:rPr>
              <a:t>Overview</a:t>
            </a:r>
            <a:endParaRPr/>
          </a:p>
          <a:p>
            <a:pPr indent="-306000" lvl="0" marL="306000" rtl="0" algn="l">
              <a:lnSpc>
                <a:spcPct val="110000"/>
              </a:lnSpc>
              <a:spcBef>
                <a:spcPts val="970"/>
              </a:spcBef>
              <a:spcAft>
                <a:spcPts val="0"/>
              </a:spcAft>
              <a:buSzPct val="91999"/>
              <a:buFont typeface="Noto Sans Symbols"/>
              <a:buChar char="❑"/>
            </a:pPr>
            <a:r>
              <a:rPr lang="en-US" sz="2000">
                <a:latin typeface="Calibri"/>
                <a:ea typeface="Calibri"/>
                <a:cs typeface="Calibri"/>
                <a:sym typeface="Calibri"/>
              </a:rPr>
              <a:t>End Users of Application</a:t>
            </a:r>
            <a:endParaRPr/>
          </a:p>
          <a:p>
            <a:pPr indent="-306000" lvl="0" marL="306000" rtl="0" algn="l">
              <a:lnSpc>
                <a:spcPct val="110000"/>
              </a:lnSpc>
              <a:spcBef>
                <a:spcPts val="970"/>
              </a:spcBef>
              <a:spcAft>
                <a:spcPts val="0"/>
              </a:spcAft>
              <a:buSzPct val="91999"/>
              <a:buFont typeface="Noto Sans Symbols"/>
              <a:buChar char="❑"/>
            </a:pPr>
            <a:r>
              <a:rPr lang="en-US" sz="2000">
                <a:latin typeface="Calibri"/>
                <a:ea typeface="Calibri"/>
                <a:cs typeface="Calibri"/>
                <a:sym typeface="Calibri"/>
              </a:rPr>
              <a:t>My Solution and its value proposition</a:t>
            </a:r>
            <a:endParaRPr/>
          </a:p>
          <a:p>
            <a:pPr indent="-306000" lvl="0" marL="306000" rtl="0" algn="l">
              <a:lnSpc>
                <a:spcPct val="110000"/>
              </a:lnSpc>
              <a:spcBef>
                <a:spcPts val="970"/>
              </a:spcBef>
              <a:spcAft>
                <a:spcPts val="0"/>
              </a:spcAft>
              <a:buSzPct val="91999"/>
              <a:buFont typeface="Noto Sans Symbols"/>
              <a:buChar char="❑"/>
            </a:pPr>
            <a:r>
              <a:rPr lang="en-US" sz="2000">
                <a:latin typeface="Calibri"/>
                <a:ea typeface="Calibri"/>
                <a:cs typeface="Calibri"/>
                <a:sym typeface="Calibri"/>
              </a:rPr>
              <a:t>Project Customization</a:t>
            </a:r>
            <a:endParaRPr/>
          </a:p>
          <a:p>
            <a:pPr indent="-306000" lvl="0" marL="306000" rtl="0" algn="l">
              <a:lnSpc>
                <a:spcPct val="110000"/>
              </a:lnSpc>
              <a:spcBef>
                <a:spcPts val="970"/>
              </a:spcBef>
              <a:spcAft>
                <a:spcPts val="0"/>
              </a:spcAft>
              <a:buSzPct val="91999"/>
              <a:buFont typeface="Noto Sans Symbols"/>
              <a:buChar char="❑"/>
            </a:pPr>
            <a:r>
              <a:rPr lang="en-US" sz="2000">
                <a:latin typeface="Calibri"/>
                <a:ea typeface="Calibri"/>
                <a:cs typeface="Calibri"/>
                <a:sym typeface="Calibri"/>
              </a:rPr>
              <a:t>Modelling</a:t>
            </a:r>
            <a:endParaRPr/>
          </a:p>
          <a:p>
            <a:pPr indent="-306000" lvl="0" marL="306000" rtl="0" algn="l">
              <a:lnSpc>
                <a:spcPct val="110000"/>
              </a:lnSpc>
              <a:spcBef>
                <a:spcPts val="970"/>
              </a:spcBef>
              <a:spcAft>
                <a:spcPts val="0"/>
              </a:spcAft>
              <a:buSzPct val="91999"/>
              <a:buFont typeface="Noto Sans Symbols"/>
              <a:buChar char="❑"/>
            </a:pPr>
            <a:r>
              <a:rPr lang="en-US" sz="2000">
                <a:latin typeface="Calibri"/>
                <a:ea typeface="Calibri"/>
                <a:cs typeface="Calibri"/>
                <a:sym typeface="Calibri"/>
              </a:rPr>
              <a:t>Results</a:t>
            </a:r>
            <a:endParaRPr/>
          </a:p>
          <a:p>
            <a:pPr indent="-306000" lvl="0" marL="306000" rtl="0" algn="l">
              <a:lnSpc>
                <a:spcPct val="110000"/>
              </a:lnSpc>
              <a:spcBef>
                <a:spcPts val="970"/>
              </a:spcBef>
              <a:spcAft>
                <a:spcPts val="0"/>
              </a:spcAft>
              <a:buSzPct val="91999"/>
              <a:buFont typeface="Noto Sans Symbols"/>
              <a:buChar char="❑"/>
            </a:pPr>
            <a:r>
              <a:rPr lang="en-US" sz="2000">
                <a:latin typeface="Calibri"/>
                <a:ea typeface="Calibri"/>
                <a:cs typeface="Calibri"/>
                <a:sym typeface="Calibri"/>
              </a:rPr>
              <a:t>Links</a:t>
            </a:r>
            <a:endParaRPr/>
          </a:p>
          <a:p>
            <a:pPr indent="-197923" lvl="0" marL="306000" rtl="0" algn="l">
              <a:lnSpc>
                <a:spcPct val="110000"/>
              </a:lnSpc>
              <a:spcBef>
                <a:spcPts val="970"/>
              </a:spcBef>
              <a:spcAft>
                <a:spcPts val="0"/>
              </a:spcAft>
              <a:buSzPct val="91999"/>
              <a:buFont typeface="Noto Sans Symbols"/>
              <a:buNone/>
            </a:pPr>
            <a:r>
              <a:t/>
            </a:r>
            <a:endParaRPr sz="2000"/>
          </a:p>
          <a:p>
            <a:pPr indent="-197923" lvl="0" marL="306000" rtl="0" algn="l">
              <a:lnSpc>
                <a:spcPct val="110000"/>
              </a:lnSpc>
              <a:spcBef>
                <a:spcPts val="970"/>
              </a:spcBef>
              <a:spcAft>
                <a:spcPts val="0"/>
              </a:spcAft>
              <a:buSzPct val="91999"/>
              <a:buFont typeface="Noto Sans Symbols"/>
              <a:buNone/>
            </a:pPr>
            <a:r>
              <a:t/>
            </a:r>
            <a:endParaRPr sz="2000"/>
          </a:p>
          <a:p>
            <a:pPr indent="-197923" lvl="0" marL="306000" rtl="0" algn="l">
              <a:lnSpc>
                <a:spcPct val="110000"/>
              </a:lnSpc>
              <a:spcBef>
                <a:spcPts val="970"/>
              </a:spcBef>
              <a:spcAft>
                <a:spcPts val="0"/>
              </a:spcAft>
              <a:buSzPct val="91999"/>
              <a:buFont typeface="Noto Sans Symbols"/>
              <a:buNone/>
            </a:pPr>
            <a:r>
              <a:t/>
            </a:r>
            <a:endParaRPr sz="2000"/>
          </a:p>
          <a:p>
            <a:pPr indent="-197923" lvl="0" marL="306000" rtl="0" algn="l">
              <a:lnSpc>
                <a:spcPct val="110000"/>
              </a:lnSpc>
              <a:spcBef>
                <a:spcPts val="970"/>
              </a:spcBef>
              <a:spcAft>
                <a:spcPts val="0"/>
              </a:spcAft>
              <a:buSzPct val="91999"/>
              <a:buFont typeface="Noto Sans Symbols"/>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OVERVIEW</a:t>
            </a:r>
            <a:endParaRPr/>
          </a:p>
        </p:txBody>
      </p:sp>
      <p:sp>
        <p:nvSpPr>
          <p:cNvPr id="120" name="Google Shape;120;p16"/>
          <p:cNvSpPr txBox="1"/>
          <p:nvPr>
            <p:ph idx="1" type="body"/>
          </p:nvPr>
        </p:nvSpPr>
        <p:spPr>
          <a:xfrm>
            <a:off x="581192" y="1890876"/>
            <a:ext cx="11029615" cy="4264968"/>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840"/>
              <a:buFont typeface="Noto Sans Symbols"/>
              <a:buChar char="❖"/>
            </a:pPr>
            <a:r>
              <a:rPr lang="en-US" sz="2000">
                <a:latin typeface="Calibri"/>
                <a:ea typeface="Calibri"/>
                <a:cs typeface="Calibri"/>
                <a:sym typeface="Calibri"/>
              </a:rPr>
              <a:t>This project aims to develop a steganographic system to securely embed confidential information within digital images. </a:t>
            </a:r>
            <a:endParaRPr/>
          </a:p>
          <a:p>
            <a:pPr indent="-306000" lvl="0" marL="306000" rtl="0" algn="l">
              <a:lnSpc>
                <a:spcPct val="110000"/>
              </a:lnSpc>
              <a:spcBef>
                <a:spcPts val="1000"/>
              </a:spcBef>
              <a:spcAft>
                <a:spcPts val="0"/>
              </a:spcAft>
              <a:buSzPts val="1840"/>
              <a:buFont typeface="Noto Sans Symbols"/>
              <a:buChar char="❖"/>
            </a:pPr>
            <a:r>
              <a:rPr lang="en-US" sz="2000">
                <a:latin typeface="Calibri"/>
                <a:ea typeface="Calibri"/>
                <a:cs typeface="Calibri"/>
                <a:sym typeface="Calibri"/>
              </a:rPr>
              <a:t>It will include advanced embedding and extraction algorithms to ensure the hidden data is resistant to detection and unauthorized access.</a:t>
            </a:r>
            <a:endParaRPr/>
          </a:p>
          <a:p>
            <a:pPr indent="-306000" lvl="0" marL="306000" rtl="0" algn="l">
              <a:lnSpc>
                <a:spcPct val="110000"/>
              </a:lnSpc>
              <a:spcBef>
                <a:spcPts val="1000"/>
              </a:spcBef>
              <a:spcAft>
                <a:spcPts val="0"/>
              </a:spcAft>
              <a:buSzPts val="1840"/>
              <a:buFont typeface="Noto Sans Symbols"/>
              <a:buChar char="❖"/>
            </a:pPr>
            <a:r>
              <a:rPr lang="en-US" sz="2000">
                <a:latin typeface="Calibri"/>
                <a:ea typeface="Calibri"/>
                <a:cs typeface="Calibri"/>
                <a:sym typeface="Calibri"/>
              </a:rPr>
              <a:t>The project will enhance data security and privacy, addressing the increasing concern of data breaches by providing a covert method for data protection.</a:t>
            </a:r>
            <a:endParaRPr/>
          </a:p>
          <a:p>
            <a:pPr indent="-306000" lvl="0" marL="306000" rtl="0" algn="l">
              <a:lnSpc>
                <a:spcPct val="110000"/>
              </a:lnSpc>
              <a:spcBef>
                <a:spcPts val="1000"/>
              </a:spcBef>
              <a:spcAft>
                <a:spcPts val="0"/>
              </a:spcAft>
              <a:buSzPts val="1840"/>
              <a:buFont typeface="Noto Sans Symbols"/>
              <a:buChar char="❖"/>
            </a:pPr>
            <a:r>
              <a:rPr lang="en-US" sz="2000">
                <a:latin typeface="Calibri"/>
                <a:ea typeface="Calibri"/>
                <a:cs typeface="Calibri"/>
                <a:sym typeface="Calibri"/>
              </a:rPr>
              <a:t>This innovative approach addresses the growing concern of data breaches, offering a covert and reliable solution for protecting sensitive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581192" y="702156"/>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sp>
        <p:nvSpPr>
          <p:cNvPr id="126" name="Google Shape;126;p17"/>
          <p:cNvSpPr txBox="1"/>
          <p:nvPr>
            <p:ph idx="1" type="body"/>
          </p:nvPr>
        </p:nvSpPr>
        <p:spPr>
          <a:xfrm>
            <a:off x="581192" y="2289133"/>
            <a:ext cx="10873389" cy="3737946"/>
          </a:xfrm>
          <a:prstGeom prst="rect">
            <a:avLst/>
          </a:prstGeom>
          <a:noFill/>
          <a:ln>
            <a:noFill/>
          </a:ln>
        </p:spPr>
        <p:txBody>
          <a:bodyPr anchorCtr="0" anchor="ctr" bIns="45700" lIns="91425" spcFirstLastPara="1" rIns="91425" wrap="square" tIns="45700">
            <a:spAutoFit/>
          </a:bodyPr>
          <a:lstStyle/>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Government Agencies:</a:t>
            </a:r>
            <a:r>
              <a:rPr b="0" i="0" lang="en-US" sz="2000" u="none" cap="none" strike="noStrike">
                <a:solidFill>
                  <a:schemeClr val="dk1"/>
                </a:solidFill>
                <a:latin typeface="Calibri"/>
                <a:ea typeface="Calibri"/>
                <a:cs typeface="Calibri"/>
                <a:sym typeface="Calibri"/>
              </a:rPr>
              <a:t> For securely transmitting classified information.</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Businesses:</a:t>
            </a:r>
            <a:r>
              <a:rPr b="0" i="0" lang="en-US" sz="2000" u="none" cap="none" strike="noStrike">
                <a:solidFill>
                  <a:schemeClr val="dk1"/>
                </a:solidFill>
                <a:latin typeface="Calibri"/>
                <a:ea typeface="Calibri"/>
                <a:cs typeface="Calibri"/>
                <a:sym typeface="Calibri"/>
              </a:rPr>
              <a:t> To protect sensitive corporate data and intellectual property.</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Healthcare Providers:</a:t>
            </a:r>
            <a:r>
              <a:rPr b="0" i="0" lang="en-US" sz="2000" u="none" cap="none" strike="noStrike">
                <a:solidFill>
                  <a:schemeClr val="dk1"/>
                </a:solidFill>
                <a:latin typeface="Calibri"/>
                <a:ea typeface="Calibri"/>
                <a:cs typeface="Calibri"/>
                <a:sym typeface="Calibri"/>
              </a:rPr>
              <a:t> For safeguarding patient records and confidential medical information.</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Military:</a:t>
            </a:r>
            <a:r>
              <a:rPr b="0" i="0" lang="en-US" sz="2000" u="none" cap="none" strike="noStrike">
                <a:solidFill>
                  <a:schemeClr val="dk1"/>
                </a:solidFill>
                <a:latin typeface="Calibri"/>
                <a:ea typeface="Calibri"/>
                <a:cs typeface="Calibri"/>
                <a:sym typeface="Calibri"/>
              </a:rPr>
              <a:t> For secure communication and strategic information sharing.</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Journalists:</a:t>
            </a:r>
            <a:r>
              <a:rPr b="0" i="0" lang="en-US" sz="2000" u="none" cap="none" strike="noStrike">
                <a:solidFill>
                  <a:schemeClr val="dk1"/>
                </a:solidFill>
                <a:latin typeface="Calibri"/>
                <a:ea typeface="Calibri"/>
                <a:cs typeface="Calibri"/>
                <a:sym typeface="Calibri"/>
              </a:rPr>
              <a:t> To protect sources and sensitive data.</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Financial Institutions:</a:t>
            </a:r>
            <a:r>
              <a:rPr b="0" i="0" lang="en-US" sz="2000" u="none" cap="none" strike="noStrike">
                <a:solidFill>
                  <a:schemeClr val="dk1"/>
                </a:solidFill>
                <a:latin typeface="Calibri"/>
                <a:ea typeface="Calibri"/>
                <a:cs typeface="Calibri"/>
                <a:sym typeface="Calibri"/>
              </a:rPr>
              <a:t> For secure transmission of financial data.</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Individuals:</a:t>
            </a:r>
            <a:r>
              <a:rPr b="0" i="0" lang="en-US" sz="2000" u="none" cap="none" strike="noStrike">
                <a:solidFill>
                  <a:schemeClr val="dk1"/>
                </a:solidFill>
                <a:latin typeface="Calibri"/>
                <a:ea typeface="Calibri"/>
                <a:cs typeface="Calibri"/>
                <a:sym typeface="Calibri"/>
              </a:rPr>
              <a:t> For personal data security and privacy in digital communication.</a:t>
            </a:r>
            <a:endParaRPr/>
          </a:p>
          <a:p>
            <a:pPr indent="-306000" lvl="0" marL="306000" marR="0" rtl="0" algn="l">
              <a:lnSpc>
                <a:spcPct val="15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Digital Forensics Experts:</a:t>
            </a:r>
            <a:r>
              <a:rPr b="0" i="0" lang="en-US" sz="2000" u="none" cap="none" strike="noStrike">
                <a:solidFill>
                  <a:schemeClr val="dk1"/>
                </a:solidFill>
                <a:latin typeface="Calibri"/>
                <a:ea typeface="Calibri"/>
                <a:cs typeface="Calibri"/>
                <a:sym typeface="Calibri"/>
              </a:rPr>
              <a:t> For investigating digital crimes without alerting suspects.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81191" y="493812"/>
            <a:ext cx="11029616" cy="82164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br>
              <a:rPr lang="en-US" sz="2800"/>
            </a:br>
            <a:r>
              <a:rPr b="1" lang="en-US" sz="3100"/>
              <a:t>SOLUTION:</a:t>
            </a:r>
            <a:endParaRPr sz="3100"/>
          </a:p>
        </p:txBody>
      </p:sp>
      <p:sp>
        <p:nvSpPr>
          <p:cNvPr id="132" name="Google Shape;132;p18"/>
          <p:cNvSpPr txBox="1"/>
          <p:nvPr>
            <p:ph idx="1" type="body"/>
          </p:nvPr>
        </p:nvSpPr>
        <p:spPr>
          <a:xfrm>
            <a:off x="581192" y="1661652"/>
            <a:ext cx="10725906" cy="4522838"/>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t>This project uses steganography to securely hide data within images using SHA-256 hashed </a:t>
            </a:r>
            <a:r>
              <a:rPr lang="en-US" sz="2000">
                <a:latin typeface="Calibri"/>
                <a:ea typeface="Calibri"/>
                <a:cs typeface="Calibri"/>
                <a:sym typeface="Calibri"/>
              </a:rPr>
              <a:t>passwords. The encryption algorithm embeds secret messages into pixel values, ensuring data remains imperceptible. The decryption algorithm accurately retrieves hidden messages, maintaining image integrity.</a:t>
            </a:r>
            <a:endParaRPr/>
          </a:p>
          <a:p>
            <a:pPr indent="0" lvl="0" marL="0" rtl="0" algn="l">
              <a:lnSpc>
                <a:spcPct val="110000"/>
              </a:lnSpc>
              <a:spcBef>
                <a:spcPts val="1200"/>
              </a:spcBef>
              <a:spcAft>
                <a:spcPts val="0"/>
              </a:spcAft>
              <a:buSzPts val="2760"/>
              <a:buNone/>
            </a:pPr>
            <a:r>
              <a:rPr b="1" lang="en-US" sz="3000">
                <a:latin typeface="Calibri"/>
                <a:ea typeface="Calibri"/>
                <a:cs typeface="Calibri"/>
                <a:sym typeface="Calibri"/>
              </a:rPr>
              <a:t>Value Proposition:</a:t>
            </a:r>
            <a:endParaRPr/>
          </a:p>
          <a:p>
            <a:pPr indent="-306000" lvl="0" marL="306000" rtl="0" algn="l">
              <a:lnSpc>
                <a:spcPct val="110000"/>
              </a:lnSpc>
              <a:spcBef>
                <a:spcPts val="1000"/>
              </a:spcBef>
              <a:spcAft>
                <a:spcPts val="0"/>
              </a:spcAft>
              <a:buSzPts val="1840"/>
              <a:buFont typeface="Arial"/>
              <a:buChar char="•"/>
            </a:pPr>
            <a:r>
              <a:rPr b="1" lang="en-US" sz="2000">
                <a:latin typeface="Calibri"/>
                <a:ea typeface="Calibri"/>
                <a:cs typeface="Calibri"/>
                <a:sym typeface="Calibri"/>
              </a:rPr>
              <a:t>Enhanced Security:</a:t>
            </a:r>
            <a:r>
              <a:rPr lang="en-US" sz="2000">
                <a:latin typeface="Calibri"/>
                <a:ea typeface="Calibri"/>
                <a:cs typeface="Calibri"/>
                <a:sym typeface="Calibri"/>
              </a:rPr>
              <a:t> Protects sensitive data from unauthorized access.</a:t>
            </a:r>
            <a:endParaRPr/>
          </a:p>
          <a:p>
            <a:pPr indent="-306000" lvl="0" marL="306000" rtl="0" algn="l">
              <a:lnSpc>
                <a:spcPct val="110000"/>
              </a:lnSpc>
              <a:spcBef>
                <a:spcPts val="1000"/>
              </a:spcBef>
              <a:spcAft>
                <a:spcPts val="0"/>
              </a:spcAft>
              <a:buSzPts val="1840"/>
              <a:buFont typeface="Arial"/>
              <a:buChar char="•"/>
            </a:pPr>
            <a:r>
              <a:rPr b="1" lang="en-US" sz="2000">
                <a:latin typeface="Calibri"/>
                <a:ea typeface="Calibri"/>
                <a:cs typeface="Calibri"/>
                <a:sym typeface="Calibri"/>
              </a:rPr>
              <a:t>Practical Application:</a:t>
            </a:r>
            <a:r>
              <a:rPr lang="en-US" sz="2000">
                <a:latin typeface="Calibri"/>
                <a:ea typeface="Calibri"/>
                <a:cs typeface="Calibri"/>
                <a:sym typeface="Calibri"/>
              </a:rPr>
              <a:t> Suitable for government, businesses, healthcare, and individuals.</a:t>
            </a:r>
            <a:endParaRPr/>
          </a:p>
          <a:p>
            <a:pPr indent="-306000" lvl="0" marL="306000" rtl="0" algn="l">
              <a:lnSpc>
                <a:spcPct val="110000"/>
              </a:lnSpc>
              <a:spcBef>
                <a:spcPts val="1000"/>
              </a:spcBef>
              <a:spcAft>
                <a:spcPts val="0"/>
              </a:spcAft>
              <a:buSzPts val="1840"/>
              <a:buFont typeface="Arial"/>
              <a:buChar char="•"/>
            </a:pPr>
            <a:r>
              <a:rPr b="1" lang="en-US" sz="2000">
                <a:latin typeface="Calibri"/>
                <a:ea typeface="Calibri"/>
                <a:cs typeface="Calibri"/>
                <a:sym typeface="Calibri"/>
              </a:rPr>
              <a:t>User-Friendly:</a:t>
            </a:r>
            <a:r>
              <a:rPr lang="en-US" sz="2000">
                <a:latin typeface="Calibri"/>
                <a:ea typeface="Calibri"/>
                <a:cs typeface="Calibri"/>
                <a:sym typeface="Calibri"/>
              </a:rPr>
              <a:t> Simple interface for secure data embedding and retrieval.</a:t>
            </a:r>
            <a:endParaRPr/>
          </a:p>
          <a:p>
            <a:pPr indent="-306000" lvl="0" marL="306000" rtl="0" algn="l">
              <a:lnSpc>
                <a:spcPct val="110000"/>
              </a:lnSpc>
              <a:spcBef>
                <a:spcPts val="1000"/>
              </a:spcBef>
              <a:spcAft>
                <a:spcPts val="0"/>
              </a:spcAft>
              <a:buSzPts val="1840"/>
              <a:buFont typeface="Arial"/>
              <a:buChar char="•"/>
            </a:pPr>
            <a:r>
              <a:rPr b="1" lang="en-US" sz="2000">
                <a:latin typeface="Calibri"/>
                <a:ea typeface="Calibri"/>
                <a:cs typeface="Calibri"/>
                <a:sym typeface="Calibri"/>
              </a:rPr>
              <a:t>Reliable and Robust:</a:t>
            </a:r>
            <a:r>
              <a:rPr lang="en-US" sz="2000">
                <a:latin typeface="Calibri"/>
                <a:ea typeface="Calibri"/>
                <a:cs typeface="Calibri"/>
                <a:sym typeface="Calibri"/>
              </a:rPr>
              <a:t> Ensures confidential communication and data storage without noticeable image distortion.</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2800"/>
              <a:t>UNIQUE CUSTOMIZATIONS:</a:t>
            </a:r>
            <a:endParaRPr sz="2800"/>
          </a:p>
        </p:txBody>
      </p:sp>
      <p:sp>
        <p:nvSpPr>
          <p:cNvPr id="138" name="Google Shape;138;p19"/>
          <p:cNvSpPr txBox="1"/>
          <p:nvPr>
            <p:ph idx="1" type="body"/>
          </p:nvPr>
        </p:nvSpPr>
        <p:spPr>
          <a:xfrm>
            <a:off x="581191" y="1445342"/>
            <a:ext cx="11029615" cy="4591664"/>
          </a:xfrm>
          <a:prstGeom prst="rect">
            <a:avLst/>
          </a:prstGeom>
          <a:noFill/>
          <a:ln>
            <a:noFill/>
          </a:ln>
        </p:spPr>
        <p:txBody>
          <a:bodyPr anchorCtr="0" anchor="ctr" bIns="45700" lIns="91425" spcFirstLastPara="1" rIns="91425" wrap="square" tIns="45700">
            <a:normAutofit fontScale="92500" lnSpcReduction="10000"/>
          </a:bodyPr>
          <a:lstStyle/>
          <a:p>
            <a:pPr indent="-306000" lvl="0" marL="306000" rtl="0" algn="l">
              <a:lnSpc>
                <a:spcPct val="110000"/>
              </a:lnSpc>
              <a:spcBef>
                <a:spcPts val="0"/>
              </a:spcBef>
              <a:spcAft>
                <a:spcPts val="0"/>
              </a:spcAft>
              <a:buSzPct val="92000"/>
              <a:buFont typeface="Noto Sans Symbols"/>
              <a:buChar char="✔"/>
            </a:pPr>
            <a:r>
              <a:rPr b="1" lang="en-US" sz="2200">
                <a:latin typeface="Calibri"/>
                <a:ea typeface="Calibri"/>
                <a:cs typeface="Calibri"/>
                <a:sym typeface="Calibri"/>
              </a:rPr>
              <a:t>Enhanced Security:</a:t>
            </a:r>
            <a:endParaRPr sz="2200">
              <a:latin typeface="Calibri"/>
              <a:ea typeface="Calibri"/>
              <a:cs typeface="Calibri"/>
              <a:sym typeface="Calibri"/>
            </a:endParaRPr>
          </a:p>
          <a:p>
            <a:pPr indent="0" lvl="1" marL="457200" rtl="0" algn="l">
              <a:spcBef>
                <a:spcPts val="1007"/>
              </a:spcBef>
              <a:spcAft>
                <a:spcPts val="0"/>
              </a:spcAft>
              <a:buSzPct val="92000"/>
              <a:buNone/>
            </a:pPr>
            <a:r>
              <a:rPr lang="en-US" sz="2200">
                <a:latin typeface="Calibri"/>
                <a:ea typeface="Calibri"/>
                <a:cs typeface="Calibri"/>
                <a:sym typeface="Calibri"/>
              </a:rPr>
              <a:t>Implemented SHA-256 hashing for passwords to ensure secure data embedding and retrieval.</a:t>
            </a:r>
            <a:endParaRPr/>
          </a:p>
          <a:p>
            <a:pPr indent="-306000" lvl="0" marL="306000" rtl="0" algn="l">
              <a:lnSpc>
                <a:spcPct val="110000"/>
              </a:lnSpc>
              <a:spcBef>
                <a:spcPts val="1007"/>
              </a:spcBef>
              <a:spcAft>
                <a:spcPts val="0"/>
              </a:spcAft>
              <a:buSzPct val="92000"/>
              <a:buFont typeface="Noto Sans Symbols"/>
              <a:buChar char="✔"/>
            </a:pPr>
            <a:r>
              <a:rPr b="1" lang="en-US" sz="2200">
                <a:latin typeface="Calibri"/>
                <a:ea typeface="Calibri"/>
                <a:cs typeface="Calibri"/>
                <a:sym typeface="Calibri"/>
              </a:rPr>
              <a:t>Efficient Algorithms:</a:t>
            </a:r>
            <a:endParaRPr sz="2200">
              <a:latin typeface="Calibri"/>
              <a:ea typeface="Calibri"/>
              <a:cs typeface="Calibri"/>
              <a:sym typeface="Calibri"/>
            </a:endParaRPr>
          </a:p>
          <a:p>
            <a:pPr indent="0" lvl="1" marL="457200" rtl="0" algn="l">
              <a:spcBef>
                <a:spcPts val="1007"/>
              </a:spcBef>
              <a:spcAft>
                <a:spcPts val="0"/>
              </a:spcAft>
              <a:buSzPct val="92000"/>
              <a:buNone/>
            </a:pPr>
            <a:r>
              <a:rPr lang="en-US" sz="2200">
                <a:latin typeface="Calibri"/>
                <a:ea typeface="Calibri"/>
                <a:cs typeface="Calibri"/>
                <a:sym typeface="Calibri"/>
              </a:rPr>
              <a:t>Developed optimized encryption and decryption algorithms to embed and extract messages without compromising image quality.</a:t>
            </a:r>
            <a:endParaRPr/>
          </a:p>
          <a:p>
            <a:pPr indent="-306000" lvl="0" marL="306000" rtl="0" algn="l">
              <a:lnSpc>
                <a:spcPct val="110000"/>
              </a:lnSpc>
              <a:spcBef>
                <a:spcPts val="1007"/>
              </a:spcBef>
              <a:spcAft>
                <a:spcPts val="0"/>
              </a:spcAft>
              <a:buSzPct val="92000"/>
              <a:buFont typeface="Noto Sans Symbols"/>
              <a:buChar char="✔"/>
            </a:pPr>
            <a:r>
              <a:rPr b="1" lang="en-US" sz="2200">
                <a:latin typeface="Calibri"/>
                <a:ea typeface="Calibri"/>
                <a:cs typeface="Calibri"/>
                <a:sym typeface="Calibri"/>
              </a:rPr>
              <a:t>Versatile Application:</a:t>
            </a:r>
            <a:endParaRPr sz="2200">
              <a:latin typeface="Calibri"/>
              <a:ea typeface="Calibri"/>
              <a:cs typeface="Calibri"/>
              <a:sym typeface="Calibri"/>
            </a:endParaRPr>
          </a:p>
          <a:p>
            <a:pPr indent="0" lvl="1" marL="457200" rtl="0" algn="l">
              <a:spcBef>
                <a:spcPts val="1007"/>
              </a:spcBef>
              <a:spcAft>
                <a:spcPts val="0"/>
              </a:spcAft>
              <a:buSzPct val="92000"/>
              <a:buNone/>
            </a:pPr>
            <a:r>
              <a:rPr lang="en-US" sz="2200">
                <a:latin typeface="Calibri"/>
                <a:ea typeface="Calibri"/>
                <a:cs typeface="Calibri"/>
                <a:sym typeface="Calibri"/>
              </a:rPr>
              <a:t>Made the system compatible with common image formats, allowing for broad applicability across various use cases.</a:t>
            </a:r>
            <a:endParaRPr/>
          </a:p>
          <a:p>
            <a:pPr indent="-306000" lvl="0" marL="306000" rtl="0" algn="l">
              <a:lnSpc>
                <a:spcPct val="110000"/>
              </a:lnSpc>
              <a:spcBef>
                <a:spcPts val="1007"/>
              </a:spcBef>
              <a:spcAft>
                <a:spcPts val="0"/>
              </a:spcAft>
              <a:buSzPct val="92000"/>
              <a:buFont typeface="Noto Sans Symbols"/>
              <a:buChar char="✔"/>
            </a:pPr>
            <a:r>
              <a:rPr b="1" lang="en-US" sz="2200">
                <a:latin typeface="Calibri"/>
                <a:ea typeface="Calibri"/>
                <a:cs typeface="Calibri"/>
                <a:sym typeface="Calibri"/>
              </a:rPr>
              <a:t>Robust Testing:</a:t>
            </a:r>
            <a:endParaRPr sz="2200">
              <a:latin typeface="Calibri"/>
              <a:ea typeface="Calibri"/>
              <a:cs typeface="Calibri"/>
              <a:sym typeface="Calibri"/>
            </a:endParaRPr>
          </a:p>
          <a:p>
            <a:pPr indent="0" lvl="1" marL="457200" rtl="0" algn="l">
              <a:spcBef>
                <a:spcPts val="1007"/>
              </a:spcBef>
              <a:spcAft>
                <a:spcPts val="0"/>
              </a:spcAft>
              <a:buSzPct val="92000"/>
              <a:buNone/>
            </a:pPr>
            <a:r>
              <a:rPr lang="en-US" sz="2200">
                <a:latin typeface="Calibri"/>
                <a:ea typeface="Calibri"/>
                <a:cs typeface="Calibri"/>
                <a:sym typeface="Calibri"/>
              </a:rPr>
              <a:t>Conducted extensive testing to ensure the system’s reliability and resistance to potential attacks, enhancing overall robustness.</a:t>
            </a:r>
            <a:endParaRPr/>
          </a:p>
          <a:p>
            <a:pPr indent="-214163" lvl="0" marL="306000" rtl="0" algn="l">
              <a:lnSpc>
                <a:spcPct val="110000"/>
              </a:lnSpc>
              <a:spcBef>
                <a:spcPts val="914"/>
              </a:spcBef>
              <a:spcAft>
                <a:spcPts val="0"/>
              </a:spcAft>
              <a:buSzPct val="9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581191" y="493812"/>
            <a:ext cx="11029616" cy="9660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MODELLING APPROACH</a:t>
            </a:r>
            <a:endParaRPr/>
          </a:p>
        </p:txBody>
      </p:sp>
      <p:sp>
        <p:nvSpPr>
          <p:cNvPr id="144" name="Google Shape;144;p20"/>
          <p:cNvSpPr txBox="1"/>
          <p:nvPr>
            <p:ph idx="1" type="body"/>
          </p:nvPr>
        </p:nvSpPr>
        <p:spPr>
          <a:xfrm>
            <a:off x="581024" y="1373297"/>
            <a:ext cx="10627749" cy="427809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3F3F3F"/>
              </a:buClr>
              <a:buSzPts val="2200"/>
              <a:buNone/>
            </a:pPr>
            <a:r>
              <a:t/>
            </a:r>
            <a:endParaRPr b="0" i="0" sz="22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chemeClr val="dk1"/>
              </a:buClr>
              <a:buSzPts val="2200"/>
              <a:buFont typeface="Calibri"/>
              <a:buChar char="•"/>
            </a:pPr>
            <a:r>
              <a:rPr b="1" i="0" lang="en-US" sz="2200" u="none" cap="none" strike="noStrike">
                <a:solidFill>
                  <a:schemeClr val="dk1"/>
                </a:solidFill>
                <a:latin typeface="Calibri"/>
                <a:ea typeface="Calibri"/>
                <a:cs typeface="Calibri"/>
                <a:sym typeface="Calibri"/>
              </a:rPr>
              <a:t>Tools and Libraries:</a:t>
            </a:r>
            <a:endParaRPr b="0" i="0" sz="2200" u="none" cap="none" strike="noStrike">
              <a:solidFill>
                <a:schemeClr val="dk1"/>
              </a:solidFill>
              <a:latin typeface="Calibri"/>
              <a:ea typeface="Calibri"/>
              <a:cs typeface="Calibri"/>
              <a:sym typeface="Calibri"/>
            </a:endParaRPr>
          </a:p>
          <a:p>
            <a:pPr indent="-306000" lvl="1" marL="63000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  Python: Primary programming language.</a:t>
            </a:r>
            <a:endParaRPr/>
          </a:p>
          <a:p>
            <a:pPr indent="-306000" lvl="1" marL="63000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  OpenCV: For image processing.</a:t>
            </a:r>
            <a:endParaRPr/>
          </a:p>
          <a:p>
            <a:pPr indent="-306000" lvl="1" marL="63000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  hashlib: For SHA-256 password hashing.</a:t>
            </a:r>
            <a:endParaRPr/>
          </a:p>
          <a:p>
            <a:pPr indent="0" lvl="0" marL="0" marR="0" rtl="0" algn="l">
              <a:lnSpc>
                <a:spcPct val="100000"/>
              </a:lnSpc>
              <a:spcBef>
                <a:spcPts val="0"/>
              </a:spcBef>
              <a:spcAft>
                <a:spcPts val="0"/>
              </a:spcAft>
              <a:buClr>
                <a:srgbClr val="3F3F3F"/>
              </a:buClr>
              <a:buSzPts val="2200"/>
              <a:buNone/>
            </a:pPr>
            <a:r>
              <a:t/>
            </a:r>
            <a:endParaRPr b="0" i="0" sz="22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chemeClr val="dk1"/>
              </a:buClr>
              <a:buSzPts val="2200"/>
              <a:buFont typeface="Calibri"/>
              <a:buChar char="•"/>
            </a:pPr>
            <a:r>
              <a:rPr b="1" i="0" lang="en-US" sz="2200" u="none" cap="none" strike="noStrike">
                <a:solidFill>
                  <a:schemeClr val="dk1"/>
                </a:solidFill>
                <a:latin typeface="Calibri"/>
                <a:ea typeface="Calibri"/>
                <a:cs typeface="Calibri"/>
                <a:sym typeface="Calibri"/>
              </a:rPr>
              <a:t>Encryption Process:</a:t>
            </a:r>
            <a:endParaRPr b="0" i="0" sz="2200" u="none" cap="none" strike="noStrike">
              <a:solidFill>
                <a:schemeClr val="dk1"/>
              </a:solidFill>
              <a:latin typeface="Calibri"/>
              <a:ea typeface="Calibri"/>
              <a:cs typeface="Calibri"/>
              <a:sym typeface="Calibri"/>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  Step 1:</a:t>
            </a:r>
            <a:r>
              <a:rPr b="0" i="0" lang="en-US" sz="2000" u="none" cap="none" strike="noStrike">
                <a:solidFill>
                  <a:schemeClr val="dk1"/>
                </a:solidFill>
                <a:latin typeface="Calibri"/>
                <a:ea typeface="Calibri"/>
                <a:cs typeface="Calibri"/>
                <a:sym typeface="Calibri"/>
              </a:rPr>
              <a:t> Read the input image and get its dimensions.</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  Step 2:</a:t>
            </a:r>
            <a:r>
              <a:rPr b="0" i="0" lang="en-US" sz="2000" u="none" cap="none" strike="noStrike">
                <a:solidFill>
                  <a:schemeClr val="dk1"/>
                </a:solidFill>
                <a:latin typeface="Calibri"/>
                <a:ea typeface="Calibri"/>
                <a:cs typeface="Calibri"/>
                <a:sym typeface="Calibri"/>
              </a:rPr>
              <a:t> Prompt the user for a secret message and password.</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  Step 3:</a:t>
            </a:r>
            <a:r>
              <a:rPr b="0" i="0" lang="en-US" sz="2000" u="none" cap="none" strike="noStrike">
                <a:solidFill>
                  <a:schemeClr val="dk1"/>
                </a:solidFill>
                <a:latin typeface="Calibri"/>
                <a:ea typeface="Calibri"/>
                <a:cs typeface="Calibri"/>
                <a:sym typeface="Calibri"/>
              </a:rPr>
              <a:t> Hash the password using SHA-256 for added security.</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  Step 4:</a:t>
            </a:r>
            <a:r>
              <a:rPr b="0" i="0" lang="en-US" sz="2000" u="none" cap="none" strike="noStrike">
                <a:solidFill>
                  <a:schemeClr val="dk1"/>
                </a:solidFill>
                <a:latin typeface="Calibri"/>
                <a:ea typeface="Calibri"/>
                <a:cs typeface="Calibri"/>
                <a:sym typeface="Calibri"/>
              </a:rPr>
              <a:t> Embed the secret message into the image pixels using the hashed password.</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  Step 5:</a:t>
            </a:r>
            <a:r>
              <a:rPr b="0" i="0" lang="en-US" sz="2000" u="none" cap="none" strike="noStrike">
                <a:solidFill>
                  <a:schemeClr val="dk1"/>
                </a:solidFill>
                <a:latin typeface="Calibri"/>
                <a:ea typeface="Calibri"/>
                <a:cs typeface="Calibri"/>
                <a:sym typeface="Calibri"/>
              </a:rPr>
              <a:t> Save the encrypted image.</a:t>
            </a:r>
            <a:endParaRPr/>
          </a:p>
          <a:p>
            <a:pPr indent="0" lvl="0" marL="0" marR="0" rtl="0" algn="l">
              <a:lnSpc>
                <a:spcPct val="100000"/>
              </a:lnSpc>
              <a:spcBef>
                <a:spcPts val="0"/>
              </a:spcBef>
              <a:spcAft>
                <a:spcPts val="0"/>
              </a:spcAft>
              <a:buClr>
                <a:srgbClr val="3F3F3F"/>
              </a:buClr>
              <a:buSzPts val="2400"/>
              <a:buFont typeface="Libre Franklin"/>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81192" y="702156"/>
            <a:ext cx="11029616" cy="4571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t/>
            </a:r>
            <a:endParaRPr/>
          </a:p>
        </p:txBody>
      </p:sp>
      <p:sp>
        <p:nvSpPr>
          <p:cNvPr id="150" name="Google Shape;150;p21"/>
          <p:cNvSpPr txBox="1"/>
          <p:nvPr>
            <p:ph idx="1" type="body"/>
          </p:nvPr>
        </p:nvSpPr>
        <p:spPr>
          <a:xfrm>
            <a:off x="581026" y="1622527"/>
            <a:ext cx="11029616" cy="3524042"/>
          </a:xfrm>
          <a:prstGeom prst="rect">
            <a:avLst/>
          </a:prstGeom>
          <a:noFill/>
          <a:ln>
            <a:noFill/>
          </a:ln>
        </p:spPr>
        <p:txBody>
          <a:bodyPr anchorCtr="0" anchor="ctr" bIns="45700" lIns="91425" spcFirstLastPara="1" rIns="91425" wrap="square" tIns="45700">
            <a:spAutoFit/>
          </a:bodyPr>
          <a:lstStyle/>
          <a:p>
            <a:pPr indent="-306000" lvl="0" marL="30600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Decryption Process:</a:t>
            </a:r>
            <a:endParaRPr b="0" i="0" sz="2200" u="none" cap="none" strike="noStrike">
              <a:solidFill>
                <a:schemeClr val="dk1"/>
              </a:solidFill>
              <a:latin typeface="Calibri"/>
              <a:ea typeface="Calibri"/>
              <a:cs typeface="Calibri"/>
              <a:sym typeface="Calibri"/>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Step 1:</a:t>
            </a:r>
            <a:r>
              <a:rPr b="0" i="0" lang="en-US" sz="2000" u="none" cap="none" strike="noStrike">
                <a:solidFill>
                  <a:schemeClr val="dk1"/>
                </a:solidFill>
                <a:latin typeface="Calibri"/>
                <a:ea typeface="Calibri"/>
                <a:cs typeface="Calibri"/>
                <a:sym typeface="Calibri"/>
              </a:rPr>
              <a:t> Read the encrypted image and get its dimensions.</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Step 2:</a:t>
            </a:r>
            <a:r>
              <a:rPr b="0" i="0" lang="en-US" sz="2000" u="none" cap="none" strike="noStrike">
                <a:solidFill>
                  <a:schemeClr val="dk1"/>
                </a:solidFill>
                <a:latin typeface="Calibri"/>
                <a:ea typeface="Calibri"/>
                <a:cs typeface="Calibri"/>
                <a:sym typeface="Calibri"/>
              </a:rPr>
              <a:t> Prompt the user for the password.</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Step 3:</a:t>
            </a:r>
            <a:r>
              <a:rPr b="0" i="0" lang="en-US" sz="2000" u="none" cap="none" strike="noStrike">
                <a:solidFill>
                  <a:schemeClr val="dk1"/>
                </a:solidFill>
                <a:latin typeface="Calibri"/>
                <a:ea typeface="Calibri"/>
                <a:cs typeface="Calibri"/>
                <a:sym typeface="Calibri"/>
              </a:rPr>
              <a:t> Hash the password using SHA-256.</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Step 4:</a:t>
            </a:r>
            <a:r>
              <a:rPr b="0" i="0" lang="en-US" sz="2000" u="none" cap="none" strike="noStrike">
                <a:solidFill>
                  <a:schemeClr val="dk1"/>
                </a:solidFill>
                <a:latin typeface="Calibri"/>
                <a:ea typeface="Calibri"/>
                <a:cs typeface="Calibri"/>
                <a:sym typeface="Calibri"/>
              </a:rPr>
              <a:t> Extract the hidden message from the image pixels using the hashed password.</a:t>
            </a:r>
            <a:endParaRPr/>
          </a:p>
          <a:p>
            <a:pPr indent="-306000" lvl="1" marL="630000" rtl="0" algn="l">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Step 5:</a:t>
            </a:r>
            <a:r>
              <a:rPr b="0" i="0" lang="en-US" sz="2000" u="none" cap="none" strike="noStrike">
                <a:solidFill>
                  <a:schemeClr val="dk1"/>
                </a:solidFill>
                <a:latin typeface="Calibri"/>
                <a:ea typeface="Calibri"/>
                <a:cs typeface="Calibri"/>
                <a:sym typeface="Calibri"/>
              </a:rPr>
              <a:t> Display the decoded message.</a:t>
            </a:r>
            <a:endParaRPr/>
          </a:p>
          <a:p>
            <a:pPr indent="0" lvl="1" marL="324000" rtl="0" algn="l">
              <a:spcBef>
                <a:spcPts val="0"/>
              </a:spcBef>
              <a:spcAft>
                <a:spcPts val="0"/>
              </a:spcAft>
              <a:buClr>
                <a:srgbClr val="3F3F3F"/>
              </a:buClr>
              <a:buSzPts val="1900"/>
              <a:buNone/>
            </a:pPr>
            <a:r>
              <a:t/>
            </a:r>
            <a:endParaRPr b="0" i="0" sz="1900" u="none" cap="none" strike="noStrike">
              <a:solidFill>
                <a:schemeClr val="dk1"/>
              </a:solidFill>
              <a:latin typeface="Calibri"/>
              <a:ea typeface="Calibri"/>
              <a:cs typeface="Calibri"/>
              <a:sym typeface="Calibri"/>
            </a:endParaRPr>
          </a:p>
          <a:p>
            <a:pPr indent="-139700" lvl="0" marL="0" marR="0" rtl="0" algn="l">
              <a:lnSpc>
                <a:spcPct val="100000"/>
              </a:lnSpc>
              <a:spcBef>
                <a:spcPts val="0"/>
              </a:spcBef>
              <a:spcAft>
                <a:spcPts val="0"/>
              </a:spcAft>
              <a:buClr>
                <a:schemeClr val="dk1"/>
              </a:buClr>
              <a:buSzPts val="2200"/>
              <a:buFont typeface="Calibri"/>
              <a:buChar char="•"/>
            </a:pPr>
            <a:r>
              <a:rPr b="1" i="0" lang="en-US" sz="2200" u="none" cap="none" strike="noStrike">
                <a:solidFill>
                  <a:schemeClr val="dk1"/>
                </a:solidFill>
                <a:latin typeface="Calibri"/>
                <a:ea typeface="Calibri"/>
                <a:cs typeface="Calibri"/>
                <a:sym typeface="Calibri"/>
              </a:rPr>
              <a:t>Model Validation:</a:t>
            </a:r>
            <a:endParaRPr b="0" i="0" sz="2200" u="none" cap="none" strike="noStrike">
              <a:solidFill>
                <a:schemeClr val="dk1"/>
              </a:solidFill>
              <a:latin typeface="Calibri"/>
              <a:ea typeface="Calibri"/>
              <a:cs typeface="Calibri"/>
              <a:sym typeface="Calibri"/>
            </a:endParaRPr>
          </a:p>
          <a:p>
            <a:pPr indent="-306000" lvl="1" marL="63000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Extensive testing on various image formats and sizes.</a:t>
            </a:r>
            <a:endParaRPr/>
          </a:p>
          <a:p>
            <a:pPr indent="-306000" lvl="1" marL="630000" rtl="0" algn="l">
              <a:spcBef>
                <a:spcPts val="0"/>
              </a:spcBef>
              <a:spcAft>
                <a:spcPts val="0"/>
              </a:spcAft>
              <a:buClr>
                <a:schemeClr val="dk1"/>
              </a:buClr>
              <a:buSzPts val="2000"/>
              <a:buFont typeface="Courier New"/>
              <a:buChar char="o"/>
            </a:pPr>
            <a:r>
              <a:rPr b="0" i="0" lang="en-US" sz="2000" u="none" cap="none" strike="noStrike">
                <a:solidFill>
                  <a:schemeClr val="dk1"/>
                </a:solidFill>
                <a:latin typeface="Calibri"/>
                <a:ea typeface="Calibri"/>
                <a:cs typeface="Calibri"/>
                <a:sym typeface="Calibri"/>
              </a:rPr>
              <a:t>Ensuring the hidden message remains undetectable and the image quality is preserved.</a:t>
            </a:r>
            <a:endParaRPr/>
          </a:p>
          <a:p>
            <a:pPr indent="0" lvl="0" marL="0" marR="0" rtl="0" algn="l">
              <a:lnSpc>
                <a:spcPct val="100000"/>
              </a:lnSpc>
              <a:spcBef>
                <a:spcPts val="0"/>
              </a:spcBef>
              <a:spcAft>
                <a:spcPts val="0"/>
              </a:spcAft>
              <a:buClr>
                <a:srgbClr val="3F3F3F"/>
              </a:buClr>
              <a:buSzPts val="2200"/>
              <a:buFont typeface="Libre Franklin"/>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