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74" r:id="rId2"/>
    <p:sldId id="256" r:id="rId3"/>
    <p:sldId id="259" r:id="rId4"/>
    <p:sldId id="261" r:id="rId5"/>
    <p:sldId id="260" r:id="rId6"/>
    <p:sldId id="262" r:id="rId7"/>
    <p:sldId id="257" r:id="rId8"/>
    <p:sldId id="258" r:id="rId9"/>
    <p:sldId id="269" r:id="rId10"/>
    <p:sldId id="270" r:id="rId11"/>
    <p:sldId id="272" r:id="rId12"/>
    <p:sldId id="268" r:id="rId13"/>
    <p:sldId id="265" r:id="rId14"/>
    <p:sldId id="271" r:id="rId15"/>
    <p:sldId id="264" r:id="rId16"/>
    <p:sldId id="266" r:id="rId17"/>
    <p:sldId id="267" r:id="rId18"/>
    <p:sldId id="276" r:id="rId19"/>
    <p:sldId id="278" r:id="rId20"/>
    <p:sldId id="279" r:id="rId21"/>
    <p:sldId id="280" r:id="rId22"/>
    <p:sldId id="281" r:id="rId23"/>
    <p:sldId id="282"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89CAF-AC36-4B58-BBCA-195057B9D23F}" v="1103" dt="2024-02-24T16:41:43.706"/>
    <p1510:client id="{746D1600-E3A5-4A64-8557-B9444730015C}" v="151" dt="2024-02-23T18:31:09.036"/>
    <p1510:client id="{779C9300-5CA5-4F5E-AE6E-84BEC794F4AA}" v="199" dt="2024-02-24T17:35:08.376"/>
    <p1510:client id="{D3507B2A-1EA0-47D4-9084-E9BC6EF87715}" v="222" dt="2024-02-23T16:07:33.538"/>
    <p1510:client id="{E2D72AD6-E3E4-43E6-8798-5D8732F18AE7}" v="265" dt="2024-02-25T15:03:56.687"/>
    <p1510:client id="{ECFFA171-055E-4424-B1A1-A21116F5E5BD}" v="239" dt="2024-02-23T15:07:24.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presProps" Target="presProps.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tableStyles" Target="tableStyles.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theme" Target="theme/theme1.xml" Id="rId28" /><Relationship Type="http://schemas.openxmlformats.org/officeDocument/2006/relationships/slide" Target="slides/slide9.xml" Id="rId10" /><Relationship Type="http://schemas.openxmlformats.org/officeDocument/2006/relationships/slide" Target="slides/slide18.xml" Id="rId19" /><Relationship Type="http://schemas.microsoft.com/office/2015/10/relationships/revisionInfo" Target="revisionInfo.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viewProps" Target="viewProps.xml" Id="rId27"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F8EFB-44DA-4EBC-85ED-2640BDFDCFE1}"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009ADB34-294D-42F0-B3FE-DF3C7D9CF707}">
      <dgm:prSet/>
      <dgm:spPr/>
      <dgm:t>
        <a:bodyPr/>
        <a:lstStyle/>
        <a:p>
          <a:r>
            <a:rPr lang="en-US"/>
            <a:t>Welcome To </a:t>
          </a:r>
        </a:p>
      </dgm:t>
    </dgm:pt>
    <dgm:pt modelId="{8B0945BB-096A-444A-87F8-7A7599F30B11}" type="parTrans" cxnId="{23E4137A-E105-4D0D-8B6C-1C3A95DDB131}">
      <dgm:prSet/>
      <dgm:spPr/>
      <dgm:t>
        <a:bodyPr/>
        <a:lstStyle/>
        <a:p>
          <a:endParaRPr lang="en-US"/>
        </a:p>
      </dgm:t>
    </dgm:pt>
    <dgm:pt modelId="{77DEB7F8-3D37-4F19-B8CB-05D64E738DAB}" type="sibTrans" cxnId="{23E4137A-E105-4D0D-8B6C-1C3A95DDB131}">
      <dgm:prSet/>
      <dgm:spPr/>
      <dgm:t>
        <a:bodyPr/>
        <a:lstStyle/>
        <a:p>
          <a:endParaRPr lang="en-US"/>
        </a:p>
      </dgm:t>
    </dgm:pt>
    <dgm:pt modelId="{0883F770-6F0F-4872-BA74-3E713BB58050}">
      <dgm:prSet/>
      <dgm:spPr/>
      <dgm:t>
        <a:bodyPr/>
        <a:lstStyle/>
        <a:p>
          <a:r>
            <a:rPr lang="en-US"/>
            <a:t>Our       </a:t>
          </a:r>
        </a:p>
      </dgm:t>
    </dgm:pt>
    <dgm:pt modelId="{FBA7FA9E-5DD8-490A-85F3-7DDF9966CC05}" type="parTrans" cxnId="{3FC4F830-9ABC-4BF6-9DCA-3A81463617AC}">
      <dgm:prSet/>
      <dgm:spPr/>
      <dgm:t>
        <a:bodyPr/>
        <a:lstStyle/>
        <a:p>
          <a:endParaRPr lang="en-US"/>
        </a:p>
      </dgm:t>
    </dgm:pt>
    <dgm:pt modelId="{DA16D02F-493E-464D-8E8D-A42DC8707A37}" type="sibTrans" cxnId="{3FC4F830-9ABC-4BF6-9DCA-3A81463617AC}">
      <dgm:prSet/>
      <dgm:spPr/>
      <dgm:t>
        <a:bodyPr/>
        <a:lstStyle/>
        <a:p>
          <a:endParaRPr lang="en-US"/>
        </a:p>
      </dgm:t>
    </dgm:pt>
    <dgm:pt modelId="{0E942CE7-41F7-4023-B6FE-6FAB78DC9E9C}">
      <dgm:prSet/>
      <dgm:spPr/>
      <dgm:t>
        <a:bodyPr/>
        <a:lstStyle/>
        <a:p>
          <a:r>
            <a:rPr lang="en-US"/>
            <a:t>Presentation</a:t>
          </a:r>
        </a:p>
      </dgm:t>
    </dgm:pt>
    <dgm:pt modelId="{0D6DEB9F-12A4-47CA-A5D7-DA9643715F6F}" type="parTrans" cxnId="{0E5B1C56-6472-47A5-9238-D0E6B759E22B}">
      <dgm:prSet/>
      <dgm:spPr/>
      <dgm:t>
        <a:bodyPr/>
        <a:lstStyle/>
        <a:p>
          <a:endParaRPr lang="en-US"/>
        </a:p>
      </dgm:t>
    </dgm:pt>
    <dgm:pt modelId="{29B22D48-3586-46C3-A1CA-E32B42B50ADF}" type="sibTrans" cxnId="{0E5B1C56-6472-47A5-9238-D0E6B759E22B}">
      <dgm:prSet/>
      <dgm:spPr/>
      <dgm:t>
        <a:bodyPr/>
        <a:lstStyle/>
        <a:p>
          <a:endParaRPr lang="en-US"/>
        </a:p>
      </dgm:t>
    </dgm:pt>
    <dgm:pt modelId="{41182883-7D48-4883-8811-DA282DD40E8E}" type="pres">
      <dgm:prSet presAssocID="{9D4F8EFB-44DA-4EBC-85ED-2640BDFDCFE1}" presName="hierChild1" presStyleCnt="0">
        <dgm:presLayoutVars>
          <dgm:chPref val="1"/>
          <dgm:dir/>
          <dgm:animOne val="branch"/>
          <dgm:animLvl val="lvl"/>
          <dgm:resizeHandles/>
        </dgm:presLayoutVars>
      </dgm:prSet>
      <dgm:spPr/>
    </dgm:pt>
    <dgm:pt modelId="{775123D6-E069-4639-8E75-E164334B5203}" type="pres">
      <dgm:prSet presAssocID="{009ADB34-294D-42F0-B3FE-DF3C7D9CF707}" presName="hierRoot1" presStyleCnt="0"/>
      <dgm:spPr/>
    </dgm:pt>
    <dgm:pt modelId="{85C29F87-C423-4C21-9D28-F1F83561A8F7}" type="pres">
      <dgm:prSet presAssocID="{009ADB34-294D-42F0-B3FE-DF3C7D9CF707}" presName="composite" presStyleCnt="0"/>
      <dgm:spPr/>
    </dgm:pt>
    <dgm:pt modelId="{72F2BD1D-8126-4023-808E-A3B50B6CAB32}" type="pres">
      <dgm:prSet presAssocID="{009ADB34-294D-42F0-B3FE-DF3C7D9CF707}" presName="background" presStyleLbl="node0" presStyleIdx="0" presStyleCnt="3"/>
      <dgm:spPr/>
    </dgm:pt>
    <dgm:pt modelId="{AD285E6A-A761-4D7F-BCCF-0BDE6EA92FB2}" type="pres">
      <dgm:prSet presAssocID="{009ADB34-294D-42F0-B3FE-DF3C7D9CF707}" presName="text" presStyleLbl="fgAcc0" presStyleIdx="0" presStyleCnt="3">
        <dgm:presLayoutVars>
          <dgm:chPref val="3"/>
        </dgm:presLayoutVars>
      </dgm:prSet>
      <dgm:spPr/>
    </dgm:pt>
    <dgm:pt modelId="{4AEE182B-F3FF-45A7-9E81-F31A5801BCD2}" type="pres">
      <dgm:prSet presAssocID="{009ADB34-294D-42F0-B3FE-DF3C7D9CF707}" presName="hierChild2" presStyleCnt="0"/>
      <dgm:spPr/>
    </dgm:pt>
    <dgm:pt modelId="{733EF9A7-5CF4-4C7C-9ABC-FF0F2E142D1E}" type="pres">
      <dgm:prSet presAssocID="{0883F770-6F0F-4872-BA74-3E713BB58050}" presName="hierRoot1" presStyleCnt="0"/>
      <dgm:spPr/>
    </dgm:pt>
    <dgm:pt modelId="{CF366681-1CE1-4D52-8E6B-E291116106A2}" type="pres">
      <dgm:prSet presAssocID="{0883F770-6F0F-4872-BA74-3E713BB58050}" presName="composite" presStyleCnt="0"/>
      <dgm:spPr/>
    </dgm:pt>
    <dgm:pt modelId="{7B8A5386-B75C-4CCF-8456-07844221FCFE}" type="pres">
      <dgm:prSet presAssocID="{0883F770-6F0F-4872-BA74-3E713BB58050}" presName="background" presStyleLbl="node0" presStyleIdx="1" presStyleCnt="3"/>
      <dgm:spPr/>
    </dgm:pt>
    <dgm:pt modelId="{D3BAA09D-3B9F-462D-A5A8-668A5C0D0EC3}" type="pres">
      <dgm:prSet presAssocID="{0883F770-6F0F-4872-BA74-3E713BB58050}" presName="text" presStyleLbl="fgAcc0" presStyleIdx="1" presStyleCnt="3">
        <dgm:presLayoutVars>
          <dgm:chPref val="3"/>
        </dgm:presLayoutVars>
      </dgm:prSet>
      <dgm:spPr/>
    </dgm:pt>
    <dgm:pt modelId="{FFC116D7-F55C-439C-ACBD-40D111A8E52B}" type="pres">
      <dgm:prSet presAssocID="{0883F770-6F0F-4872-BA74-3E713BB58050}" presName="hierChild2" presStyleCnt="0"/>
      <dgm:spPr/>
    </dgm:pt>
    <dgm:pt modelId="{46D1E300-7E5D-4112-9A5C-934E190E3316}" type="pres">
      <dgm:prSet presAssocID="{0E942CE7-41F7-4023-B6FE-6FAB78DC9E9C}" presName="hierRoot1" presStyleCnt="0"/>
      <dgm:spPr/>
    </dgm:pt>
    <dgm:pt modelId="{099EE5A1-1C0C-4E2A-B554-A800EEF53C69}" type="pres">
      <dgm:prSet presAssocID="{0E942CE7-41F7-4023-B6FE-6FAB78DC9E9C}" presName="composite" presStyleCnt="0"/>
      <dgm:spPr/>
    </dgm:pt>
    <dgm:pt modelId="{3B3F0D0B-38DA-4D76-9502-6AD17AC3F05B}" type="pres">
      <dgm:prSet presAssocID="{0E942CE7-41F7-4023-B6FE-6FAB78DC9E9C}" presName="background" presStyleLbl="node0" presStyleIdx="2" presStyleCnt="3"/>
      <dgm:spPr/>
    </dgm:pt>
    <dgm:pt modelId="{C99E2F66-C7AA-47E6-B486-6628472ACA2E}" type="pres">
      <dgm:prSet presAssocID="{0E942CE7-41F7-4023-B6FE-6FAB78DC9E9C}" presName="text" presStyleLbl="fgAcc0" presStyleIdx="2" presStyleCnt="3">
        <dgm:presLayoutVars>
          <dgm:chPref val="3"/>
        </dgm:presLayoutVars>
      </dgm:prSet>
      <dgm:spPr/>
    </dgm:pt>
    <dgm:pt modelId="{1A6E711C-7C23-4798-A761-4C8496733375}" type="pres">
      <dgm:prSet presAssocID="{0E942CE7-41F7-4023-B6FE-6FAB78DC9E9C}" presName="hierChild2" presStyleCnt="0"/>
      <dgm:spPr/>
    </dgm:pt>
  </dgm:ptLst>
  <dgm:cxnLst>
    <dgm:cxn modelId="{AAAC991B-46CA-41CA-9BBB-CD9D9386640B}" type="presOf" srcId="{0883F770-6F0F-4872-BA74-3E713BB58050}" destId="{D3BAA09D-3B9F-462D-A5A8-668A5C0D0EC3}" srcOrd="0" destOrd="0" presId="urn:microsoft.com/office/officeart/2005/8/layout/hierarchy1"/>
    <dgm:cxn modelId="{638BCB1C-E9B7-4C90-AF17-2445C68DF0D9}" type="presOf" srcId="{0E942CE7-41F7-4023-B6FE-6FAB78DC9E9C}" destId="{C99E2F66-C7AA-47E6-B486-6628472ACA2E}" srcOrd="0" destOrd="0" presId="urn:microsoft.com/office/officeart/2005/8/layout/hierarchy1"/>
    <dgm:cxn modelId="{3FC4F830-9ABC-4BF6-9DCA-3A81463617AC}" srcId="{9D4F8EFB-44DA-4EBC-85ED-2640BDFDCFE1}" destId="{0883F770-6F0F-4872-BA74-3E713BB58050}" srcOrd="1" destOrd="0" parTransId="{FBA7FA9E-5DD8-490A-85F3-7DDF9966CC05}" sibTransId="{DA16D02F-493E-464D-8E8D-A42DC8707A37}"/>
    <dgm:cxn modelId="{562C655D-1BC1-45C6-BC40-299D71403FEE}" type="presOf" srcId="{009ADB34-294D-42F0-B3FE-DF3C7D9CF707}" destId="{AD285E6A-A761-4D7F-BCCF-0BDE6EA92FB2}" srcOrd="0" destOrd="0" presId="urn:microsoft.com/office/officeart/2005/8/layout/hierarchy1"/>
    <dgm:cxn modelId="{0E5B1C56-6472-47A5-9238-D0E6B759E22B}" srcId="{9D4F8EFB-44DA-4EBC-85ED-2640BDFDCFE1}" destId="{0E942CE7-41F7-4023-B6FE-6FAB78DC9E9C}" srcOrd="2" destOrd="0" parTransId="{0D6DEB9F-12A4-47CA-A5D7-DA9643715F6F}" sibTransId="{29B22D48-3586-46C3-A1CA-E32B42B50ADF}"/>
    <dgm:cxn modelId="{23E4137A-E105-4D0D-8B6C-1C3A95DDB131}" srcId="{9D4F8EFB-44DA-4EBC-85ED-2640BDFDCFE1}" destId="{009ADB34-294D-42F0-B3FE-DF3C7D9CF707}" srcOrd="0" destOrd="0" parTransId="{8B0945BB-096A-444A-87F8-7A7599F30B11}" sibTransId="{77DEB7F8-3D37-4F19-B8CB-05D64E738DAB}"/>
    <dgm:cxn modelId="{DDE809C7-C90B-4DAD-9D82-2599BB5EF301}" type="presOf" srcId="{9D4F8EFB-44DA-4EBC-85ED-2640BDFDCFE1}" destId="{41182883-7D48-4883-8811-DA282DD40E8E}" srcOrd="0" destOrd="0" presId="urn:microsoft.com/office/officeart/2005/8/layout/hierarchy1"/>
    <dgm:cxn modelId="{92FF119B-2AE9-4E7D-8291-D8EFF729FB18}" type="presParOf" srcId="{41182883-7D48-4883-8811-DA282DD40E8E}" destId="{775123D6-E069-4639-8E75-E164334B5203}" srcOrd="0" destOrd="0" presId="urn:microsoft.com/office/officeart/2005/8/layout/hierarchy1"/>
    <dgm:cxn modelId="{3A698125-C881-4755-9D48-D2FA08130EAA}" type="presParOf" srcId="{775123D6-E069-4639-8E75-E164334B5203}" destId="{85C29F87-C423-4C21-9D28-F1F83561A8F7}" srcOrd="0" destOrd="0" presId="urn:microsoft.com/office/officeart/2005/8/layout/hierarchy1"/>
    <dgm:cxn modelId="{0C1676DC-E588-4E6C-8049-4E26CD6119E6}" type="presParOf" srcId="{85C29F87-C423-4C21-9D28-F1F83561A8F7}" destId="{72F2BD1D-8126-4023-808E-A3B50B6CAB32}" srcOrd="0" destOrd="0" presId="urn:microsoft.com/office/officeart/2005/8/layout/hierarchy1"/>
    <dgm:cxn modelId="{5BAF1B38-1FB9-4AA8-A2BE-3338DFEA728E}" type="presParOf" srcId="{85C29F87-C423-4C21-9D28-F1F83561A8F7}" destId="{AD285E6A-A761-4D7F-BCCF-0BDE6EA92FB2}" srcOrd="1" destOrd="0" presId="urn:microsoft.com/office/officeart/2005/8/layout/hierarchy1"/>
    <dgm:cxn modelId="{B812642B-0AC9-41DC-814F-436292524BB2}" type="presParOf" srcId="{775123D6-E069-4639-8E75-E164334B5203}" destId="{4AEE182B-F3FF-45A7-9E81-F31A5801BCD2}" srcOrd="1" destOrd="0" presId="urn:microsoft.com/office/officeart/2005/8/layout/hierarchy1"/>
    <dgm:cxn modelId="{44C470F9-CD0F-4EF6-A362-E737BEAF7B44}" type="presParOf" srcId="{41182883-7D48-4883-8811-DA282DD40E8E}" destId="{733EF9A7-5CF4-4C7C-9ABC-FF0F2E142D1E}" srcOrd="1" destOrd="0" presId="urn:microsoft.com/office/officeart/2005/8/layout/hierarchy1"/>
    <dgm:cxn modelId="{1291556C-0640-4AA1-A2F8-187C3D0E6495}" type="presParOf" srcId="{733EF9A7-5CF4-4C7C-9ABC-FF0F2E142D1E}" destId="{CF366681-1CE1-4D52-8E6B-E291116106A2}" srcOrd="0" destOrd="0" presId="urn:microsoft.com/office/officeart/2005/8/layout/hierarchy1"/>
    <dgm:cxn modelId="{AB62B197-3C02-4375-B730-A2B70A365216}" type="presParOf" srcId="{CF366681-1CE1-4D52-8E6B-E291116106A2}" destId="{7B8A5386-B75C-4CCF-8456-07844221FCFE}" srcOrd="0" destOrd="0" presId="urn:microsoft.com/office/officeart/2005/8/layout/hierarchy1"/>
    <dgm:cxn modelId="{90B7240D-8FC8-4744-B250-BF36BB08955E}" type="presParOf" srcId="{CF366681-1CE1-4D52-8E6B-E291116106A2}" destId="{D3BAA09D-3B9F-462D-A5A8-668A5C0D0EC3}" srcOrd="1" destOrd="0" presId="urn:microsoft.com/office/officeart/2005/8/layout/hierarchy1"/>
    <dgm:cxn modelId="{9242FC67-E735-4C83-9257-6412B88D43F7}" type="presParOf" srcId="{733EF9A7-5CF4-4C7C-9ABC-FF0F2E142D1E}" destId="{FFC116D7-F55C-439C-ACBD-40D111A8E52B}" srcOrd="1" destOrd="0" presId="urn:microsoft.com/office/officeart/2005/8/layout/hierarchy1"/>
    <dgm:cxn modelId="{4BF23EF6-4BD0-4816-B599-F063CC9CCE71}" type="presParOf" srcId="{41182883-7D48-4883-8811-DA282DD40E8E}" destId="{46D1E300-7E5D-4112-9A5C-934E190E3316}" srcOrd="2" destOrd="0" presId="urn:microsoft.com/office/officeart/2005/8/layout/hierarchy1"/>
    <dgm:cxn modelId="{B41DACA3-4011-4223-9349-69C6F57FFA1B}" type="presParOf" srcId="{46D1E300-7E5D-4112-9A5C-934E190E3316}" destId="{099EE5A1-1C0C-4E2A-B554-A800EEF53C69}" srcOrd="0" destOrd="0" presId="urn:microsoft.com/office/officeart/2005/8/layout/hierarchy1"/>
    <dgm:cxn modelId="{6BF2E397-DF91-464C-B310-293197216099}" type="presParOf" srcId="{099EE5A1-1C0C-4E2A-B554-A800EEF53C69}" destId="{3B3F0D0B-38DA-4D76-9502-6AD17AC3F05B}" srcOrd="0" destOrd="0" presId="urn:microsoft.com/office/officeart/2005/8/layout/hierarchy1"/>
    <dgm:cxn modelId="{19B73787-E7E1-4976-83AB-82165E6F93B4}" type="presParOf" srcId="{099EE5A1-1C0C-4E2A-B554-A800EEF53C69}" destId="{C99E2F66-C7AA-47E6-B486-6628472ACA2E}" srcOrd="1" destOrd="0" presId="urn:microsoft.com/office/officeart/2005/8/layout/hierarchy1"/>
    <dgm:cxn modelId="{7358291A-E849-4215-8D24-C074761C5C32}" type="presParOf" srcId="{46D1E300-7E5D-4112-9A5C-934E190E3316}" destId="{1A6E711C-7C23-4798-A761-4C84967333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AF2FF-BB06-45B0-8F18-63CBCD4E9B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8E479C-8715-4DA6-B16E-5F98E9E74280}">
      <dgm:prSet/>
      <dgm:spPr/>
      <dgm:t>
        <a:bodyPr/>
        <a:lstStyle/>
        <a:p>
          <a:r>
            <a:rPr lang="en-US" b="1"/>
            <a:t>Grade: 9</a:t>
          </a:r>
          <a:endParaRPr lang="en-US"/>
        </a:p>
      </dgm:t>
    </dgm:pt>
    <dgm:pt modelId="{CB73C498-D511-4642-B9CE-BEC422B54851}" type="parTrans" cxnId="{BE32EDD5-7D11-40BA-9F04-3186B49CA4BF}">
      <dgm:prSet/>
      <dgm:spPr/>
      <dgm:t>
        <a:bodyPr/>
        <a:lstStyle/>
        <a:p>
          <a:endParaRPr lang="en-US"/>
        </a:p>
      </dgm:t>
    </dgm:pt>
    <dgm:pt modelId="{A1A52195-C6FB-44E1-BFDE-65B7543196A3}" type="sibTrans" cxnId="{BE32EDD5-7D11-40BA-9F04-3186B49CA4BF}">
      <dgm:prSet/>
      <dgm:spPr/>
      <dgm:t>
        <a:bodyPr/>
        <a:lstStyle/>
        <a:p>
          <a:endParaRPr lang="en-US"/>
        </a:p>
      </dgm:t>
    </dgm:pt>
    <dgm:pt modelId="{088AAC77-1E89-4521-996C-390F570B8888}">
      <dgm:prSet/>
      <dgm:spPr/>
      <dgm:t>
        <a:bodyPr/>
        <a:lstStyle/>
        <a:p>
          <a:r>
            <a:rPr lang="en-US"/>
            <a:t>Subject: </a:t>
          </a:r>
          <a:r>
            <a:rPr lang="en-US" b="1"/>
            <a:t>Art</a:t>
          </a:r>
          <a:endParaRPr lang="en-US"/>
        </a:p>
      </dgm:t>
    </dgm:pt>
    <dgm:pt modelId="{03A98424-DA73-4F29-98DF-D03D82423051}" type="parTrans" cxnId="{4A1495EB-F3FF-4557-B3FD-7285FF15ABEB}">
      <dgm:prSet/>
      <dgm:spPr/>
      <dgm:t>
        <a:bodyPr/>
        <a:lstStyle/>
        <a:p>
          <a:endParaRPr lang="en-US"/>
        </a:p>
      </dgm:t>
    </dgm:pt>
    <dgm:pt modelId="{A8C26F91-7EAD-4E8E-A0B0-6D8D46107A4B}" type="sibTrans" cxnId="{4A1495EB-F3FF-4557-B3FD-7285FF15ABEB}">
      <dgm:prSet/>
      <dgm:spPr/>
      <dgm:t>
        <a:bodyPr/>
        <a:lstStyle/>
        <a:p>
          <a:endParaRPr lang="en-US"/>
        </a:p>
      </dgm:t>
    </dgm:pt>
    <dgm:pt modelId="{12A44A33-1164-4431-B15F-BDF11D78EE80}">
      <dgm:prSet/>
      <dgm:spPr/>
      <dgm:t>
        <a:bodyPr/>
        <a:lstStyle/>
        <a:p>
          <a:r>
            <a:rPr lang="en-US"/>
            <a:t>Art education in Nepal:</a:t>
          </a:r>
        </a:p>
      </dgm:t>
    </dgm:pt>
    <dgm:pt modelId="{885F197C-1C7F-4DCC-BBD9-94812054030A}" type="parTrans" cxnId="{DA8EF31A-E1F2-4A98-8A8D-D32A48ED979C}">
      <dgm:prSet/>
      <dgm:spPr/>
      <dgm:t>
        <a:bodyPr/>
        <a:lstStyle/>
        <a:p>
          <a:endParaRPr lang="en-US"/>
        </a:p>
      </dgm:t>
    </dgm:pt>
    <dgm:pt modelId="{BF16CBD0-880F-4FBB-8493-763D5F4678AF}" type="sibTrans" cxnId="{DA8EF31A-E1F2-4A98-8A8D-D32A48ED979C}">
      <dgm:prSet/>
      <dgm:spPr/>
      <dgm:t>
        <a:bodyPr/>
        <a:lstStyle/>
        <a:p>
          <a:endParaRPr lang="en-US"/>
        </a:p>
      </dgm:t>
    </dgm:pt>
    <dgm:pt modelId="{6D983DBB-E6E0-4FA6-AF62-E10B24E676CD}">
      <dgm:prSet/>
      <dgm:spPr/>
      <dgm:t>
        <a:bodyPr/>
        <a:lstStyle/>
        <a:p>
          <a:r>
            <a:rPr lang="en-US"/>
            <a:t>Learning Outcome:</a:t>
          </a:r>
        </a:p>
      </dgm:t>
    </dgm:pt>
    <dgm:pt modelId="{F1F3695A-6382-4356-A9B6-B66247FBCA86}" type="parTrans" cxnId="{DCCD53D0-21BA-4514-9896-29DB365D24F3}">
      <dgm:prSet/>
      <dgm:spPr/>
      <dgm:t>
        <a:bodyPr/>
        <a:lstStyle/>
        <a:p>
          <a:endParaRPr lang="en-US"/>
        </a:p>
      </dgm:t>
    </dgm:pt>
    <dgm:pt modelId="{A90B39C3-E8ED-4A36-BFD6-AD58F99CE2A4}" type="sibTrans" cxnId="{DCCD53D0-21BA-4514-9896-29DB365D24F3}">
      <dgm:prSet/>
      <dgm:spPr/>
      <dgm:t>
        <a:bodyPr/>
        <a:lstStyle/>
        <a:p>
          <a:endParaRPr lang="en-US"/>
        </a:p>
      </dgm:t>
    </dgm:pt>
    <dgm:pt modelId="{2A62BD81-AE44-4837-BCFC-F36739D8E5B9}">
      <dgm:prSet/>
      <dgm:spPr/>
      <dgm:t>
        <a:bodyPr/>
        <a:lstStyle/>
        <a:p>
          <a:r>
            <a:rPr lang="en-US"/>
            <a:t>By the end of Grade 9, students should be able to:</a:t>
          </a:r>
        </a:p>
      </dgm:t>
    </dgm:pt>
    <dgm:pt modelId="{ACC46C1A-2D87-4B46-AB48-D133CE5DE4B5}" type="parTrans" cxnId="{4A8335B4-4DA7-4F0A-BA87-B9E38080600F}">
      <dgm:prSet/>
      <dgm:spPr/>
      <dgm:t>
        <a:bodyPr/>
        <a:lstStyle/>
        <a:p>
          <a:endParaRPr lang="en-US"/>
        </a:p>
      </dgm:t>
    </dgm:pt>
    <dgm:pt modelId="{9F41A3FB-EA2C-4724-95D0-E548DA28F83E}" type="sibTrans" cxnId="{4A8335B4-4DA7-4F0A-BA87-B9E38080600F}">
      <dgm:prSet/>
      <dgm:spPr/>
      <dgm:t>
        <a:bodyPr/>
        <a:lstStyle/>
        <a:p>
          <a:endParaRPr lang="en-US"/>
        </a:p>
      </dgm:t>
    </dgm:pt>
    <dgm:pt modelId="{41564A6A-8931-4C43-BD3B-AB76E868C0F0}">
      <dgm:prSet/>
      <dgm:spPr/>
      <dgm:t>
        <a:bodyPr/>
        <a:lstStyle/>
        <a:p>
          <a:r>
            <a:rPr lang="en-US"/>
            <a:t>Identify different forms of traditional Nepali art, such as Thangka paintings, wood carvings, and pottery.</a:t>
          </a:r>
        </a:p>
      </dgm:t>
    </dgm:pt>
    <dgm:pt modelId="{681DC05D-0121-45E5-B965-A38B6FDA5185}" type="parTrans" cxnId="{69A7D816-A4C4-4ACD-AF24-DCF43F546498}">
      <dgm:prSet/>
      <dgm:spPr/>
      <dgm:t>
        <a:bodyPr/>
        <a:lstStyle/>
        <a:p>
          <a:endParaRPr lang="en-US"/>
        </a:p>
      </dgm:t>
    </dgm:pt>
    <dgm:pt modelId="{7290B825-6F6C-4E31-B262-29E3B47CF580}" type="sibTrans" cxnId="{69A7D816-A4C4-4ACD-AF24-DCF43F546498}">
      <dgm:prSet/>
      <dgm:spPr/>
      <dgm:t>
        <a:bodyPr/>
        <a:lstStyle/>
        <a:p>
          <a:endParaRPr lang="en-US"/>
        </a:p>
      </dgm:t>
    </dgm:pt>
    <dgm:pt modelId="{6FB97BDB-3EED-420C-98B3-A195B04837FE}">
      <dgm:prSet/>
      <dgm:spPr/>
      <dgm:t>
        <a:bodyPr/>
        <a:lstStyle/>
        <a:p>
          <a:r>
            <a:rPr lang="en-US"/>
            <a:t>Describe the cultural significance of traditional Nepali art forms, including their religious, social, and historical contexts.</a:t>
          </a:r>
        </a:p>
      </dgm:t>
    </dgm:pt>
    <dgm:pt modelId="{F477C925-7795-4FA8-B90E-61CCA94E8635}" type="parTrans" cxnId="{321BC676-62F4-4C05-ADFC-2F79FE19557F}">
      <dgm:prSet/>
      <dgm:spPr/>
      <dgm:t>
        <a:bodyPr/>
        <a:lstStyle/>
        <a:p>
          <a:endParaRPr lang="en-US"/>
        </a:p>
      </dgm:t>
    </dgm:pt>
    <dgm:pt modelId="{D86FE0FC-134B-4CE0-8E5D-4F8B8748A585}" type="sibTrans" cxnId="{321BC676-62F4-4C05-ADFC-2F79FE19557F}">
      <dgm:prSet/>
      <dgm:spPr/>
      <dgm:t>
        <a:bodyPr/>
        <a:lstStyle/>
        <a:p>
          <a:endParaRPr lang="en-US"/>
        </a:p>
      </dgm:t>
    </dgm:pt>
    <dgm:pt modelId="{E1F14692-1962-47FE-8D74-1F6537737051}">
      <dgm:prSet/>
      <dgm:spPr/>
      <dgm:t>
        <a:bodyPr/>
        <a:lstStyle/>
        <a:p>
          <a:r>
            <a:rPr lang="en-US"/>
            <a:t>Create their own artwork inspired by traditional Nepali art techniques, using materials commonly found in their local environment, such as clay, natural dyes, or recycled materials.</a:t>
          </a:r>
        </a:p>
      </dgm:t>
    </dgm:pt>
    <dgm:pt modelId="{AED1AD8E-6465-4F8C-8C2D-71E649BE8AE2}" type="parTrans" cxnId="{2B0D9326-7BC8-4F61-A562-42F1EFC59316}">
      <dgm:prSet/>
      <dgm:spPr/>
      <dgm:t>
        <a:bodyPr/>
        <a:lstStyle/>
        <a:p>
          <a:endParaRPr lang="en-US"/>
        </a:p>
      </dgm:t>
    </dgm:pt>
    <dgm:pt modelId="{AB020AD0-45A1-4991-937C-80D89440AD03}" type="sibTrans" cxnId="{2B0D9326-7BC8-4F61-A562-42F1EFC59316}">
      <dgm:prSet/>
      <dgm:spPr/>
      <dgm:t>
        <a:bodyPr/>
        <a:lstStyle/>
        <a:p>
          <a:endParaRPr lang="en-US"/>
        </a:p>
      </dgm:t>
    </dgm:pt>
    <dgm:pt modelId="{3B8A46FF-2C50-49AE-ABB5-EBA4C3E5972F}" type="pres">
      <dgm:prSet presAssocID="{62FAF2FF-BB06-45B0-8F18-63CBCD4E9B39}" presName="linear" presStyleCnt="0">
        <dgm:presLayoutVars>
          <dgm:animLvl val="lvl"/>
          <dgm:resizeHandles val="exact"/>
        </dgm:presLayoutVars>
      </dgm:prSet>
      <dgm:spPr/>
    </dgm:pt>
    <dgm:pt modelId="{55635BCF-134C-4179-AAA1-B6809A71B4FE}" type="pres">
      <dgm:prSet presAssocID="{518E479C-8715-4DA6-B16E-5F98E9E74280}" presName="parentText" presStyleLbl="node1" presStyleIdx="0" presStyleCnt="5">
        <dgm:presLayoutVars>
          <dgm:chMax val="0"/>
          <dgm:bulletEnabled val="1"/>
        </dgm:presLayoutVars>
      </dgm:prSet>
      <dgm:spPr/>
    </dgm:pt>
    <dgm:pt modelId="{B9D24790-B619-41EF-88C5-0082F79D1C8E}" type="pres">
      <dgm:prSet presAssocID="{A1A52195-C6FB-44E1-BFDE-65B7543196A3}" presName="spacer" presStyleCnt="0"/>
      <dgm:spPr/>
    </dgm:pt>
    <dgm:pt modelId="{60A9D3D9-1538-44CB-9E21-E190395D8B9F}" type="pres">
      <dgm:prSet presAssocID="{088AAC77-1E89-4521-996C-390F570B8888}" presName="parentText" presStyleLbl="node1" presStyleIdx="1" presStyleCnt="5">
        <dgm:presLayoutVars>
          <dgm:chMax val="0"/>
          <dgm:bulletEnabled val="1"/>
        </dgm:presLayoutVars>
      </dgm:prSet>
      <dgm:spPr/>
    </dgm:pt>
    <dgm:pt modelId="{8CCFF96D-FDD6-4341-963C-35134137E287}" type="pres">
      <dgm:prSet presAssocID="{A8C26F91-7EAD-4E8E-A0B0-6D8D46107A4B}" presName="spacer" presStyleCnt="0"/>
      <dgm:spPr/>
    </dgm:pt>
    <dgm:pt modelId="{9F4AC24B-DBEE-49C4-B701-EA127B2770EF}" type="pres">
      <dgm:prSet presAssocID="{12A44A33-1164-4431-B15F-BDF11D78EE80}" presName="parentText" presStyleLbl="node1" presStyleIdx="2" presStyleCnt="5">
        <dgm:presLayoutVars>
          <dgm:chMax val="0"/>
          <dgm:bulletEnabled val="1"/>
        </dgm:presLayoutVars>
      </dgm:prSet>
      <dgm:spPr/>
    </dgm:pt>
    <dgm:pt modelId="{669A38F4-0454-410A-AA0B-62919659A4D1}" type="pres">
      <dgm:prSet presAssocID="{BF16CBD0-880F-4FBB-8493-763D5F4678AF}" presName="spacer" presStyleCnt="0"/>
      <dgm:spPr/>
    </dgm:pt>
    <dgm:pt modelId="{05D484C2-0090-4563-80DF-CFD32C0D68E1}" type="pres">
      <dgm:prSet presAssocID="{6D983DBB-E6E0-4FA6-AF62-E10B24E676CD}" presName="parentText" presStyleLbl="node1" presStyleIdx="3" presStyleCnt="5">
        <dgm:presLayoutVars>
          <dgm:chMax val="0"/>
          <dgm:bulletEnabled val="1"/>
        </dgm:presLayoutVars>
      </dgm:prSet>
      <dgm:spPr/>
    </dgm:pt>
    <dgm:pt modelId="{93E72608-EC60-4729-AE8B-FA33335DAFAB}" type="pres">
      <dgm:prSet presAssocID="{A90B39C3-E8ED-4A36-BFD6-AD58F99CE2A4}" presName="spacer" presStyleCnt="0"/>
      <dgm:spPr/>
    </dgm:pt>
    <dgm:pt modelId="{978D632D-CDB0-4BEC-A17A-EE884DE9888E}" type="pres">
      <dgm:prSet presAssocID="{2A62BD81-AE44-4837-BCFC-F36739D8E5B9}" presName="parentText" presStyleLbl="node1" presStyleIdx="4" presStyleCnt="5">
        <dgm:presLayoutVars>
          <dgm:chMax val="0"/>
          <dgm:bulletEnabled val="1"/>
        </dgm:presLayoutVars>
      </dgm:prSet>
      <dgm:spPr/>
    </dgm:pt>
    <dgm:pt modelId="{AA3F5FCA-D764-4472-8F10-570ACCE3060D}" type="pres">
      <dgm:prSet presAssocID="{2A62BD81-AE44-4837-BCFC-F36739D8E5B9}" presName="childText" presStyleLbl="revTx" presStyleIdx="0" presStyleCnt="1">
        <dgm:presLayoutVars>
          <dgm:bulletEnabled val="1"/>
        </dgm:presLayoutVars>
      </dgm:prSet>
      <dgm:spPr/>
    </dgm:pt>
  </dgm:ptLst>
  <dgm:cxnLst>
    <dgm:cxn modelId="{91AAF714-28FF-4FA8-A775-FB696D684094}" type="presOf" srcId="{518E479C-8715-4DA6-B16E-5F98E9E74280}" destId="{55635BCF-134C-4179-AAA1-B6809A71B4FE}" srcOrd="0" destOrd="0" presId="urn:microsoft.com/office/officeart/2005/8/layout/vList2"/>
    <dgm:cxn modelId="{69A7D816-A4C4-4ACD-AF24-DCF43F546498}" srcId="{2A62BD81-AE44-4837-BCFC-F36739D8E5B9}" destId="{41564A6A-8931-4C43-BD3B-AB76E868C0F0}" srcOrd="0" destOrd="0" parTransId="{681DC05D-0121-45E5-B965-A38B6FDA5185}" sibTransId="{7290B825-6F6C-4E31-B262-29E3B47CF580}"/>
    <dgm:cxn modelId="{DA8EF31A-E1F2-4A98-8A8D-D32A48ED979C}" srcId="{62FAF2FF-BB06-45B0-8F18-63CBCD4E9B39}" destId="{12A44A33-1164-4431-B15F-BDF11D78EE80}" srcOrd="2" destOrd="0" parTransId="{885F197C-1C7F-4DCC-BBD9-94812054030A}" sibTransId="{BF16CBD0-880F-4FBB-8493-763D5F4678AF}"/>
    <dgm:cxn modelId="{2B0D9326-7BC8-4F61-A562-42F1EFC59316}" srcId="{2A62BD81-AE44-4837-BCFC-F36739D8E5B9}" destId="{E1F14692-1962-47FE-8D74-1F6537737051}" srcOrd="2" destOrd="0" parTransId="{AED1AD8E-6465-4F8C-8C2D-71E649BE8AE2}" sibTransId="{AB020AD0-45A1-4991-937C-80D89440AD03}"/>
    <dgm:cxn modelId="{321BC676-62F4-4C05-ADFC-2F79FE19557F}" srcId="{2A62BD81-AE44-4837-BCFC-F36739D8E5B9}" destId="{6FB97BDB-3EED-420C-98B3-A195B04837FE}" srcOrd="1" destOrd="0" parTransId="{F477C925-7795-4FA8-B90E-61CCA94E8635}" sibTransId="{D86FE0FC-134B-4CE0-8E5D-4F8B8748A585}"/>
    <dgm:cxn modelId="{D2E6988D-BCD1-4736-B0CA-1580F5A26E5A}" type="presOf" srcId="{12A44A33-1164-4431-B15F-BDF11D78EE80}" destId="{9F4AC24B-DBEE-49C4-B701-EA127B2770EF}" srcOrd="0" destOrd="0" presId="urn:microsoft.com/office/officeart/2005/8/layout/vList2"/>
    <dgm:cxn modelId="{82B5EE8F-3FE5-4B61-BB2F-DBBC5941D973}" type="presOf" srcId="{6D983DBB-E6E0-4FA6-AF62-E10B24E676CD}" destId="{05D484C2-0090-4563-80DF-CFD32C0D68E1}" srcOrd="0" destOrd="0" presId="urn:microsoft.com/office/officeart/2005/8/layout/vList2"/>
    <dgm:cxn modelId="{0E7440A9-DE2D-4C9F-BFC2-6A136F83819F}" type="presOf" srcId="{2A62BD81-AE44-4837-BCFC-F36739D8E5B9}" destId="{978D632D-CDB0-4BEC-A17A-EE884DE9888E}" srcOrd="0" destOrd="0" presId="urn:microsoft.com/office/officeart/2005/8/layout/vList2"/>
    <dgm:cxn modelId="{7D9D47AF-5912-4196-B784-53273FCA2575}" type="presOf" srcId="{E1F14692-1962-47FE-8D74-1F6537737051}" destId="{AA3F5FCA-D764-4472-8F10-570ACCE3060D}" srcOrd="0" destOrd="2" presId="urn:microsoft.com/office/officeart/2005/8/layout/vList2"/>
    <dgm:cxn modelId="{4A8335B4-4DA7-4F0A-BA87-B9E38080600F}" srcId="{62FAF2FF-BB06-45B0-8F18-63CBCD4E9B39}" destId="{2A62BD81-AE44-4837-BCFC-F36739D8E5B9}" srcOrd="4" destOrd="0" parTransId="{ACC46C1A-2D87-4B46-AB48-D133CE5DE4B5}" sibTransId="{9F41A3FB-EA2C-4724-95D0-E548DA28F83E}"/>
    <dgm:cxn modelId="{6C4434B8-E553-4382-9506-CE0C1562DE33}" type="presOf" srcId="{62FAF2FF-BB06-45B0-8F18-63CBCD4E9B39}" destId="{3B8A46FF-2C50-49AE-ABB5-EBA4C3E5972F}" srcOrd="0" destOrd="0" presId="urn:microsoft.com/office/officeart/2005/8/layout/vList2"/>
    <dgm:cxn modelId="{CD4024CE-F45A-4401-BE1C-714449F6F402}" type="presOf" srcId="{41564A6A-8931-4C43-BD3B-AB76E868C0F0}" destId="{AA3F5FCA-D764-4472-8F10-570ACCE3060D}" srcOrd="0" destOrd="0" presId="urn:microsoft.com/office/officeart/2005/8/layout/vList2"/>
    <dgm:cxn modelId="{DCCD53D0-21BA-4514-9896-29DB365D24F3}" srcId="{62FAF2FF-BB06-45B0-8F18-63CBCD4E9B39}" destId="{6D983DBB-E6E0-4FA6-AF62-E10B24E676CD}" srcOrd="3" destOrd="0" parTransId="{F1F3695A-6382-4356-A9B6-B66247FBCA86}" sibTransId="{A90B39C3-E8ED-4A36-BFD6-AD58F99CE2A4}"/>
    <dgm:cxn modelId="{8E57A2D4-3A49-4E66-8986-CA52C0592055}" type="presOf" srcId="{6FB97BDB-3EED-420C-98B3-A195B04837FE}" destId="{AA3F5FCA-D764-4472-8F10-570ACCE3060D}" srcOrd="0" destOrd="1" presId="urn:microsoft.com/office/officeart/2005/8/layout/vList2"/>
    <dgm:cxn modelId="{BE32EDD5-7D11-40BA-9F04-3186B49CA4BF}" srcId="{62FAF2FF-BB06-45B0-8F18-63CBCD4E9B39}" destId="{518E479C-8715-4DA6-B16E-5F98E9E74280}" srcOrd="0" destOrd="0" parTransId="{CB73C498-D511-4642-B9CE-BEC422B54851}" sibTransId="{A1A52195-C6FB-44E1-BFDE-65B7543196A3}"/>
    <dgm:cxn modelId="{4A1495EB-F3FF-4557-B3FD-7285FF15ABEB}" srcId="{62FAF2FF-BB06-45B0-8F18-63CBCD4E9B39}" destId="{088AAC77-1E89-4521-996C-390F570B8888}" srcOrd="1" destOrd="0" parTransId="{03A98424-DA73-4F29-98DF-D03D82423051}" sibTransId="{A8C26F91-7EAD-4E8E-A0B0-6D8D46107A4B}"/>
    <dgm:cxn modelId="{D89149EE-98B1-4365-9462-D4D11411D746}" type="presOf" srcId="{088AAC77-1E89-4521-996C-390F570B8888}" destId="{60A9D3D9-1538-44CB-9E21-E190395D8B9F}" srcOrd="0" destOrd="0" presId="urn:microsoft.com/office/officeart/2005/8/layout/vList2"/>
    <dgm:cxn modelId="{2ACC16ED-47C3-4327-8CBC-A324270CFB33}" type="presParOf" srcId="{3B8A46FF-2C50-49AE-ABB5-EBA4C3E5972F}" destId="{55635BCF-134C-4179-AAA1-B6809A71B4FE}" srcOrd="0" destOrd="0" presId="urn:microsoft.com/office/officeart/2005/8/layout/vList2"/>
    <dgm:cxn modelId="{0E7050F0-D590-4771-BF04-3C712B057F4B}" type="presParOf" srcId="{3B8A46FF-2C50-49AE-ABB5-EBA4C3E5972F}" destId="{B9D24790-B619-41EF-88C5-0082F79D1C8E}" srcOrd="1" destOrd="0" presId="urn:microsoft.com/office/officeart/2005/8/layout/vList2"/>
    <dgm:cxn modelId="{0562C728-1A99-43C1-A9A9-D517FAD89B60}" type="presParOf" srcId="{3B8A46FF-2C50-49AE-ABB5-EBA4C3E5972F}" destId="{60A9D3D9-1538-44CB-9E21-E190395D8B9F}" srcOrd="2" destOrd="0" presId="urn:microsoft.com/office/officeart/2005/8/layout/vList2"/>
    <dgm:cxn modelId="{E85C599E-F230-41E7-8838-3AF794E6711F}" type="presParOf" srcId="{3B8A46FF-2C50-49AE-ABB5-EBA4C3E5972F}" destId="{8CCFF96D-FDD6-4341-963C-35134137E287}" srcOrd="3" destOrd="0" presId="urn:microsoft.com/office/officeart/2005/8/layout/vList2"/>
    <dgm:cxn modelId="{E5649752-3174-4457-9F32-F86482792A50}" type="presParOf" srcId="{3B8A46FF-2C50-49AE-ABB5-EBA4C3E5972F}" destId="{9F4AC24B-DBEE-49C4-B701-EA127B2770EF}" srcOrd="4" destOrd="0" presId="urn:microsoft.com/office/officeart/2005/8/layout/vList2"/>
    <dgm:cxn modelId="{9D0AC58C-DF24-44FD-BC56-DF505217B6E3}" type="presParOf" srcId="{3B8A46FF-2C50-49AE-ABB5-EBA4C3E5972F}" destId="{669A38F4-0454-410A-AA0B-62919659A4D1}" srcOrd="5" destOrd="0" presId="urn:microsoft.com/office/officeart/2005/8/layout/vList2"/>
    <dgm:cxn modelId="{1A340498-30A8-4DC8-AE3A-834A42540D3A}" type="presParOf" srcId="{3B8A46FF-2C50-49AE-ABB5-EBA4C3E5972F}" destId="{05D484C2-0090-4563-80DF-CFD32C0D68E1}" srcOrd="6" destOrd="0" presId="urn:microsoft.com/office/officeart/2005/8/layout/vList2"/>
    <dgm:cxn modelId="{F87EC327-295F-4615-AB03-ACCF1C41C9C8}" type="presParOf" srcId="{3B8A46FF-2C50-49AE-ABB5-EBA4C3E5972F}" destId="{93E72608-EC60-4729-AE8B-FA33335DAFAB}" srcOrd="7" destOrd="0" presId="urn:microsoft.com/office/officeart/2005/8/layout/vList2"/>
    <dgm:cxn modelId="{4A278EA3-F4D6-423B-A2FB-C305ABD37D75}" type="presParOf" srcId="{3B8A46FF-2C50-49AE-ABB5-EBA4C3E5972F}" destId="{978D632D-CDB0-4BEC-A17A-EE884DE9888E}" srcOrd="8" destOrd="0" presId="urn:microsoft.com/office/officeart/2005/8/layout/vList2"/>
    <dgm:cxn modelId="{61D8206B-A97C-4D30-AF9C-BD9AF6E5EE70}" type="presParOf" srcId="{3B8A46FF-2C50-49AE-ABB5-EBA4C3E5972F}" destId="{AA3F5FCA-D764-4472-8F10-570ACCE3060D}"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2BD1D-8126-4023-808E-A3B50B6CAB32}">
      <dsp:nvSpPr>
        <dsp:cNvPr id="0" name=""/>
        <dsp:cNvSpPr/>
      </dsp:nvSpPr>
      <dsp:spPr>
        <a:xfrm>
          <a:off x="0" y="680525"/>
          <a:ext cx="3043237" cy="1932455"/>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D285E6A-A761-4D7F-BCCF-0BDE6EA92FB2}">
      <dsp:nvSpPr>
        <dsp:cNvPr id="0" name=""/>
        <dsp:cNvSpPr/>
      </dsp:nvSpPr>
      <dsp:spPr>
        <a:xfrm>
          <a:off x="338137" y="1001756"/>
          <a:ext cx="3043237" cy="19324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Welcome To </a:t>
          </a:r>
        </a:p>
      </dsp:txBody>
      <dsp:txXfrm>
        <a:off x="394737" y="1058356"/>
        <a:ext cx="2930037" cy="1819255"/>
      </dsp:txXfrm>
    </dsp:sp>
    <dsp:sp modelId="{7B8A5386-B75C-4CCF-8456-07844221FCFE}">
      <dsp:nvSpPr>
        <dsp:cNvPr id="0" name=""/>
        <dsp:cNvSpPr/>
      </dsp:nvSpPr>
      <dsp:spPr>
        <a:xfrm>
          <a:off x="3719512" y="680525"/>
          <a:ext cx="3043237" cy="1932455"/>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3BAA09D-3B9F-462D-A5A8-668A5C0D0EC3}">
      <dsp:nvSpPr>
        <dsp:cNvPr id="0" name=""/>
        <dsp:cNvSpPr/>
      </dsp:nvSpPr>
      <dsp:spPr>
        <a:xfrm>
          <a:off x="4057649" y="1001756"/>
          <a:ext cx="3043237" cy="19324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Our       </a:t>
          </a:r>
        </a:p>
      </dsp:txBody>
      <dsp:txXfrm>
        <a:off x="4114249" y="1058356"/>
        <a:ext cx="2930037" cy="1819255"/>
      </dsp:txXfrm>
    </dsp:sp>
    <dsp:sp modelId="{3B3F0D0B-38DA-4D76-9502-6AD17AC3F05B}">
      <dsp:nvSpPr>
        <dsp:cNvPr id="0" name=""/>
        <dsp:cNvSpPr/>
      </dsp:nvSpPr>
      <dsp:spPr>
        <a:xfrm>
          <a:off x="7439024" y="680525"/>
          <a:ext cx="3043237" cy="1932455"/>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99E2F66-C7AA-47E6-B486-6628472ACA2E}">
      <dsp:nvSpPr>
        <dsp:cNvPr id="0" name=""/>
        <dsp:cNvSpPr/>
      </dsp:nvSpPr>
      <dsp:spPr>
        <a:xfrm>
          <a:off x="7777161" y="1001756"/>
          <a:ext cx="3043237" cy="19324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Presentation</a:t>
          </a:r>
        </a:p>
      </dsp:txBody>
      <dsp:txXfrm>
        <a:off x="7833761" y="1058356"/>
        <a:ext cx="2930037" cy="181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35BCF-134C-4179-AAA1-B6809A71B4FE}">
      <dsp:nvSpPr>
        <dsp:cNvPr id="0" name=""/>
        <dsp:cNvSpPr/>
      </dsp:nvSpPr>
      <dsp:spPr>
        <a:xfrm>
          <a:off x="0" y="6185"/>
          <a:ext cx="1051560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Grade: 9</a:t>
          </a:r>
          <a:endParaRPr lang="en-US" sz="2800" kern="1200"/>
        </a:p>
      </dsp:txBody>
      <dsp:txXfrm>
        <a:off x="32784" y="38969"/>
        <a:ext cx="10450032" cy="606012"/>
      </dsp:txXfrm>
    </dsp:sp>
    <dsp:sp modelId="{60A9D3D9-1538-44CB-9E21-E190395D8B9F}">
      <dsp:nvSpPr>
        <dsp:cNvPr id="0" name=""/>
        <dsp:cNvSpPr/>
      </dsp:nvSpPr>
      <dsp:spPr>
        <a:xfrm>
          <a:off x="0" y="758405"/>
          <a:ext cx="1051560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Subject: </a:t>
          </a:r>
          <a:r>
            <a:rPr lang="en-US" sz="2800" b="1" kern="1200"/>
            <a:t>Art</a:t>
          </a:r>
          <a:endParaRPr lang="en-US" sz="2800" kern="1200"/>
        </a:p>
      </dsp:txBody>
      <dsp:txXfrm>
        <a:off x="32784" y="791189"/>
        <a:ext cx="10450032" cy="606012"/>
      </dsp:txXfrm>
    </dsp:sp>
    <dsp:sp modelId="{9F4AC24B-DBEE-49C4-B701-EA127B2770EF}">
      <dsp:nvSpPr>
        <dsp:cNvPr id="0" name=""/>
        <dsp:cNvSpPr/>
      </dsp:nvSpPr>
      <dsp:spPr>
        <a:xfrm>
          <a:off x="0" y="1510625"/>
          <a:ext cx="1051560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Art education in Nepal:</a:t>
          </a:r>
        </a:p>
      </dsp:txBody>
      <dsp:txXfrm>
        <a:off x="32784" y="1543409"/>
        <a:ext cx="10450032" cy="606012"/>
      </dsp:txXfrm>
    </dsp:sp>
    <dsp:sp modelId="{05D484C2-0090-4563-80DF-CFD32C0D68E1}">
      <dsp:nvSpPr>
        <dsp:cNvPr id="0" name=""/>
        <dsp:cNvSpPr/>
      </dsp:nvSpPr>
      <dsp:spPr>
        <a:xfrm>
          <a:off x="0" y="2262845"/>
          <a:ext cx="1051560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Learning Outcome:</a:t>
          </a:r>
        </a:p>
      </dsp:txBody>
      <dsp:txXfrm>
        <a:off x="32784" y="2295629"/>
        <a:ext cx="10450032" cy="606012"/>
      </dsp:txXfrm>
    </dsp:sp>
    <dsp:sp modelId="{978D632D-CDB0-4BEC-A17A-EE884DE9888E}">
      <dsp:nvSpPr>
        <dsp:cNvPr id="0" name=""/>
        <dsp:cNvSpPr/>
      </dsp:nvSpPr>
      <dsp:spPr>
        <a:xfrm>
          <a:off x="0" y="3015065"/>
          <a:ext cx="1051560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By the end of Grade 9, students should be able to:</a:t>
          </a:r>
        </a:p>
      </dsp:txBody>
      <dsp:txXfrm>
        <a:off x="32784" y="3047849"/>
        <a:ext cx="10450032" cy="606012"/>
      </dsp:txXfrm>
    </dsp:sp>
    <dsp:sp modelId="{AA3F5FCA-D764-4472-8F10-570ACCE3060D}">
      <dsp:nvSpPr>
        <dsp:cNvPr id="0" name=""/>
        <dsp:cNvSpPr/>
      </dsp:nvSpPr>
      <dsp:spPr>
        <a:xfrm>
          <a:off x="0" y="3686645"/>
          <a:ext cx="10515600"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Identify different forms of traditional Nepali art, such as Thangka paintings, wood carvings, and pottery.</a:t>
          </a:r>
        </a:p>
        <a:p>
          <a:pPr marL="228600" lvl="1" indent="-228600" algn="l" defTabSz="977900">
            <a:lnSpc>
              <a:spcPct val="90000"/>
            </a:lnSpc>
            <a:spcBef>
              <a:spcPct val="0"/>
            </a:spcBef>
            <a:spcAft>
              <a:spcPct val="20000"/>
            </a:spcAft>
            <a:buChar char="•"/>
          </a:pPr>
          <a:r>
            <a:rPr lang="en-US" sz="2200" kern="1200"/>
            <a:t>Describe the cultural significance of traditional Nepali art forms, including their religious, social, and historical contexts.</a:t>
          </a:r>
        </a:p>
        <a:p>
          <a:pPr marL="228600" lvl="1" indent="-228600" algn="l" defTabSz="977900">
            <a:lnSpc>
              <a:spcPct val="90000"/>
            </a:lnSpc>
            <a:spcBef>
              <a:spcPct val="0"/>
            </a:spcBef>
            <a:spcAft>
              <a:spcPct val="20000"/>
            </a:spcAft>
            <a:buChar char="•"/>
          </a:pPr>
          <a:r>
            <a:rPr lang="en-US" sz="2200" kern="1200"/>
            <a:t>Create their own artwork inspired by traditional Nepali art techniques, using materials commonly found in their local environment, such as clay, natural dyes, or recycled materials.</a:t>
          </a:r>
        </a:p>
      </dsp:txBody>
      <dsp:txXfrm>
        <a:off x="0" y="3686645"/>
        <a:ext cx="10515600" cy="2318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65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107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511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06803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48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4128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026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02487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782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020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644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6851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579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475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558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759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289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9054467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4FF16A4C-ABE8-F70D-CEE6-6A448C5B238A}"/>
              </a:ext>
            </a:extLst>
          </p:cNvPr>
          <p:cNvGraphicFramePr/>
          <p:nvPr>
            <p:extLst>
              <p:ext uri="{D42A27DB-BD31-4B8C-83A1-F6EECF244321}">
                <p14:modId xmlns:p14="http://schemas.microsoft.com/office/powerpoint/2010/main" val="2890540057"/>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050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6E1C8E-8E5C-3F6C-E6EB-C841E8B2D91B}"/>
              </a:ext>
            </a:extLst>
          </p:cNvPr>
          <p:cNvSpPr>
            <a:spLocks noGrp="1"/>
          </p:cNvSpPr>
          <p:nvPr>
            <p:ph idx="1"/>
          </p:nvPr>
        </p:nvSpPr>
        <p:spPr>
          <a:xfrm>
            <a:off x="684212" y="685800"/>
            <a:ext cx="8534400" cy="4788505"/>
          </a:xfrm>
        </p:spPr>
        <p:txBody>
          <a:bodyPr vert="horz" lIns="91440" tIns="45720" rIns="91440" bIns="45720" rtlCol="0">
            <a:normAutofit/>
          </a:bodyPr>
          <a:lstStyle/>
          <a:p>
            <a:pPr marL="0" indent="0">
              <a:lnSpc>
                <a:spcPct val="90000"/>
              </a:lnSpc>
              <a:buNone/>
            </a:pPr>
            <a:r>
              <a:rPr lang="en-US">
                <a:solidFill>
                  <a:schemeClr val="tx1"/>
                </a:solidFill>
                <a:ea typeface="+mn-lt"/>
                <a:cs typeface="+mn-lt"/>
              </a:rPr>
              <a:t>Sequence is placement  of curriculum  content  or learning  experience  from the start point of time. It is the order in which you will be cover the material. Content  and  experience  are arranged in hierarchical manner. It is a particular  order in which related event, movement or thinks follow each other.</a:t>
            </a:r>
            <a:endParaRPr lang="en-US">
              <a:solidFill>
                <a:schemeClr val="tx1"/>
              </a:solidFill>
            </a:endParaRPr>
          </a:p>
          <a:p>
            <a:pPr marL="0" indent="0">
              <a:lnSpc>
                <a:spcPct val="90000"/>
              </a:lnSpc>
              <a:buNone/>
            </a:pPr>
            <a:endParaRPr lang="en-US">
              <a:solidFill>
                <a:schemeClr val="tx1"/>
              </a:solidFill>
              <a:ea typeface="+mn-lt"/>
              <a:cs typeface="+mn-lt"/>
            </a:endParaRPr>
          </a:p>
          <a:p>
            <a:pPr marL="0" indent="0">
              <a:lnSpc>
                <a:spcPct val="90000"/>
              </a:lnSpc>
              <a:buNone/>
            </a:pPr>
            <a:r>
              <a:rPr lang="en-US">
                <a:solidFill>
                  <a:schemeClr val="tx1"/>
                </a:solidFill>
                <a:ea typeface="+mn-lt"/>
                <a:cs typeface="+mn-lt"/>
              </a:rPr>
              <a:t>There are principle of sequence of curriculum.</a:t>
            </a:r>
            <a:endParaRPr lang="en-US">
              <a:solidFill>
                <a:schemeClr val="tx1"/>
              </a:solidFill>
            </a:endParaRPr>
          </a:p>
          <a:p>
            <a:pPr marL="457200" indent="-457200">
              <a:lnSpc>
                <a:spcPct val="90000"/>
              </a:lnSpc>
              <a:buAutoNum type="arabicPeriod"/>
            </a:pPr>
            <a:r>
              <a:rPr lang="en-US">
                <a:solidFill>
                  <a:schemeClr val="tx1"/>
                </a:solidFill>
                <a:ea typeface="+mn-lt"/>
                <a:cs typeface="+mn-lt"/>
              </a:rPr>
              <a:t>Simple to complex </a:t>
            </a:r>
            <a:endParaRPr lang="en-US">
              <a:solidFill>
                <a:schemeClr val="tx1"/>
              </a:solidFill>
            </a:endParaRPr>
          </a:p>
          <a:p>
            <a:pPr marL="457200" indent="-457200">
              <a:lnSpc>
                <a:spcPct val="90000"/>
              </a:lnSpc>
              <a:buAutoNum type="arabicPeriod"/>
            </a:pPr>
            <a:r>
              <a:rPr lang="en-US">
                <a:solidFill>
                  <a:schemeClr val="tx1"/>
                </a:solidFill>
                <a:ea typeface="+mn-lt"/>
                <a:cs typeface="+mn-lt"/>
              </a:rPr>
              <a:t>Whole to part learning </a:t>
            </a:r>
            <a:endParaRPr lang="en-US">
              <a:solidFill>
                <a:schemeClr val="tx1"/>
              </a:solidFill>
            </a:endParaRPr>
          </a:p>
          <a:p>
            <a:pPr marL="457200" indent="-457200">
              <a:lnSpc>
                <a:spcPct val="90000"/>
              </a:lnSpc>
              <a:buAutoNum type="arabicPeriod"/>
            </a:pPr>
            <a:r>
              <a:rPr lang="en-US">
                <a:solidFill>
                  <a:schemeClr val="tx1"/>
                </a:solidFill>
                <a:ea typeface="+mn-lt"/>
                <a:cs typeface="+mn-lt"/>
              </a:rPr>
              <a:t>Prerequisite learning</a:t>
            </a:r>
            <a:endParaRPr lang="en-US">
              <a:solidFill>
                <a:schemeClr val="tx1"/>
              </a:solidFill>
            </a:endParaRPr>
          </a:p>
          <a:p>
            <a:pPr>
              <a:lnSpc>
                <a:spcPct val="90000"/>
              </a:lnSpc>
              <a:buAutoNum type="arabicPeriod"/>
            </a:pPr>
            <a:endParaRPr lang="en-US">
              <a:solidFill>
                <a:schemeClr val="tx1"/>
              </a:solidFill>
            </a:endParaRPr>
          </a:p>
        </p:txBody>
      </p:sp>
    </p:spTree>
    <p:extLst>
      <p:ext uri="{BB962C8B-B14F-4D97-AF65-F5344CB8AC3E}">
        <p14:creationId xmlns:p14="http://schemas.microsoft.com/office/powerpoint/2010/main" val="170483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8"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BD2F4278-33EC-3ADC-01AE-96B26AC41C93}"/>
              </a:ext>
            </a:extLst>
          </p:cNvPr>
          <p:cNvSpPr>
            <a:spLocks noGrp="1"/>
          </p:cNvSpPr>
          <p:nvPr>
            <p:ph idx="1"/>
          </p:nvPr>
        </p:nvSpPr>
        <p:spPr>
          <a:xfrm>
            <a:off x="684212" y="685800"/>
            <a:ext cx="8534400" cy="4449838"/>
          </a:xfrm>
        </p:spPr>
        <p:txBody>
          <a:bodyPr vert="horz" lIns="91440" tIns="45720" rIns="91440" bIns="45720" rtlCol="0">
            <a:normAutofit/>
          </a:bodyPr>
          <a:lstStyle/>
          <a:p>
            <a:pPr marL="0" indent="0">
              <a:buNone/>
            </a:pPr>
            <a:r>
              <a:rPr lang="en-US">
                <a:solidFill>
                  <a:schemeClr val="tx1"/>
                </a:solidFill>
                <a:ea typeface="+mn-lt"/>
                <a:cs typeface="+mn-lt"/>
              </a:rPr>
              <a:t>There are some points is related to why include  skill based education on secondary  level to NCF .  which are  as follows.</a:t>
            </a:r>
            <a:endParaRPr lang="en-US">
              <a:solidFill>
                <a:schemeClr val="tx1"/>
              </a:solidFill>
            </a:endParaRPr>
          </a:p>
          <a:p>
            <a:r>
              <a:rPr lang="en-US">
                <a:solidFill>
                  <a:schemeClr val="tx1"/>
                </a:solidFill>
                <a:ea typeface="+mn-lt"/>
                <a:cs typeface="+mn-lt"/>
              </a:rPr>
              <a:t> 2.5 Life Skills Based Education</a:t>
            </a:r>
            <a:endParaRPr lang="en-US">
              <a:solidFill>
                <a:schemeClr val="tx1"/>
              </a:solidFill>
            </a:endParaRPr>
          </a:p>
          <a:p>
            <a:endParaRPr lang="en-US">
              <a:solidFill>
                <a:schemeClr val="tx1"/>
              </a:solidFill>
            </a:endParaRPr>
          </a:p>
          <a:p>
            <a:r>
              <a:rPr lang="en-US">
                <a:solidFill>
                  <a:schemeClr val="tx1"/>
                </a:solidFill>
                <a:ea typeface="+mn-lt"/>
                <a:cs typeface="+mn-lt"/>
              </a:rPr>
              <a:t> 2.6 Education for employment and self-employment</a:t>
            </a:r>
            <a:endParaRPr lang="en-US">
              <a:solidFill>
                <a:schemeClr val="tx1"/>
              </a:solidFill>
            </a:endParaRPr>
          </a:p>
          <a:p>
            <a:endParaRPr lang="en-US">
              <a:solidFill>
                <a:schemeClr val="tx1"/>
              </a:solidFill>
            </a:endParaRPr>
          </a:p>
          <a:p>
            <a:r>
              <a:rPr lang="en-US">
                <a:solidFill>
                  <a:schemeClr val="tx1"/>
                </a:solidFill>
                <a:ea typeface="+mn-lt"/>
                <a:cs typeface="+mn-lt"/>
              </a:rPr>
              <a:t> 2.7 The need for communication and information technology based education</a:t>
            </a:r>
            <a:endParaRPr lang="en-US">
              <a:solidFill>
                <a:schemeClr val="tx1"/>
              </a:solidFill>
            </a:endParaRPr>
          </a:p>
        </p:txBody>
      </p:sp>
    </p:spTree>
    <p:extLst>
      <p:ext uri="{BB962C8B-B14F-4D97-AF65-F5344CB8AC3E}">
        <p14:creationId xmlns:p14="http://schemas.microsoft.com/office/powerpoint/2010/main" val="311990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4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4" name="Content Placeholder 2">
            <a:extLst>
              <a:ext uri="{FF2B5EF4-FFF2-40B4-BE49-F238E27FC236}">
                <a16:creationId xmlns:a16="http://schemas.microsoft.com/office/drawing/2014/main" id="{91E2ACC2-2C7F-FAE9-3EBB-0719F1B90A88}"/>
              </a:ext>
            </a:extLst>
          </p:cNvPr>
          <p:cNvSpPr>
            <a:spLocks noGrp="1"/>
          </p:cNvSpPr>
          <p:nvPr>
            <p:ph idx="1"/>
          </p:nvPr>
        </p:nvSpPr>
        <p:spPr>
          <a:xfrm>
            <a:off x="684212" y="735011"/>
            <a:ext cx="10002371" cy="4948767"/>
          </a:xfrm>
        </p:spPr>
        <p:txBody>
          <a:bodyPr vert="horz" lIns="91440" tIns="45720" rIns="91440" bIns="45720" rtlCol="0">
            <a:normAutofit fontScale="92500" lnSpcReduction="10000"/>
          </a:bodyPr>
          <a:lstStyle/>
          <a:p>
            <a:pPr algn="just">
              <a:lnSpc>
                <a:spcPct val="90000"/>
              </a:lnSpc>
              <a:buNone/>
            </a:pPr>
            <a:r>
              <a:rPr lang="en-US" sz="2400" b="1">
                <a:solidFill>
                  <a:schemeClr val="tx1"/>
                </a:solidFill>
                <a:ea typeface="+mn-lt"/>
                <a:cs typeface="+mn-lt"/>
              </a:rPr>
              <a:t>5. Facilitation Process for Learning</a:t>
            </a:r>
            <a:endParaRPr lang="en-US"/>
          </a:p>
          <a:p>
            <a:pPr algn="just">
              <a:lnSpc>
                <a:spcPct val="90000"/>
              </a:lnSpc>
              <a:buNone/>
            </a:pPr>
            <a:r>
              <a:rPr lang="en-US" sz="1400">
                <a:solidFill>
                  <a:schemeClr val="tx1"/>
                </a:solidFill>
                <a:ea typeface="+mn-lt"/>
                <a:cs typeface="+mn-lt"/>
              </a:rPr>
              <a:t>⮚</a:t>
            </a:r>
            <a:r>
              <a:rPr lang="en-US" sz="2200">
                <a:solidFill>
                  <a:schemeClr val="tx1"/>
                </a:solidFill>
                <a:ea typeface="+mn-lt"/>
                <a:cs typeface="+mn-lt"/>
              </a:rPr>
              <a:t> Facilitation of learning involves creating an environment that supports and encourages learners to actively engage with the material, explore concepts, and construct their understanding. Here's a general process for facilitating learning: </a:t>
            </a:r>
          </a:p>
          <a:p>
            <a:pPr algn="just">
              <a:lnSpc>
                <a:spcPct val="90000"/>
              </a:lnSpc>
              <a:buFont typeface="Wingdings" panose="020B0604020202020204" pitchFamily="34" charset="0"/>
              <a:buChar char="§"/>
            </a:pPr>
            <a:r>
              <a:rPr lang="en-US" sz="2200" b="1">
                <a:solidFill>
                  <a:schemeClr val="tx1"/>
                </a:solidFill>
                <a:ea typeface="+mn-lt"/>
                <a:cs typeface="+mn-lt"/>
              </a:rPr>
              <a:t>Create a Positive Learning Environment:</a:t>
            </a:r>
            <a:r>
              <a:rPr lang="en-US" sz="2200">
                <a:solidFill>
                  <a:schemeClr val="tx1"/>
                </a:solidFill>
                <a:ea typeface="+mn-lt"/>
                <a:cs typeface="+mn-lt"/>
              </a:rPr>
              <a:t> Establish a welcoming and inclusive atmosphere where learners feel safe to express their thoughts, ask questions, and participate actively. This can involve setting ground rules, fostering mutual respect among learners, and creating a physical space conducive to learning. </a:t>
            </a:r>
          </a:p>
          <a:p>
            <a:pPr algn="just">
              <a:lnSpc>
                <a:spcPct val="90000"/>
              </a:lnSpc>
              <a:buFont typeface="Wingdings" panose="020B0604020202020204" pitchFamily="34" charset="0"/>
              <a:buChar char="§"/>
            </a:pPr>
            <a:r>
              <a:rPr lang="en-US" sz="2200" b="1">
                <a:solidFill>
                  <a:schemeClr val="tx1"/>
                </a:solidFill>
                <a:ea typeface="+mn-lt"/>
                <a:cs typeface="+mn-lt"/>
              </a:rPr>
              <a:t>Clarify Learning Objectives:</a:t>
            </a:r>
            <a:r>
              <a:rPr lang="en-US" sz="2200">
                <a:solidFill>
                  <a:schemeClr val="tx1"/>
                </a:solidFill>
                <a:ea typeface="+mn-lt"/>
                <a:cs typeface="+mn-lt"/>
              </a:rPr>
              <a:t> Clearly communicate the learning objectives or outcomes for the session or course. Ensure that learners understand what they are expected to achieve by the end of the learning experience. </a:t>
            </a:r>
          </a:p>
          <a:p>
            <a:pPr algn="just">
              <a:lnSpc>
                <a:spcPct val="90000"/>
              </a:lnSpc>
              <a:buFont typeface="Wingdings" panose="020B0604020202020204" pitchFamily="34" charset="0"/>
              <a:buChar char="§"/>
            </a:pPr>
            <a:r>
              <a:rPr lang="en-US" sz="2200" b="1">
                <a:solidFill>
                  <a:schemeClr val="tx1"/>
                </a:solidFill>
                <a:ea typeface="+mn-lt"/>
                <a:cs typeface="+mn-lt"/>
              </a:rPr>
              <a:t>Activate Prior Knowledge:</a:t>
            </a:r>
            <a:r>
              <a:rPr lang="en-US" sz="2200">
                <a:solidFill>
                  <a:schemeClr val="tx1"/>
                </a:solidFill>
                <a:ea typeface="+mn-lt"/>
                <a:cs typeface="+mn-lt"/>
              </a:rPr>
              <a:t> Begin by activating learners' prior knowledge related to the topic. This can help make connections between new and existing knowledge and provide a foundation for learning. </a:t>
            </a:r>
          </a:p>
          <a:p>
            <a:pPr algn="just">
              <a:lnSpc>
                <a:spcPct val="90000"/>
              </a:lnSpc>
              <a:buFont typeface="Wingdings" panose="020B0604020202020204" pitchFamily="34" charset="0"/>
              <a:buChar char="§"/>
            </a:pPr>
            <a:endParaRPr lang="en-US" sz="1400">
              <a:solidFill>
                <a:schemeClr val="tx1"/>
              </a:solidFill>
            </a:endParaRPr>
          </a:p>
        </p:txBody>
      </p:sp>
    </p:spTree>
    <p:extLst>
      <p:ext uri="{BB962C8B-B14F-4D97-AF65-F5344CB8AC3E}">
        <p14:creationId xmlns:p14="http://schemas.microsoft.com/office/powerpoint/2010/main" val="354677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292BCFBF-AFF0-336C-32C9-55C985C5E976}"/>
              </a:ext>
            </a:extLst>
          </p:cNvPr>
          <p:cNvSpPr>
            <a:spLocks noGrp="1"/>
          </p:cNvSpPr>
          <p:nvPr>
            <p:ph idx="1"/>
          </p:nvPr>
        </p:nvSpPr>
        <p:spPr>
          <a:xfrm>
            <a:off x="1020388" y="488482"/>
            <a:ext cx="9677400" cy="5576296"/>
          </a:xfrm>
        </p:spPr>
        <p:txBody>
          <a:bodyPr vert="horz" lIns="91440" tIns="45720" rIns="91440" bIns="45720" rtlCol="0" anchor="ctr">
            <a:noAutofit/>
          </a:bodyPr>
          <a:lstStyle/>
          <a:p>
            <a:pPr algn="just">
              <a:lnSpc>
                <a:spcPct val="90000"/>
              </a:lnSpc>
              <a:buClr>
                <a:srgbClr val="FFFFFF"/>
              </a:buClr>
              <a:buFont typeface="Wingdings" panose="020B0604020202020204" pitchFamily="34" charset="0"/>
              <a:buChar char="§"/>
            </a:pPr>
            <a:r>
              <a:rPr lang="en-US" sz="1900" b="1">
                <a:solidFill>
                  <a:schemeClr val="tx1"/>
                </a:solidFill>
                <a:ea typeface="+mn-lt"/>
                <a:cs typeface="+mn-lt"/>
              </a:rPr>
              <a:t>Engage Learners:</a:t>
            </a:r>
            <a:r>
              <a:rPr lang="en-US" sz="1900">
                <a:solidFill>
                  <a:schemeClr val="tx1"/>
                </a:solidFill>
                <a:ea typeface="+mn-lt"/>
                <a:cs typeface="+mn-lt"/>
              </a:rPr>
              <a:t> Use interactive teaching methods to engage learners actively in the learning process. This can include discussions, group activities, hands-on exercises, simulations, case studies, problem-solving tasks, role-playing, and multimedia presentations. </a:t>
            </a:r>
            <a:endParaRPr lang="en-US" sz="1900">
              <a:solidFill>
                <a:schemeClr val="tx1"/>
              </a:solidFill>
            </a:endParaRPr>
          </a:p>
          <a:p>
            <a:pPr algn="just">
              <a:lnSpc>
                <a:spcPct val="90000"/>
              </a:lnSpc>
              <a:buFont typeface="Wingdings" panose="020B0604020202020204" pitchFamily="34" charset="0"/>
              <a:buChar char="§"/>
            </a:pPr>
            <a:r>
              <a:rPr lang="en-US" sz="1900" b="1">
                <a:solidFill>
                  <a:schemeClr val="tx1"/>
                </a:solidFill>
                <a:ea typeface="+mn-lt"/>
                <a:cs typeface="+mn-lt"/>
              </a:rPr>
              <a:t>Provide Accessible Content:</a:t>
            </a:r>
            <a:r>
              <a:rPr lang="en-US" sz="1900">
                <a:solidFill>
                  <a:schemeClr val="tx1"/>
                </a:solidFill>
                <a:ea typeface="+mn-lt"/>
                <a:cs typeface="+mn-lt"/>
              </a:rPr>
              <a:t> Present content in multiple formats to accommodate different learning styles and preferences. This can include text-based materials, visuals, videos, audio recordings, and interactive online resources. </a:t>
            </a:r>
          </a:p>
          <a:p>
            <a:pPr algn="just">
              <a:lnSpc>
                <a:spcPct val="90000"/>
              </a:lnSpc>
              <a:buFont typeface="Wingdings" panose="020B0604020202020204" pitchFamily="34" charset="0"/>
              <a:buChar char="§"/>
            </a:pPr>
            <a:r>
              <a:rPr lang="en-US" sz="1900" b="1">
                <a:solidFill>
                  <a:schemeClr val="tx1"/>
                </a:solidFill>
                <a:ea typeface="+mn-lt"/>
                <a:cs typeface="+mn-lt"/>
              </a:rPr>
              <a:t>Provide Constructive Feedback:</a:t>
            </a:r>
            <a:r>
              <a:rPr lang="en-US" sz="1900">
                <a:solidFill>
                  <a:schemeClr val="tx1"/>
                </a:solidFill>
                <a:ea typeface="+mn-lt"/>
                <a:cs typeface="+mn-lt"/>
              </a:rPr>
              <a:t> Offer timely and constructive feedback to learners to support their learning progress. Feedback should be specific, actionable, and focused on helping learners improve their understanding and skills. </a:t>
            </a:r>
          </a:p>
          <a:p>
            <a:pPr algn="just">
              <a:lnSpc>
                <a:spcPct val="90000"/>
              </a:lnSpc>
              <a:buFont typeface="Wingdings" panose="020B0604020202020204" pitchFamily="34" charset="0"/>
              <a:buChar char="§"/>
            </a:pPr>
            <a:r>
              <a:rPr lang="en-US" sz="1900" b="1">
                <a:solidFill>
                  <a:schemeClr val="tx1"/>
                </a:solidFill>
                <a:ea typeface="+mn-lt"/>
                <a:cs typeface="+mn-lt"/>
              </a:rPr>
              <a:t>Encourage Collaboration:</a:t>
            </a:r>
            <a:r>
              <a:rPr lang="en-US" sz="1900">
                <a:solidFill>
                  <a:schemeClr val="tx1"/>
                </a:solidFill>
                <a:ea typeface="+mn-lt"/>
                <a:cs typeface="+mn-lt"/>
              </a:rPr>
              <a:t> Foster opportunities for collaborative learning, where learners work together to solve problems, share ideas, and learn from each other's perspectives. Collaboration can enhance engagement and deepen understanding through peer interaction.</a:t>
            </a:r>
          </a:p>
          <a:p>
            <a:pPr marL="0" indent="0" algn="just">
              <a:lnSpc>
                <a:spcPct val="90000"/>
              </a:lnSpc>
              <a:buNone/>
            </a:pPr>
            <a:endParaRPr lang="en-US" sz="1900">
              <a:solidFill>
                <a:schemeClr val="tx1"/>
              </a:solidFill>
              <a:ea typeface="+mn-lt"/>
              <a:cs typeface="+mn-lt"/>
            </a:endParaRPr>
          </a:p>
        </p:txBody>
      </p:sp>
    </p:spTree>
    <p:extLst>
      <p:ext uri="{BB962C8B-B14F-4D97-AF65-F5344CB8AC3E}">
        <p14:creationId xmlns:p14="http://schemas.microsoft.com/office/powerpoint/2010/main" val="185925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87389E9-A117-9055-34EA-71746D5DECEC}"/>
              </a:ext>
            </a:extLst>
          </p:cNvPr>
          <p:cNvSpPr>
            <a:spLocks noGrp="1"/>
          </p:cNvSpPr>
          <p:nvPr>
            <p:ph idx="1"/>
          </p:nvPr>
        </p:nvSpPr>
        <p:spPr>
          <a:xfrm>
            <a:off x="1210888" y="813453"/>
            <a:ext cx="9240371" cy="5430619"/>
          </a:xfrm>
        </p:spPr>
        <p:txBody>
          <a:bodyPr vert="horz" lIns="91440" tIns="45720" rIns="91440" bIns="45720" rtlCol="0">
            <a:normAutofit/>
          </a:bodyPr>
          <a:lstStyle/>
          <a:p>
            <a:pPr algn="just"/>
            <a:endParaRPr lang="en-US">
              <a:solidFill>
                <a:schemeClr val="tx1"/>
              </a:solidFill>
              <a:ea typeface="+mn-lt"/>
              <a:cs typeface="+mn-lt"/>
            </a:endParaRPr>
          </a:p>
          <a:p>
            <a:pPr algn="just">
              <a:buClr>
                <a:srgbClr val="FFFFFF"/>
              </a:buClr>
            </a:pPr>
            <a:r>
              <a:rPr lang="en-US" sz="1900" b="1">
                <a:solidFill>
                  <a:schemeClr val="tx1"/>
                </a:solidFill>
              </a:rPr>
              <a:t>Promote Self-directed Learning:</a:t>
            </a:r>
            <a:r>
              <a:rPr lang="en-US" sz="1900">
                <a:solidFill>
                  <a:schemeClr val="tx1"/>
                </a:solidFill>
              </a:rPr>
              <a:t> Empower learners to take ownership of their learning by providing resources, guidance, and opportunities for independent exploration and self-directed inquiry. Encourage learners to set goals, monitor their progress, and reflect on their learning experiences</a:t>
            </a:r>
          </a:p>
          <a:p>
            <a:pPr algn="just">
              <a:buClr>
                <a:srgbClr val="FFFFFF"/>
              </a:buClr>
            </a:pPr>
            <a:r>
              <a:rPr lang="en-US">
                <a:solidFill>
                  <a:schemeClr val="tx1"/>
                </a:solidFill>
              </a:rPr>
              <a:t> </a:t>
            </a:r>
            <a:r>
              <a:rPr lang="en-US" b="1">
                <a:solidFill>
                  <a:schemeClr val="tx1"/>
                </a:solidFill>
              </a:rPr>
              <a:t>Assess Learning Outcomes:</a:t>
            </a:r>
            <a:r>
              <a:rPr lang="en-US">
                <a:solidFill>
                  <a:schemeClr val="tx1"/>
                </a:solidFill>
              </a:rPr>
              <a:t> Assess learners' understanding and mastery of the material through formative and summative assessments. Use a variety of assessment methods, such as quizzes, tests, presentations, projects, and portfolios, to measure learning outcomes effectively. </a:t>
            </a:r>
          </a:p>
          <a:p>
            <a:pPr algn="just">
              <a:buClr>
                <a:srgbClr val="FFFFFF"/>
              </a:buClr>
            </a:pPr>
            <a:r>
              <a:rPr lang="en-US">
                <a:solidFill>
                  <a:schemeClr val="tx1"/>
                </a:solidFill>
              </a:rPr>
              <a:t> </a:t>
            </a:r>
            <a:r>
              <a:rPr lang="en-US" b="1">
                <a:solidFill>
                  <a:schemeClr val="tx1"/>
                </a:solidFill>
              </a:rPr>
              <a:t>Reflect and Adapt:</a:t>
            </a:r>
            <a:r>
              <a:rPr lang="en-US">
                <a:solidFill>
                  <a:schemeClr val="tx1"/>
                </a:solidFill>
              </a:rPr>
              <a:t> Continuously reflect on the facilitation process and learner outcomes, and be willing to adapt and refine your approach based on feedback and observations. Flexibility and responsiveness are key to effective facilitation of learning. </a:t>
            </a:r>
          </a:p>
        </p:txBody>
      </p:sp>
    </p:spTree>
    <p:extLst>
      <p:ext uri="{BB962C8B-B14F-4D97-AF65-F5344CB8AC3E}">
        <p14:creationId xmlns:p14="http://schemas.microsoft.com/office/powerpoint/2010/main" val="414811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8FBBEB-4C94-52D3-D164-538402BD4D8D}"/>
              </a:ext>
            </a:extLst>
          </p:cNvPr>
          <p:cNvSpPr>
            <a:spLocks noGrp="1"/>
          </p:cNvSpPr>
          <p:nvPr>
            <p:ph idx="1"/>
          </p:nvPr>
        </p:nvSpPr>
        <p:spPr>
          <a:xfrm>
            <a:off x="684212" y="685800"/>
            <a:ext cx="8534400" cy="5497855"/>
          </a:xfrm>
        </p:spPr>
        <p:txBody>
          <a:bodyPr vert="horz" lIns="91440" tIns="45720" rIns="91440" bIns="45720" rtlCol="0">
            <a:normAutofit fontScale="92500" lnSpcReduction="10000"/>
          </a:bodyPr>
          <a:lstStyle/>
          <a:p>
            <a:pPr marL="0" indent="0" algn="just">
              <a:lnSpc>
                <a:spcPct val="90000"/>
              </a:lnSpc>
              <a:buNone/>
            </a:pPr>
            <a:r>
              <a:rPr lang="en-US" sz="2400" b="1">
                <a:solidFill>
                  <a:schemeClr val="tx1"/>
                </a:solidFill>
                <a:ea typeface="+mn-lt"/>
                <a:cs typeface="+mn-lt"/>
              </a:rPr>
              <a:t>6. Assessment of student achievement</a:t>
            </a:r>
            <a:endParaRPr lang="en-US"/>
          </a:p>
          <a:p>
            <a:pPr marL="0" indent="0" algn="just">
              <a:lnSpc>
                <a:spcPct val="90000"/>
              </a:lnSpc>
              <a:buNone/>
            </a:pPr>
            <a:r>
              <a:rPr lang="en-US" sz="1300">
                <a:solidFill>
                  <a:schemeClr val="tx1"/>
                </a:solidFill>
                <a:ea typeface="+mn-lt"/>
                <a:cs typeface="+mn-lt"/>
              </a:rPr>
              <a:t>⮚</a:t>
            </a:r>
            <a:r>
              <a:rPr lang="en-US">
                <a:solidFill>
                  <a:schemeClr val="tx1"/>
                </a:solidFill>
                <a:ea typeface="+mn-lt"/>
                <a:cs typeface="+mn-lt"/>
              </a:rPr>
              <a:t> Assessing student achievement is a critical component of education, providing valuable feedback to both students and educators about the learning process. Here's a structured approach to assessing student achievement: </a:t>
            </a:r>
          </a:p>
          <a:p>
            <a:pPr marL="342900" indent="-342900" algn="just">
              <a:lnSpc>
                <a:spcPct val="90000"/>
              </a:lnSpc>
              <a:buFont typeface="Wingdings" panose="020B0604020202020204" pitchFamily="34" charset="0"/>
              <a:buChar char="§"/>
            </a:pPr>
            <a:r>
              <a:rPr lang="en-US" b="1">
                <a:solidFill>
                  <a:schemeClr val="tx1"/>
                </a:solidFill>
                <a:ea typeface="+mn-lt"/>
                <a:cs typeface="+mn-lt"/>
              </a:rPr>
              <a:t>Clarify Learning Objectives: </a:t>
            </a:r>
            <a:r>
              <a:rPr lang="en-US">
                <a:solidFill>
                  <a:schemeClr val="tx1"/>
                </a:solidFill>
                <a:ea typeface="+mn-lt"/>
                <a:cs typeface="+mn-lt"/>
              </a:rPr>
              <a:t>Before assessing student achievement, educators should clearly define the learning objectives or outcomes they expect students to achieve. These objectives should be specific, measurable, achievable, relevant, and time-bound (SMART). </a:t>
            </a:r>
          </a:p>
          <a:p>
            <a:pPr marL="342900" indent="-342900" algn="just">
              <a:lnSpc>
                <a:spcPct val="90000"/>
              </a:lnSpc>
              <a:buFont typeface="Wingdings" panose="020B0604020202020204" pitchFamily="34" charset="0"/>
              <a:buChar char="§"/>
            </a:pPr>
            <a:r>
              <a:rPr lang="en-US" b="1">
                <a:solidFill>
                  <a:schemeClr val="tx1"/>
                </a:solidFill>
                <a:ea typeface="+mn-lt"/>
                <a:cs typeface="+mn-lt"/>
              </a:rPr>
              <a:t>Select Assessment Methods: </a:t>
            </a:r>
            <a:r>
              <a:rPr lang="en-US">
                <a:solidFill>
                  <a:schemeClr val="tx1"/>
                </a:solidFill>
                <a:ea typeface="+mn-lt"/>
                <a:cs typeface="+mn-lt"/>
              </a:rPr>
              <a:t>Choose appropriate assessment methods based on the learning objectives and the nature of the subject matter. Common assessment methods include: </a:t>
            </a:r>
          </a:p>
          <a:p>
            <a:pPr marL="0" indent="0" algn="just">
              <a:lnSpc>
                <a:spcPct val="90000"/>
              </a:lnSpc>
              <a:buNone/>
            </a:pPr>
            <a:r>
              <a:rPr lang="en-US">
                <a:solidFill>
                  <a:schemeClr val="tx1"/>
                </a:solidFill>
                <a:ea typeface="+mn-lt"/>
                <a:cs typeface="+mn-lt"/>
              </a:rPr>
              <a:t>a. Formative Assessment </a:t>
            </a:r>
          </a:p>
          <a:p>
            <a:pPr marL="0" indent="0" algn="just">
              <a:lnSpc>
                <a:spcPct val="90000"/>
              </a:lnSpc>
              <a:buNone/>
            </a:pPr>
            <a:r>
              <a:rPr lang="en-US">
                <a:solidFill>
                  <a:schemeClr val="tx1"/>
                </a:solidFill>
                <a:ea typeface="+mn-lt"/>
                <a:cs typeface="+mn-lt"/>
              </a:rPr>
              <a:t>b. Summative Assessment </a:t>
            </a:r>
          </a:p>
          <a:p>
            <a:pPr marL="0" indent="0" algn="just">
              <a:lnSpc>
                <a:spcPct val="90000"/>
              </a:lnSpc>
              <a:buNone/>
            </a:pPr>
            <a:r>
              <a:rPr lang="en-US">
                <a:solidFill>
                  <a:schemeClr val="tx1"/>
                </a:solidFill>
                <a:ea typeface="+mn-lt"/>
                <a:cs typeface="+mn-lt"/>
              </a:rPr>
              <a:t>c. Performance Assessments </a:t>
            </a:r>
          </a:p>
          <a:p>
            <a:pPr marL="0" indent="0" algn="just">
              <a:lnSpc>
                <a:spcPct val="90000"/>
              </a:lnSpc>
              <a:buNone/>
            </a:pPr>
            <a:r>
              <a:rPr lang="en-US">
                <a:solidFill>
                  <a:schemeClr val="tx1"/>
                </a:solidFill>
                <a:ea typeface="+mn-lt"/>
                <a:cs typeface="+mn-lt"/>
              </a:rPr>
              <a:t>d. Written Assessments </a:t>
            </a:r>
          </a:p>
          <a:p>
            <a:pPr marL="0" indent="0" algn="just">
              <a:lnSpc>
                <a:spcPct val="90000"/>
              </a:lnSpc>
              <a:buNone/>
            </a:pPr>
            <a:r>
              <a:rPr lang="en-US">
                <a:solidFill>
                  <a:schemeClr val="tx1"/>
                </a:solidFill>
                <a:ea typeface="+mn-lt"/>
                <a:cs typeface="+mn-lt"/>
              </a:rPr>
              <a:t>e. Peer and Self-Assessments </a:t>
            </a:r>
            <a:endParaRPr lang="en-US">
              <a:solidFill>
                <a:schemeClr val="tx1"/>
              </a:solidFill>
            </a:endParaRPr>
          </a:p>
        </p:txBody>
      </p:sp>
    </p:spTree>
    <p:extLst>
      <p:ext uri="{BB962C8B-B14F-4D97-AF65-F5344CB8AC3E}">
        <p14:creationId xmlns:p14="http://schemas.microsoft.com/office/powerpoint/2010/main" val="2063428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C21A2E-FB7D-2A6D-0540-154D83679E17}"/>
              </a:ext>
            </a:extLst>
          </p:cNvPr>
          <p:cNvSpPr>
            <a:spLocks noGrp="1"/>
          </p:cNvSpPr>
          <p:nvPr>
            <p:ph idx="1"/>
          </p:nvPr>
        </p:nvSpPr>
        <p:spPr>
          <a:xfrm>
            <a:off x="684212" y="685800"/>
            <a:ext cx="8534400" cy="5621119"/>
          </a:xfrm>
        </p:spPr>
        <p:txBody>
          <a:bodyPr vert="horz" lIns="91440" tIns="45720" rIns="91440" bIns="45720" rtlCol="0">
            <a:normAutofit/>
          </a:bodyPr>
          <a:lstStyle/>
          <a:p>
            <a:pPr>
              <a:lnSpc>
                <a:spcPct val="90000"/>
              </a:lnSpc>
              <a:buFont typeface="Wingdings" panose="020B0604020202020204" pitchFamily="34" charset="0"/>
              <a:buChar char="§"/>
            </a:pPr>
            <a:r>
              <a:rPr lang="en-US" b="1">
                <a:solidFill>
                  <a:schemeClr val="tx1"/>
                </a:solidFill>
                <a:ea typeface="+mn-lt"/>
                <a:cs typeface="+mn-lt"/>
              </a:rPr>
              <a:t>Develop Assessment Criteria:</a:t>
            </a:r>
            <a:r>
              <a:rPr lang="en-US">
                <a:solidFill>
                  <a:schemeClr val="tx1"/>
                </a:solidFill>
                <a:ea typeface="+mn-lt"/>
                <a:cs typeface="+mn-lt"/>
              </a:rPr>
              <a:t> Establish clear criteria or rubrics for evaluating student performance. These criteria should align with the learning objectives and provide a transparent framework for students to understand how their work will be assessed.</a:t>
            </a:r>
          </a:p>
          <a:p>
            <a:pPr>
              <a:lnSpc>
                <a:spcPct val="90000"/>
              </a:lnSpc>
              <a:buFont typeface="Wingdings" panose="020B0604020202020204" pitchFamily="34" charset="0"/>
              <a:buChar char="§"/>
            </a:pPr>
            <a:r>
              <a:rPr lang="en-US" b="1">
                <a:solidFill>
                  <a:schemeClr val="tx1"/>
                </a:solidFill>
                <a:ea typeface="+mn-lt"/>
                <a:cs typeface="+mn-lt"/>
              </a:rPr>
              <a:t>Administer Assessments:</a:t>
            </a:r>
            <a:r>
              <a:rPr lang="en-US">
                <a:solidFill>
                  <a:schemeClr val="tx1"/>
                </a:solidFill>
                <a:ea typeface="+mn-lt"/>
                <a:cs typeface="+mn-lt"/>
              </a:rPr>
              <a:t> Administer assessments fairly and consistently, ensuring that instructions are clear and accessible to all students. Consider accommodations for students with diverse learning needs, such as extra time or alternative formats. </a:t>
            </a:r>
          </a:p>
          <a:p>
            <a:pPr>
              <a:lnSpc>
                <a:spcPct val="90000"/>
              </a:lnSpc>
              <a:buFont typeface="Wingdings" panose="020B0604020202020204" pitchFamily="34" charset="0"/>
              <a:buChar char="§"/>
            </a:pPr>
            <a:r>
              <a:rPr lang="en-US" b="1">
                <a:solidFill>
                  <a:schemeClr val="tx1"/>
                </a:solidFill>
                <a:ea typeface="+mn-lt"/>
                <a:cs typeface="+mn-lt"/>
              </a:rPr>
              <a:t>Collect content: </a:t>
            </a:r>
            <a:r>
              <a:rPr lang="en-US">
                <a:solidFill>
                  <a:schemeClr val="tx1"/>
                </a:solidFill>
                <a:ea typeface="+mn-lt"/>
                <a:cs typeface="+mn-lt"/>
              </a:rPr>
              <a:t>Collect data from assessments to analyze student performance. This may include scores, grades, written feedback, or observations. </a:t>
            </a:r>
          </a:p>
          <a:p>
            <a:pPr>
              <a:lnSpc>
                <a:spcPct val="90000"/>
              </a:lnSpc>
              <a:buFont typeface="Wingdings" panose="020B0604020202020204" pitchFamily="34" charset="0"/>
              <a:buChar char="§"/>
            </a:pPr>
            <a:r>
              <a:rPr lang="en-US" b="1">
                <a:solidFill>
                  <a:schemeClr val="tx1"/>
                </a:solidFill>
                <a:ea typeface="+mn-lt"/>
                <a:cs typeface="+mn-lt"/>
              </a:rPr>
              <a:t>Interpret Results: </a:t>
            </a:r>
            <a:r>
              <a:rPr lang="en-US">
                <a:solidFill>
                  <a:schemeClr val="tx1"/>
                </a:solidFill>
                <a:ea typeface="+mn-lt"/>
                <a:cs typeface="+mn-lt"/>
              </a:rPr>
              <a:t>Analyze assessment data to identify patterns, trends, strengths, and areas for improvement. Consider individual student performance as well as group-level data.</a:t>
            </a:r>
            <a:endParaRPr lang="en-US">
              <a:solidFill>
                <a:schemeClr val="tx1"/>
              </a:solidFill>
            </a:endParaRPr>
          </a:p>
        </p:txBody>
      </p:sp>
    </p:spTree>
    <p:extLst>
      <p:ext uri="{BB962C8B-B14F-4D97-AF65-F5344CB8AC3E}">
        <p14:creationId xmlns:p14="http://schemas.microsoft.com/office/powerpoint/2010/main" val="337480668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67FC5C-DBF5-95C9-0C12-62787693E696}"/>
              </a:ext>
            </a:extLst>
          </p:cNvPr>
          <p:cNvSpPr>
            <a:spLocks noGrp="1"/>
          </p:cNvSpPr>
          <p:nvPr>
            <p:ph idx="1"/>
          </p:nvPr>
        </p:nvSpPr>
        <p:spPr>
          <a:xfrm>
            <a:off x="684212" y="685800"/>
            <a:ext cx="8534400" cy="3615267"/>
          </a:xfrm>
        </p:spPr>
        <p:txBody>
          <a:bodyPr vert="horz" lIns="91440" tIns="45720" rIns="91440" bIns="45720" rtlCol="0">
            <a:normAutofit/>
          </a:bodyPr>
          <a:lstStyle/>
          <a:p>
            <a:pPr marL="0" indent="0" algn="just">
              <a:buNone/>
            </a:pPr>
            <a:r>
              <a:rPr lang="en-US">
                <a:solidFill>
                  <a:schemeClr val="tx1"/>
                </a:solidFill>
                <a:ea typeface="+mn-lt"/>
                <a:cs typeface="+mn-lt"/>
              </a:rPr>
              <a:t>The purpose of assessing student achievement are: </a:t>
            </a:r>
            <a:endParaRPr lang="en-US">
              <a:solidFill>
                <a:schemeClr val="tx1"/>
              </a:solidFill>
            </a:endParaRPr>
          </a:p>
          <a:p>
            <a:pPr algn="just">
              <a:buFont typeface="Wingdings" panose="020B0604020202020204" pitchFamily="34" charset="0"/>
              <a:buChar char="ü"/>
            </a:pPr>
            <a:r>
              <a:rPr lang="en-US">
                <a:solidFill>
                  <a:schemeClr val="tx1"/>
                </a:solidFill>
                <a:ea typeface="+mn-lt"/>
                <a:cs typeface="+mn-lt"/>
              </a:rPr>
              <a:t> To define valued outcomes for students. </a:t>
            </a:r>
          </a:p>
          <a:p>
            <a:pPr algn="just">
              <a:buFont typeface="Wingdings" panose="020B0604020202020204" pitchFamily="34" charset="0"/>
              <a:buChar char="ü"/>
            </a:pPr>
            <a:r>
              <a:rPr lang="en-US">
                <a:solidFill>
                  <a:schemeClr val="tx1"/>
                </a:solidFill>
                <a:ea typeface="+mn-lt"/>
                <a:cs typeface="+mn-lt"/>
              </a:rPr>
              <a:t>To capture students time and attention. </a:t>
            </a:r>
          </a:p>
          <a:p>
            <a:pPr algn="just">
              <a:buFont typeface="Wingdings" panose="020B0604020202020204" pitchFamily="34" charset="0"/>
              <a:buChar char="ü"/>
            </a:pPr>
            <a:r>
              <a:rPr lang="en-US">
                <a:solidFill>
                  <a:schemeClr val="tx1"/>
                </a:solidFill>
                <a:ea typeface="+mn-lt"/>
                <a:cs typeface="+mn-lt"/>
              </a:rPr>
              <a:t>To generate appropriate student learning activities. </a:t>
            </a:r>
          </a:p>
          <a:p>
            <a:pPr algn="just">
              <a:buFont typeface="Wingdings" panose="020B0604020202020204" pitchFamily="34" charset="0"/>
              <a:buChar char="ü"/>
            </a:pPr>
            <a:r>
              <a:rPr lang="en-US">
                <a:solidFill>
                  <a:schemeClr val="tx1"/>
                </a:solidFill>
                <a:ea typeface="+mn-lt"/>
                <a:cs typeface="+mn-lt"/>
              </a:rPr>
              <a:t>To help students internalize the discipline standards. </a:t>
            </a:r>
          </a:p>
          <a:p>
            <a:pPr algn="just">
              <a:buFont typeface="Wingdings" panose="020B0604020202020204" pitchFamily="34" charset="0"/>
              <a:buChar char="ü"/>
            </a:pPr>
            <a:r>
              <a:rPr lang="en-US">
                <a:solidFill>
                  <a:schemeClr val="tx1"/>
                </a:solidFill>
                <a:ea typeface="+mn-lt"/>
                <a:cs typeface="+mn-lt"/>
              </a:rPr>
              <a:t>To identity opportunities for improvement.</a:t>
            </a:r>
            <a:endParaRPr lang="en-US">
              <a:solidFill>
                <a:schemeClr val="tx1"/>
              </a:solidFill>
            </a:endParaRPr>
          </a:p>
        </p:txBody>
      </p:sp>
    </p:spTree>
    <p:extLst>
      <p:ext uri="{BB962C8B-B14F-4D97-AF65-F5344CB8AC3E}">
        <p14:creationId xmlns:p14="http://schemas.microsoft.com/office/powerpoint/2010/main" val="37270456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19AD4-6535-AA45-6A0E-E38A27333959}"/>
              </a:ext>
            </a:extLst>
          </p:cNvPr>
          <p:cNvSpPr>
            <a:spLocks noGrp="1"/>
          </p:cNvSpPr>
          <p:nvPr>
            <p:ph idx="1"/>
          </p:nvPr>
        </p:nvSpPr>
        <p:spPr>
          <a:xfrm>
            <a:off x="684212" y="298753"/>
            <a:ext cx="9816495" cy="5937552"/>
          </a:xfrm>
        </p:spPr>
        <p:txBody>
          <a:bodyPr>
            <a:normAutofit/>
          </a:bodyPr>
          <a:lstStyle/>
          <a:p>
            <a:pPr marL="0" indent="0" algn="just">
              <a:buNone/>
            </a:pPr>
            <a:r>
              <a:rPr lang="en-US" sz="2400" b="1">
                <a:solidFill>
                  <a:schemeClr val="tx1"/>
                </a:solidFill>
                <a:ea typeface="+mn-lt"/>
                <a:cs typeface="+mn-lt"/>
              </a:rPr>
              <a:t>Assessing student achievement from grade 1 to 5 involves a combination of formative and summative assessments to gauge students' progress, strengths, and areas needing improvement. Here's a framework for assessing student achievement across these grades:</a:t>
            </a:r>
            <a:r>
              <a:rPr lang="en-US" sz="2400">
                <a:solidFill>
                  <a:schemeClr val="tx1"/>
                </a:solidFill>
                <a:ea typeface="+mn-lt"/>
                <a:cs typeface="+mn-lt"/>
              </a:rPr>
              <a:t> </a:t>
            </a:r>
            <a:endParaRPr lang="en-US" sz="2400">
              <a:solidFill>
                <a:schemeClr val="tx1"/>
              </a:solidFill>
            </a:endParaRPr>
          </a:p>
          <a:p>
            <a:pPr marL="0" indent="0" algn="just">
              <a:buNone/>
            </a:pPr>
            <a:endParaRPr lang="en-US" sz="2200">
              <a:solidFill>
                <a:schemeClr val="tx1"/>
              </a:solidFill>
              <a:ea typeface="+mn-lt"/>
              <a:cs typeface="+mn-lt"/>
            </a:endParaRPr>
          </a:p>
          <a:p>
            <a:pPr algn="just">
              <a:buClr>
                <a:srgbClr val="FFFFFF"/>
              </a:buClr>
              <a:buFont typeface="Wingdings" panose="05040102010807070707" pitchFamily="18" charset="2"/>
              <a:buChar char="q"/>
            </a:pPr>
            <a:r>
              <a:rPr lang="en-US" sz="2200" b="1">
                <a:solidFill>
                  <a:schemeClr val="tx1"/>
                </a:solidFill>
                <a:ea typeface="+mn-lt"/>
                <a:cs typeface="+mn-lt"/>
              </a:rPr>
              <a:t>Observations:</a:t>
            </a:r>
            <a:r>
              <a:rPr lang="en-US" sz="2200">
                <a:solidFill>
                  <a:schemeClr val="tx1"/>
                </a:solidFill>
                <a:ea typeface="+mn-lt"/>
                <a:cs typeface="+mn-lt"/>
              </a:rPr>
              <a:t> Teachers observe student engagement and participation during class activities. </a:t>
            </a:r>
          </a:p>
          <a:p>
            <a:pPr algn="just">
              <a:buClr>
                <a:srgbClr val="FFFFFF"/>
              </a:buClr>
              <a:buFont typeface="Wingdings" panose="05040102010807070707" pitchFamily="18" charset="2"/>
              <a:buChar char="q"/>
            </a:pPr>
            <a:r>
              <a:rPr lang="en-US" sz="2200" b="1">
                <a:solidFill>
                  <a:schemeClr val="tx1"/>
                </a:solidFill>
                <a:ea typeface="+mn-lt"/>
                <a:cs typeface="+mn-lt"/>
              </a:rPr>
              <a:t>Informal Checks:</a:t>
            </a:r>
            <a:r>
              <a:rPr lang="en-US" sz="2200">
                <a:solidFill>
                  <a:schemeClr val="tx1"/>
                </a:solidFill>
                <a:ea typeface="+mn-lt"/>
                <a:cs typeface="+mn-lt"/>
              </a:rPr>
              <a:t> Quick quizzes or responses to gauge immediate understanding. </a:t>
            </a:r>
          </a:p>
          <a:p>
            <a:pPr algn="just">
              <a:buClr>
                <a:srgbClr val="FFFFFF"/>
              </a:buClr>
              <a:buFont typeface="Wingdings" panose="05040102010807070707" pitchFamily="18" charset="2"/>
              <a:buChar char="q"/>
            </a:pPr>
            <a:r>
              <a:rPr lang="en-US" sz="2200" b="1">
                <a:solidFill>
                  <a:schemeClr val="tx1"/>
                </a:solidFill>
                <a:ea typeface="+mn-lt"/>
                <a:cs typeface="+mn-lt"/>
              </a:rPr>
              <a:t>Classroom Discussions:</a:t>
            </a:r>
            <a:r>
              <a:rPr lang="en-US" sz="2200">
                <a:solidFill>
                  <a:schemeClr val="tx1"/>
                </a:solidFill>
                <a:ea typeface="+mn-lt"/>
                <a:cs typeface="+mn-lt"/>
              </a:rPr>
              <a:t> Participation in discussions to assess comprehension and critical thinking. </a:t>
            </a:r>
          </a:p>
          <a:p>
            <a:pPr algn="just">
              <a:buClr>
                <a:srgbClr val="FFFFFF"/>
              </a:buClr>
              <a:buFont typeface="Wingdings" panose="05040102010807070707" pitchFamily="18" charset="2"/>
              <a:buChar char="q"/>
            </a:pPr>
            <a:r>
              <a:rPr lang="en-US" sz="2200" b="1">
                <a:solidFill>
                  <a:schemeClr val="tx1"/>
                </a:solidFill>
                <a:ea typeface="+mn-lt"/>
                <a:cs typeface="+mn-lt"/>
              </a:rPr>
              <a:t>Peer &amp; Self-Assessment:</a:t>
            </a:r>
            <a:r>
              <a:rPr lang="en-US" sz="2200">
                <a:solidFill>
                  <a:schemeClr val="tx1"/>
                </a:solidFill>
                <a:ea typeface="+mn-lt"/>
                <a:cs typeface="+mn-lt"/>
              </a:rPr>
              <a:t> Students assess their work and provide feedback to peers. </a:t>
            </a:r>
          </a:p>
          <a:p>
            <a:pPr algn="just">
              <a:buClr>
                <a:srgbClr val="FFFFFF"/>
              </a:buClr>
              <a:buFont typeface="Wingdings" panose="05040102010807070707" pitchFamily="18" charset="2"/>
              <a:buChar char="q"/>
            </a:pPr>
            <a:endParaRPr lang="en-US">
              <a:solidFill>
                <a:schemeClr val="tx1"/>
              </a:solidFill>
            </a:endParaRPr>
          </a:p>
        </p:txBody>
      </p:sp>
    </p:spTree>
    <p:extLst>
      <p:ext uri="{BB962C8B-B14F-4D97-AF65-F5344CB8AC3E}">
        <p14:creationId xmlns:p14="http://schemas.microsoft.com/office/powerpoint/2010/main" val="312469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B16C6-40ED-89C4-40ED-B30165B17F51}"/>
              </a:ext>
            </a:extLst>
          </p:cNvPr>
          <p:cNvSpPr>
            <a:spLocks noGrp="1"/>
          </p:cNvSpPr>
          <p:nvPr>
            <p:ph idx="1"/>
          </p:nvPr>
        </p:nvSpPr>
        <p:spPr>
          <a:xfrm>
            <a:off x="953153" y="640976"/>
            <a:ext cx="9542929" cy="5733178"/>
          </a:xfrm>
        </p:spPr>
        <p:txBody>
          <a:bodyPr/>
          <a:lstStyle/>
          <a:p>
            <a:pPr algn="just">
              <a:buFont typeface="Wingdings" panose="05040102010807070707" pitchFamily="18" charset="2"/>
              <a:buChar char="q"/>
            </a:pPr>
            <a:r>
              <a:rPr lang="en-US" sz="2200" b="1">
                <a:solidFill>
                  <a:schemeClr val="tx1"/>
                </a:solidFill>
              </a:rPr>
              <a:t>PARENT-TEACHER MEETINGS:</a:t>
            </a:r>
            <a:r>
              <a:rPr lang="en-US" sz="2200">
                <a:solidFill>
                  <a:schemeClr val="tx1"/>
                </a:solidFill>
              </a:rPr>
              <a:t> DISCUSS STUDENT PROGRESS AND AREAS NEEDING IMPROVEMENT. </a:t>
            </a:r>
          </a:p>
          <a:p>
            <a:pPr algn="just">
              <a:buFont typeface="Wingdings" panose="05040102010807070707" pitchFamily="18" charset="2"/>
              <a:buChar char="q"/>
            </a:pPr>
            <a:r>
              <a:rPr lang="en-US" sz="2200" b="1">
                <a:solidFill>
                  <a:schemeClr val="tx1"/>
                </a:solidFill>
              </a:rPr>
              <a:t>COMMUNICATION:</a:t>
            </a:r>
            <a:r>
              <a:rPr lang="en-US" sz="2200">
                <a:solidFill>
                  <a:schemeClr val="tx1"/>
                </a:solidFill>
              </a:rPr>
              <a:t>  KEEP PARENTS INFORMED ABOUT ACHIEVEMENTS AND SUPPORT NEEDS. </a:t>
            </a:r>
          </a:p>
          <a:p>
            <a:pPr algn="just">
              <a:buFont typeface="Wingdings" panose="05040102010807070707" pitchFamily="18" charset="2"/>
              <a:buChar char="q"/>
            </a:pPr>
            <a:r>
              <a:rPr lang="en-US" sz="2200" b="1">
                <a:solidFill>
                  <a:schemeClr val="tx1"/>
                </a:solidFill>
              </a:rPr>
              <a:t>ANALYSIS OF CONTENT:</a:t>
            </a:r>
            <a:r>
              <a:rPr lang="en-US" sz="2200">
                <a:solidFill>
                  <a:schemeClr val="tx1"/>
                </a:solidFill>
              </a:rPr>
              <a:t> REVIEW CONTENT OR SUBJECT MATTER TO INFORM INSTRUCTIONAL DECISIONS. </a:t>
            </a:r>
          </a:p>
          <a:p>
            <a:pPr algn="just">
              <a:buFont typeface="Wingdings" panose="05040102010807070707" pitchFamily="18" charset="2"/>
              <a:buChar char="q"/>
            </a:pPr>
            <a:r>
              <a:rPr lang="en-US" sz="2200" b="1">
                <a:solidFill>
                  <a:schemeClr val="tx1"/>
                </a:solidFill>
              </a:rPr>
              <a:t>ADJUST INSTRUCTION: </a:t>
            </a:r>
            <a:r>
              <a:rPr lang="en-US" sz="2200">
                <a:solidFill>
                  <a:schemeClr val="tx1"/>
                </a:solidFill>
              </a:rPr>
              <a:t>MODIFY TEACHING STRATEGIES BASED ON ASSESSMENT RESULTS.</a:t>
            </a:r>
          </a:p>
          <a:p>
            <a:pPr algn="just">
              <a:buClr>
                <a:srgbClr val="FFFFFF"/>
              </a:buClr>
              <a:buFont typeface="Wingdings" panose="05040102010807070707" pitchFamily="18" charset="2"/>
              <a:buChar char="q"/>
            </a:pPr>
            <a:r>
              <a:rPr lang="en-US" sz="2200" b="1">
                <a:solidFill>
                  <a:schemeClr val="tx1"/>
                </a:solidFill>
              </a:rPr>
              <a:t>Periodic Tests:</a:t>
            </a:r>
            <a:r>
              <a:rPr lang="en-US" sz="2200">
                <a:solidFill>
                  <a:schemeClr val="tx1"/>
                </a:solidFill>
              </a:rPr>
              <a:t> Quizzes and unit tests to measure content retention. </a:t>
            </a:r>
          </a:p>
        </p:txBody>
      </p:sp>
    </p:spTree>
    <p:extLst>
      <p:ext uri="{BB962C8B-B14F-4D97-AF65-F5344CB8AC3E}">
        <p14:creationId xmlns:p14="http://schemas.microsoft.com/office/powerpoint/2010/main" val="243465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46886" y="685799"/>
            <a:ext cx="7077667" cy="4892676"/>
          </a:xfrm>
        </p:spPr>
        <p:txBody>
          <a:bodyPr vert="horz" lIns="91440" tIns="45720" rIns="91440" bIns="45720" rtlCol="0" anchor="t">
            <a:normAutofit/>
          </a:bodyPr>
          <a:lstStyle/>
          <a:p>
            <a:r>
              <a:rPr lang="en-US">
                <a:ea typeface="+mj-lt"/>
                <a:cs typeface="+mj-lt"/>
              </a:rPr>
              <a:t>Unit 5</a:t>
            </a:r>
            <a:br>
              <a:rPr lang="en-US">
                <a:ea typeface="+mj-lt"/>
                <a:cs typeface="+mj-lt"/>
              </a:rPr>
            </a:br>
            <a:br>
              <a:rPr lang="en-US">
                <a:ea typeface="+mj-lt"/>
                <a:cs typeface="+mj-lt"/>
              </a:rPr>
            </a:br>
            <a:r>
              <a:rPr lang="en-US">
                <a:ea typeface="+mj-lt"/>
                <a:cs typeface="+mj-lt"/>
              </a:rPr>
              <a:t>Existing School Level Curriculum of Nepal </a:t>
            </a:r>
            <a:endParaRPr lang="en-US"/>
          </a:p>
        </p:txBody>
      </p:sp>
      <p:cxnSp>
        <p:nvCxnSpPr>
          <p:cNvPr id="13" name="Straight Connector 12">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A8112-7C69-5141-8D88-8A641AA937AA}"/>
              </a:ext>
            </a:extLst>
          </p:cNvPr>
          <p:cNvSpPr>
            <a:spLocks noGrp="1"/>
          </p:cNvSpPr>
          <p:nvPr>
            <p:ph idx="1"/>
          </p:nvPr>
        </p:nvSpPr>
        <p:spPr>
          <a:xfrm>
            <a:off x="684212" y="349624"/>
            <a:ext cx="9789458" cy="6114177"/>
          </a:xfrm>
        </p:spPr>
        <p:txBody>
          <a:bodyPr>
            <a:normAutofit/>
          </a:bodyPr>
          <a:lstStyle/>
          <a:p>
            <a:pPr marL="0" indent="0" algn="just">
              <a:buNone/>
            </a:pPr>
            <a:r>
              <a:rPr lang="en-US" sz="2400">
                <a:solidFill>
                  <a:schemeClr val="tx1"/>
                </a:solidFill>
                <a:ea typeface="+mn-lt"/>
                <a:cs typeface="+mn-lt"/>
              </a:rPr>
              <a:t>Assessing student achievement from grade 6 to 8 involves following assessment method or strategies: </a:t>
            </a:r>
            <a:endParaRPr lang="en-US">
              <a:solidFill>
                <a:schemeClr val="tx1"/>
              </a:solidFill>
              <a:ea typeface="+mn-lt"/>
              <a:cs typeface="+mn-lt"/>
            </a:endParaRPr>
          </a:p>
          <a:p>
            <a:pPr algn="just">
              <a:buClr>
                <a:srgbClr val="FFFFFF"/>
              </a:buClr>
              <a:buFont typeface="Wingdings" panose="05040102010807070707" pitchFamily="18" charset="2"/>
              <a:buChar char="q"/>
            </a:pPr>
            <a:r>
              <a:rPr lang="en-US" sz="2200" b="1">
                <a:solidFill>
                  <a:schemeClr val="tx1"/>
                </a:solidFill>
                <a:ea typeface="+mn-lt"/>
                <a:cs typeface="+mn-lt"/>
              </a:rPr>
              <a:t>Formative Assessments:</a:t>
            </a:r>
            <a:r>
              <a:rPr lang="en-US" sz="2200">
                <a:solidFill>
                  <a:schemeClr val="tx1"/>
                </a:solidFill>
                <a:ea typeface="+mn-lt"/>
                <a:cs typeface="+mn-lt"/>
              </a:rPr>
              <a:t> Observations, quick quizzes, peer/self-assessment, classroom discussions. </a:t>
            </a:r>
          </a:p>
          <a:p>
            <a:pPr algn="just">
              <a:buClr>
                <a:srgbClr val="FFFFFF"/>
              </a:buClr>
              <a:buFont typeface="Wingdings" panose="05040102010807070707" pitchFamily="18" charset="2"/>
              <a:buChar char="q"/>
            </a:pPr>
            <a:r>
              <a:rPr lang="en-US" sz="2200" b="1">
                <a:solidFill>
                  <a:schemeClr val="tx1"/>
                </a:solidFill>
                <a:ea typeface="+mn-lt"/>
                <a:cs typeface="+mn-lt"/>
              </a:rPr>
              <a:t>Summative Assessments:</a:t>
            </a:r>
            <a:r>
              <a:rPr lang="en-US" sz="2200">
                <a:solidFill>
                  <a:schemeClr val="tx1"/>
                </a:solidFill>
                <a:ea typeface="+mn-lt"/>
                <a:cs typeface="+mn-lt"/>
              </a:rPr>
              <a:t> Periodic tests/quizzes, projects/presentations, standardized tests, portfolios, performance tasks. </a:t>
            </a:r>
          </a:p>
          <a:p>
            <a:pPr algn="just">
              <a:buClr>
                <a:srgbClr val="FFFFFF"/>
              </a:buClr>
              <a:buFont typeface="Wingdings" panose="05040102010807070707" pitchFamily="18" charset="2"/>
              <a:buChar char="q"/>
            </a:pPr>
            <a:r>
              <a:rPr lang="en-US" sz="2200" b="1">
                <a:solidFill>
                  <a:schemeClr val="tx1"/>
                </a:solidFill>
                <a:ea typeface="+mn-lt"/>
                <a:cs typeface="+mn-lt"/>
              </a:rPr>
              <a:t>Individualized Assessment:</a:t>
            </a:r>
            <a:r>
              <a:rPr lang="en-US" sz="2200">
                <a:solidFill>
                  <a:schemeClr val="tx1"/>
                </a:solidFill>
                <a:ea typeface="+mn-lt"/>
                <a:cs typeface="+mn-lt"/>
              </a:rPr>
              <a:t> Differentiated instruction, diagnostic assessments, progress monitoring. </a:t>
            </a:r>
          </a:p>
          <a:p>
            <a:pPr algn="just">
              <a:buClr>
                <a:srgbClr val="FFFFFF"/>
              </a:buClr>
              <a:buFont typeface="Wingdings" panose="05040102010807070707" pitchFamily="18" charset="2"/>
              <a:buChar char="q"/>
            </a:pPr>
            <a:r>
              <a:rPr lang="en-US" sz="2200" b="1">
                <a:solidFill>
                  <a:schemeClr val="tx1"/>
                </a:solidFill>
                <a:ea typeface="+mn-lt"/>
                <a:cs typeface="+mn-lt"/>
              </a:rPr>
              <a:t>Feedback and Reflection: </a:t>
            </a:r>
            <a:r>
              <a:rPr lang="en-US" sz="2200">
                <a:solidFill>
                  <a:schemeClr val="tx1"/>
                </a:solidFill>
                <a:ea typeface="+mn-lt"/>
                <a:cs typeface="+mn-lt"/>
              </a:rPr>
              <a:t>Timely feedback, student reflection. </a:t>
            </a:r>
          </a:p>
          <a:p>
            <a:pPr algn="just">
              <a:buClr>
                <a:srgbClr val="FFFFFF"/>
              </a:buClr>
              <a:buFont typeface="Wingdings" panose="05040102010807070707" pitchFamily="18" charset="2"/>
              <a:buChar char="q"/>
            </a:pPr>
            <a:r>
              <a:rPr lang="en-US" sz="2200" b="1">
                <a:solidFill>
                  <a:schemeClr val="tx1"/>
                </a:solidFill>
                <a:ea typeface="+mn-lt"/>
                <a:cs typeface="+mn-lt"/>
              </a:rPr>
              <a:t>Parental Involvement:</a:t>
            </a:r>
            <a:r>
              <a:rPr lang="en-US" sz="2200">
                <a:solidFill>
                  <a:schemeClr val="tx1"/>
                </a:solidFill>
                <a:ea typeface="+mn-lt"/>
                <a:cs typeface="+mn-lt"/>
              </a:rPr>
              <a:t> Parent-teacher conferences, regular communication. </a:t>
            </a:r>
          </a:p>
          <a:p>
            <a:pPr algn="just">
              <a:buClr>
                <a:srgbClr val="FFFFFF"/>
              </a:buClr>
              <a:buFont typeface="Wingdings" panose="05040102010807070707" pitchFamily="18" charset="2"/>
              <a:buChar char="q"/>
            </a:pPr>
            <a:r>
              <a:rPr lang="en-US" sz="2200" b="1">
                <a:solidFill>
                  <a:schemeClr val="tx1"/>
                </a:solidFill>
                <a:ea typeface="+mn-lt"/>
                <a:cs typeface="+mn-lt"/>
              </a:rPr>
              <a:t>Analysis of content and Instructional Adjustments:</a:t>
            </a:r>
            <a:r>
              <a:rPr lang="en-US" sz="2200">
                <a:solidFill>
                  <a:schemeClr val="tx1"/>
                </a:solidFill>
                <a:ea typeface="+mn-lt"/>
                <a:cs typeface="+mn-lt"/>
              </a:rPr>
              <a:t> Analyzing content, adjusting teaching strategies. </a:t>
            </a:r>
            <a:endParaRPr lang="en-US" sz="2200">
              <a:solidFill>
                <a:schemeClr val="tx1"/>
              </a:solidFill>
            </a:endParaRPr>
          </a:p>
        </p:txBody>
      </p:sp>
    </p:spTree>
    <p:extLst>
      <p:ext uri="{BB962C8B-B14F-4D97-AF65-F5344CB8AC3E}">
        <p14:creationId xmlns:p14="http://schemas.microsoft.com/office/powerpoint/2010/main" val="13415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CDFB1-DAEA-16C0-654D-88E4F13D06AC}"/>
              </a:ext>
            </a:extLst>
          </p:cNvPr>
          <p:cNvSpPr>
            <a:spLocks noGrp="1"/>
          </p:cNvSpPr>
          <p:nvPr>
            <p:ph idx="1"/>
          </p:nvPr>
        </p:nvSpPr>
        <p:spPr>
          <a:xfrm>
            <a:off x="684212" y="298753"/>
            <a:ext cx="9731828" cy="6227837"/>
          </a:xfrm>
        </p:spPr>
        <p:txBody>
          <a:bodyPr>
            <a:normAutofit fontScale="92500" lnSpcReduction="10000"/>
          </a:bodyPr>
          <a:lstStyle/>
          <a:p>
            <a:pPr marL="0" indent="0" algn="just">
              <a:buNone/>
            </a:pPr>
            <a:r>
              <a:rPr lang="en-US" sz="2400">
                <a:solidFill>
                  <a:schemeClr val="tx1"/>
                </a:solidFill>
                <a:ea typeface="+mn-lt"/>
                <a:cs typeface="+mn-lt"/>
              </a:rPr>
              <a:t>Assessing student achievement from grade 9 to 10 involves various methods to evaluate understanding, skills, and growth. Following are some of the assessment method: </a:t>
            </a:r>
            <a:endParaRPr lang="en-US">
              <a:solidFill>
                <a:schemeClr val="tx1"/>
              </a:solidFill>
            </a:endParaRPr>
          </a:p>
          <a:p>
            <a:pPr marL="0" indent="0" algn="just">
              <a:buClr>
                <a:srgbClr val="FFFFFF"/>
              </a:buClr>
              <a:buNone/>
            </a:pPr>
            <a:r>
              <a:rPr lang="en-US" sz="2200" b="1">
                <a:solidFill>
                  <a:schemeClr val="tx1"/>
                </a:solidFill>
                <a:ea typeface="+mn-lt"/>
                <a:cs typeface="+mn-lt"/>
              </a:rPr>
              <a:t>1. Formative Assessment:</a:t>
            </a:r>
            <a:r>
              <a:rPr lang="en-US" sz="2200">
                <a:solidFill>
                  <a:schemeClr val="tx1"/>
                </a:solidFill>
                <a:ea typeface="+mn-lt"/>
                <a:cs typeface="+mn-lt"/>
              </a:rPr>
              <a:t> This includes:- </a:t>
            </a:r>
          </a:p>
          <a:p>
            <a:pPr marL="0" indent="0" algn="just">
              <a:buClr>
                <a:srgbClr val="FFFFFF"/>
              </a:buClr>
              <a:buNone/>
            </a:pPr>
            <a:r>
              <a:rPr lang="en-US" sz="2200">
                <a:solidFill>
                  <a:schemeClr val="tx1"/>
                </a:solidFill>
                <a:ea typeface="+mn-lt"/>
                <a:cs typeface="+mn-lt"/>
              </a:rPr>
              <a:t>▪ Classroom Discussions </a:t>
            </a:r>
          </a:p>
          <a:p>
            <a:pPr marL="0" indent="0" algn="just">
              <a:buClr>
                <a:srgbClr val="FFFFFF"/>
              </a:buClr>
              <a:buNone/>
            </a:pPr>
            <a:r>
              <a:rPr lang="en-US" sz="2200">
                <a:solidFill>
                  <a:schemeClr val="tx1"/>
                </a:solidFill>
                <a:ea typeface="+mn-lt"/>
                <a:cs typeface="+mn-lt"/>
              </a:rPr>
              <a:t>▪ Questioning Techniques </a:t>
            </a:r>
          </a:p>
          <a:p>
            <a:pPr marL="0" indent="0" algn="just">
              <a:buClr>
                <a:srgbClr val="FFFFFF"/>
              </a:buClr>
              <a:buNone/>
            </a:pPr>
            <a:r>
              <a:rPr lang="en-US" sz="2200">
                <a:solidFill>
                  <a:schemeClr val="tx1"/>
                </a:solidFill>
                <a:ea typeface="+mn-lt"/>
                <a:cs typeface="+mn-lt"/>
              </a:rPr>
              <a:t>▪ Homework and Assignments </a:t>
            </a:r>
          </a:p>
          <a:p>
            <a:pPr marL="0" indent="0" algn="just">
              <a:buClr>
                <a:srgbClr val="FFFFFF"/>
              </a:buClr>
              <a:buNone/>
            </a:pPr>
            <a:r>
              <a:rPr lang="en-US" sz="2200">
                <a:solidFill>
                  <a:schemeClr val="tx1"/>
                </a:solidFill>
                <a:ea typeface="+mn-lt"/>
                <a:cs typeface="+mn-lt"/>
              </a:rPr>
              <a:t>▪ Quizzes and Exit Tickets </a:t>
            </a:r>
          </a:p>
          <a:p>
            <a:pPr marL="0" indent="0" algn="just">
              <a:buClr>
                <a:srgbClr val="FFFFFF"/>
              </a:buClr>
              <a:buNone/>
            </a:pPr>
            <a:r>
              <a:rPr lang="en-US" sz="2200">
                <a:solidFill>
                  <a:schemeClr val="tx1"/>
                </a:solidFill>
                <a:ea typeface="+mn-lt"/>
                <a:cs typeface="+mn-lt"/>
              </a:rPr>
              <a:t>▪ Peer Assessment </a:t>
            </a:r>
          </a:p>
          <a:p>
            <a:pPr marL="0" indent="0" algn="just">
              <a:buClr>
                <a:srgbClr val="FFFFFF"/>
              </a:buClr>
              <a:buNone/>
            </a:pPr>
            <a:r>
              <a:rPr lang="en-US" sz="2200" b="1">
                <a:solidFill>
                  <a:schemeClr val="tx1"/>
                </a:solidFill>
                <a:ea typeface="+mn-lt"/>
                <a:cs typeface="+mn-lt"/>
              </a:rPr>
              <a:t>2. Summative Assessment: </a:t>
            </a:r>
          </a:p>
          <a:p>
            <a:pPr marL="0" indent="0" algn="just">
              <a:buClr>
                <a:srgbClr val="FFFFFF"/>
              </a:buClr>
              <a:buNone/>
            </a:pPr>
            <a:r>
              <a:rPr lang="en-US" sz="2200">
                <a:solidFill>
                  <a:schemeClr val="tx1"/>
                </a:solidFill>
                <a:ea typeface="+mn-lt"/>
                <a:cs typeface="+mn-lt"/>
              </a:rPr>
              <a:t>▪ Unit tests and exams </a:t>
            </a:r>
          </a:p>
          <a:p>
            <a:pPr marL="0" indent="0" algn="just">
              <a:buClr>
                <a:srgbClr val="FFFFFF"/>
              </a:buClr>
              <a:buNone/>
            </a:pPr>
            <a:r>
              <a:rPr lang="en-US" sz="2200">
                <a:solidFill>
                  <a:schemeClr val="tx1"/>
                </a:solidFill>
                <a:ea typeface="+mn-lt"/>
                <a:cs typeface="+mn-lt"/>
              </a:rPr>
              <a:t>▪ Projects and presentation </a:t>
            </a:r>
          </a:p>
          <a:p>
            <a:pPr marL="0" indent="0" algn="just">
              <a:buClr>
                <a:srgbClr val="FFFFFF"/>
              </a:buClr>
              <a:buNone/>
            </a:pPr>
            <a:r>
              <a:rPr lang="en-US" sz="2200">
                <a:solidFill>
                  <a:schemeClr val="tx1"/>
                </a:solidFill>
                <a:ea typeface="+mn-lt"/>
                <a:cs typeface="+mn-lt"/>
              </a:rPr>
              <a:t>▪ Essays and Written assignments </a:t>
            </a:r>
          </a:p>
          <a:p>
            <a:pPr marL="0" indent="0" algn="just">
              <a:buNone/>
            </a:pPr>
            <a:r>
              <a:rPr lang="en-US" sz="2200">
                <a:solidFill>
                  <a:schemeClr val="tx1"/>
                </a:solidFill>
                <a:ea typeface="+mn-lt"/>
                <a:cs typeface="+mn-lt"/>
              </a:rPr>
              <a:t>▪ Lab Reports(for science) </a:t>
            </a:r>
          </a:p>
          <a:p>
            <a:pPr marL="0" indent="0" algn="just">
              <a:buNone/>
            </a:pPr>
            <a:r>
              <a:rPr lang="en-US" sz="2200">
                <a:solidFill>
                  <a:schemeClr val="tx1"/>
                </a:solidFill>
                <a:ea typeface="+mn-lt"/>
                <a:cs typeface="+mn-lt"/>
              </a:rPr>
              <a:t>▪ Performance assessments</a:t>
            </a:r>
            <a:endParaRPr lang="en-US" sz="2200">
              <a:solidFill>
                <a:schemeClr val="tx1"/>
              </a:solidFill>
            </a:endParaRPr>
          </a:p>
        </p:txBody>
      </p:sp>
    </p:spTree>
    <p:extLst>
      <p:ext uri="{BB962C8B-B14F-4D97-AF65-F5344CB8AC3E}">
        <p14:creationId xmlns:p14="http://schemas.microsoft.com/office/powerpoint/2010/main" val="2792951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76E02-1214-E7BB-1723-0FFA8FD119F7}"/>
              </a:ext>
            </a:extLst>
          </p:cNvPr>
          <p:cNvSpPr>
            <a:spLocks noGrp="1"/>
          </p:cNvSpPr>
          <p:nvPr>
            <p:ph idx="1"/>
          </p:nvPr>
        </p:nvSpPr>
        <p:spPr>
          <a:xfrm>
            <a:off x="684212" y="153611"/>
            <a:ext cx="9973732" cy="6421360"/>
          </a:xfrm>
        </p:spPr>
        <p:txBody>
          <a:bodyPr>
            <a:normAutofit/>
          </a:bodyPr>
          <a:lstStyle/>
          <a:p>
            <a:pPr marL="0" indent="0" algn="just">
              <a:buNone/>
            </a:pPr>
            <a:r>
              <a:rPr lang="en-US">
                <a:solidFill>
                  <a:schemeClr val="tx1"/>
                </a:solidFill>
                <a:ea typeface="+mn-lt"/>
                <a:cs typeface="+mn-lt"/>
              </a:rPr>
              <a:t>3. Standardizes Testing: Depending on the educational system, students may take standardized tests to measure proficiency in core subjects like mathematics, language arts and science. </a:t>
            </a:r>
            <a:endParaRPr lang="en-US"/>
          </a:p>
          <a:p>
            <a:pPr marL="0" indent="0" algn="just">
              <a:buNone/>
            </a:pPr>
            <a:r>
              <a:rPr lang="en-US">
                <a:solidFill>
                  <a:schemeClr val="tx1"/>
                </a:solidFill>
                <a:ea typeface="+mn-lt"/>
                <a:cs typeface="+mn-lt"/>
              </a:rPr>
              <a:t>4. Portfolios: Compile student work over time to showcase growth, achievements, and reflections across various subjects and projects. </a:t>
            </a:r>
          </a:p>
          <a:p>
            <a:pPr marL="0" indent="0" algn="just">
              <a:buNone/>
            </a:pPr>
            <a:r>
              <a:rPr lang="en-US">
                <a:solidFill>
                  <a:schemeClr val="tx1"/>
                </a:solidFill>
                <a:ea typeface="+mn-lt"/>
                <a:cs typeface="+mn-lt"/>
              </a:rPr>
              <a:t>5. Peer and self-assessment: </a:t>
            </a:r>
          </a:p>
          <a:p>
            <a:pPr marL="0" indent="0" algn="just">
              <a:buNone/>
            </a:pPr>
            <a:r>
              <a:rPr lang="en-US">
                <a:solidFill>
                  <a:schemeClr val="tx1"/>
                </a:solidFill>
                <a:ea typeface="+mn-lt"/>
                <a:cs typeface="+mn-lt"/>
              </a:rPr>
              <a:t>▪ Encourage students to reflect on their own learning and assess their progress against specific criteria. </a:t>
            </a:r>
          </a:p>
          <a:p>
            <a:pPr marL="0" indent="0" algn="just">
              <a:buNone/>
            </a:pPr>
            <a:r>
              <a:rPr lang="en-US">
                <a:solidFill>
                  <a:schemeClr val="tx1"/>
                </a:solidFill>
                <a:ea typeface="+mn-lt"/>
                <a:cs typeface="+mn-lt"/>
              </a:rPr>
              <a:t>▪ Provide opportunities for peer feedback and evaluation, promoting collaboration and self-awareness. </a:t>
            </a:r>
            <a:endParaRPr lang="en-US">
              <a:solidFill>
                <a:schemeClr val="tx1"/>
              </a:solidFill>
            </a:endParaRPr>
          </a:p>
          <a:p>
            <a:pPr marL="0" indent="0" algn="just">
              <a:buNone/>
            </a:pPr>
            <a:r>
              <a:rPr lang="en-US">
                <a:solidFill>
                  <a:schemeClr val="tx1"/>
                </a:solidFill>
                <a:ea typeface="+mn-lt"/>
                <a:cs typeface="+mn-lt"/>
              </a:rPr>
              <a:t>6. Performance Tasks: Assign tasks that require application of knowledge and skills in real-world contexts, such as problem-solving scenarios or simulations. </a:t>
            </a:r>
          </a:p>
          <a:p>
            <a:pPr marL="0" indent="0" algn="just">
              <a:buNone/>
            </a:pPr>
            <a:r>
              <a:rPr lang="en-US">
                <a:solidFill>
                  <a:schemeClr val="tx1"/>
                </a:solidFill>
                <a:ea typeface="+mn-lt"/>
                <a:cs typeface="+mn-lt"/>
              </a:rPr>
              <a:t>7. Individualized Assessment: </a:t>
            </a:r>
          </a:p>
          <a:p>
            <a:pPr marL="0" indent="0" algn="just">
              <a:buNone/>
            </a:pPr>
            <a:r>
              <a:rPr lang="en-US">
                <a:solidFill>
                  <a:schemeClr val="tx1"/>
                </a:solidFill>
                <a:ea typeface="+mn-lt"/>
                <a:cs typeface="+mn-lt"/>
              </a:rPr>
              <a:t>▪ Tailor assessments to accommodate diverse learning styles, abilities and interests. </a:t>
            </a:r>
          </a:p>
          <a:p>
            <a:pPr marL="0" indent="0" algn="just">
              <a:buNone/>
            </a:pPr>
            <a:r>
              <a:rPr lang="en-US">
                <a:solidFill>
                  <a:schemeClr val="tx1"/>
                </a:solidFill>
                <a:ea typeface="+mn-lt"/>
                <a:cs typeface="+mn-lt"/>
              </a:rPr>
              <a:t>▪ Conduct diagnostic assessments to identify areas of strength and areas needing improvement. </a:t>
            </a:r>
            <a:endParaRPr lang="en-US">
              <a:solidFill>
                <a:schemeClr val="tx1"/>
              </a:solidFill>
            </a:endParaRPr>
          </a:p>
        </p:txBody>
      </p:sp>
    </p:spTree>
    <p:extLst>
      <p:ext uri="{BB962C8B-B14F-4D97-AF65-F5344CB8AC3E}">
        <p14:creationId xmlns:p14="http://schemas.microsoft.com/office/powerpoint/2010/main" val="264315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21FDD-5C2E-2241-9419-189BFFA207A3}"/>
              </a:ext>
            </a:extLst>
          </p:cNvPr>
          <p:cNvSpPr>
            <a:spLocks noGrp="1"/>
          </p:cNvSpPr>
          <p:nvPr>
            <p:ph idx="1"/>
          </p:nvPr>
        </p:nvSpPr>
        <p:spPr>
          <a:xfrm>
            <a:off x="684212" y="685800"/>
            <a:ext cx="9308495" cy="5792409"/>
          </a:xfrm>
        </p:spPr>
        <p:txBody>
          <a:bodyPr/>
          <a:lstStyle/>
          <a:p>
            <a:pPr marL="0" indent="0" algn="just">
              <a:buNone/>
            </a:pPr>
            <a:r>
              <a:rPr lang="en-US">
                <a:solidFill>
                  <a:schemeClr val="tx1"/>
                </a:solidFill>
                <a:ea typeface="+mn-lt"/>
                <a:cs typeface="+mn-lt"/>
              </a:rPr>
              <a:t>8. Feedback and reflection: </a:t>
            </a:r>
            <a:endParaRPr lang="en-US"/>
          </a:p>
          <a:p>
            <a:pPr marL="0" indent="0" algn="just">
              <a:buNone/>
            </a:pPr>
            <a:r>
              <a:rPr lang="en-US">
                <a:solidFill>
                  <a:schemeClr val="tx1"/>
                </a:solidFill>
                <a:ea typeface="+mn-lt"/>
                <a:cs typeface="+mn-lt"/>
              </a:rPr>
              <a:t>▪ Provide timely and constructive feedback on assessments to guide students learning and improvement. </a:t>
            </a:r>
          </a:p>
          <a:p>
            <a:pPr marL="0" indent="0" algn="just">
              <a:buNone/>
            </a:pPr>
            <a:r>
              <a:rPr lang="en-US">
                <a:solidFill>
                  <a:schemeClr val="tx1"/>
                </a:solidFill>
                <a:ea typeface="+mn-lt"/>
                <a:cs typeface="+mn-lt"/>
              </a:rPr>
              <a:t>▪ Encourage students to reflect on their strengths, weaknesses and goals for further development. </a:t>
            </a:r>
          </a:p>
          <a:p>
            <a:pPr marL="0" indent="0" algn="just">
              <a:buNone/>
            </a:pPr>
            <a:r>
              <a:rPr lang="en-US">
                <a:solidFill>
                  <a:schemeClr val="tx1"/>
                </a:solidFill>
                <a:ea typeface="+mn-lt"/>
                <a:cs typeface="+mn-lt"/>
              </a:rPr>
              <a:t>9. Parental Involvement: Maintain open communication channels with parents to keep them informed about their child's progress and academic achievements. </a:t>
            </a:r>
          </a:p>
          <a:p>
            <a:pPr marL="0" indent="0" algn="just">
              <a:buNone/>
            </a:pPr>
            <a:r>
              <a:rPr lang="en-US">
                <a:solidFill>
                  <a:schemeClr val="tx1"/>
                </a:solidFill>
                <a:ea typeface="+mn-lt"/>
                <a:cs typeface="+mn-lt"/>
              </a:rPr>
              <a:t>10. Content analysis and Instructional Adjustments: </a:t>
            </a:r>
          </a:p>
          <a:p>
            <a:pPr marL="0" indent="0" algn="just">
              <a:buNone/>
            </a:pPr>
            <a:r>
              <a:rPr lang="en-US">
                <a:solidFill>
                  <a:schemeClr val="tx1"/>
                </a:solidFill>
                <a:ea typeface="+mn-lt"/>
                <a:cs typeface="+mn-lt"/>
              </a:rPr>
              <a:t>▪ Analyze assessment content or subject matter to identify trends, strength and areas for improvement. </a:t>
            </a:r>
          </a:p>
          <a:p>
            <a:pPr marL="0" indent="0" algn="just">
              <a:buNone/>
            </a:pPr>
            <a:r>
              <a:rPr lang="en-US">
                <a:solidFill>
                  <a:schemeClr val="tx1"/>
                </a:solidFill>
                <a:ea typeface="+mn-lt"/>
                <a:cs typeface="+mn-lt"/>
              </a:rPr>
              <a:t>▪ Adjust teaching strategies and interventions based on assessment results to meet the needs of individual students and the class as a whole</a:t>
            </a:r>
            <a:endParaRPr lang="en-US">
              <a:solidFill>
                <a:schemeClr val="tx1"/>
              </a:solidFill>
            </a:endParaRPr>
          </a:p>
        </p:txBody>
      </p:sp>
    </p:spTree>
    <p:extLst>
      <p:ext uri="{BB962C8B-B14F-4D97-AF65-F5344CB8AC3E}">
        <p14:creationId xmlns:p14="http://schemas.microsoft.com/office/powerpoint/2010/main" val="76915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3" name="Group 22">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4" name="Straight Connector 23">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4C9D1806-3C1F-85B8-F3E9-C361083DB8FA}"/>
              </a:ext>
            </a:extLst>
          </p:cNvPr>
          <p:cNvSpPr txBox="1"/>
          <p:nvPr/>
        </p:nvSpPr>
        <p:spPr>
          <a:xfrm>
            <a:off x="5116738" y="685798"/>
            <a:ext cx="6159273" cy="44958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5400" cap="all">
                <a:ln w="3175" cmpd="sng">
                  <a:noFill/>
                </a:ln>
                <a:solidFill>
                  <a:srgbClr val="FFFFFF"/>
                </a:solidFill>
                <a:latin typeface="+mj-lt"/>
                <a:ea typeface="+mj-ea"/>
                <a:cs typeface="+mj-cs"/>
              </a:rPr>
              <a:t>Thank You All</a:t>
            </a:r>
          </a:p>
        </p:txBody>
      </p:sp>
    </p:spTree>
    <p:extLst>
      <p:ext uri="{BB962C8B-B14F-4D97-AF65-F5344CB8AC3E}">
        <p14:creationId xmlns:p14="http://schemas.microsoft.com/office/powerpoint/2010/main" val="300737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6117-53D8-D175-6C3E-56A3CD3B252C}"/>
              </a:ext>
            </a:extLst>
          </p:cNvPr>
          <p:cNvSpPr>
            <a:spLocks noGrp="1"/>
          </p:cNvSpPr>
          <p:nvPr>
            <p:ph type="title"/>
          </p:nvPr>
        </p:nvSpPr>
        <p:spPr>
          <a:xfrm>
            <a:off x="640290" y="685800"/>
            <a:ext cx="4818656" cy="4603749"/>
          </a:xfrm>
        </p:spPr>
        <p:txBody>
          <a:bodyPr>
            <a:normAutofit/>
          </a:bodyPr>
          <a:lstStyle/>
          <a:p>
            <a:r>
              <a:rPr lang="en-US" sz="4000" b="1">
                <a:ea typeface="+mj-lt"/>
                <a:cs typeface="+mj-lt"/>
              </a:rPr>
              <a:t>Components of subjects-wise curriculum</a:t>
            </a:r>
            <a:endParaRPr lang="en-US" sz="4000" b="1"/>
          </a:p>
        </p:txBody>
      </p:sp>
      <p:sp>
        <p:nvSpPr>
          <p:cNvPr id="3" name="Content Placeholder 2">
            <a:extLst>
              <a:ext uri="{FF2B5EF4-FFF2-40B4-BE49-F238E27FC236}">
                <a16:creationId xmlns:a16="http://schemas.microsoft.com/office/drawing/2014/main" id="{234C5A88-5FED-C45F-7548-859E5970B6E4}"/>
              </a:ext>
            </a:extLst>
          </p:cNvPr>
          <p:cNvSpPr>
            <a:spLocks noGrp="1"/>
          </p:cNvSpPr>
          <p:nvPr>
            <p:ph idx="1"/>
          </p:nvPr>
        </p:nvSpPr>
        <p:spPr>
          <a:xfrm>
            <a:off x="5452413" y="177800"/>
            <a:ext cx="4878959" cy="6309178"/>
          </a:xfrm>
        </p:spPr>
        <p:txBody>
          <a:bodyPr vert="horz" lIns="91440" tIns="45720" rIns="91440" bIns="45720" rtlCol="0" anchor="ctr">
            <a:noAutofit/>
          </a:bodyPr>
          <a:lstStyle/>
          <a:p>
            <a:pPr marL="342900" indent="-342900" algn="just">
              <a:lnSpc>
                <a:spcPct val="90000"/>
              </a:lnSpc>
              <a:buFont typeface="Wingdings" panose="020B0604020202020204" pitchFamily="34" charset="0"/>
              <a:buChar char="Ø"/>
            </a:pPr>
            <a:r>
              <a:rPr lang="en-US">
                <a:solidFill>
                  <a:schemeClr val="tx1"/>
                </a:solidFill>
                <a:ea typeface="+mn-lt"/>
                <a:cs typeface="+mn-lt"/>
              </a:rPr>
              <a:t>A curriculum includes all courses, learning experiences, and educational content designed to achieve educational goals. It outlines what students are expected to learn at each stage of their education. According to Ralph Tyler, it is the planned and directed learning by the school to attain its educational goals.</a:t>
            </a:r>
            <a:endParaRPr lang="en-US">
              <a:solidFill>
                <a:schemeClr val="tx1"/>
              </a:solidFill>
            </a:endParaRPr>
          </a:p>
          <a:p>
            <a:pPr marL="342900" indent="-342900" algn="just">
              <a:lnSpc>
                <a:spcPct val="90000"/>
              </a:lnSpc>
              <a:buFont typeface="Wingdings" panose="020B0604020202020204" pitchFamily="34" charset="0"/>
              <a:buChar char="Ø"/>
            </a:pPr>
            <a:r>
              <a:rPr lang="en-US">
                <a:solidFill>
                  <a:schemeClr val="tx1"/>
                </a:solidFill>
                <a:ea typeface="+mn-lt"/>
                <a:cs typeface="+mn-lt"/>
              </a:rPr>
              <a:t>Subject-wise curriculum organizes educational content, goals, and objectives around specific subjects or disciplines. It structures the curriculum according to different academic areas, with each subject focusing on a particular domain of knowledge or skill development.</a:t>
            </a:r>
            <a:endParaRPr lang="en-US">
              <a:solidFill>
                <a:schemeClr val="tx1"/>
              </a:solidFill>
            </a:endParaRPr>
          </a:p>
          <a:p>
            <a:pPr marL="0" indent="0" algn="just">
              <a:lnSpc>
                <a:spcPct val="90000"/>
              </a:lnSpc>
              <a:buNone/>
            </a:pPr>
            <a:endParaRPr lang="en-US" sz="1700">
              <a:solidFill>
                <a:schemeClr val="tx1"/>
              </a:solidFill>
            </a:endParaRPr>
          </a:p>
        </p:txBody>
      </p:sp>
    </p:spTree>
    <p:extLst>
      <p:ext uri="{BB962C8B-B14F-4D97-AF65-F5344CB8AC3E}">
        <p14:creationId xmlns:p14="http://schemas.microsoft.com/office/powerpoint/2010/main" val="14557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577A-3A5F-3042-A335-660EAD2C93CF}"/>
              </a:ext>
            </a:extLst>
          </p:cNvPr>
          <p:cNvSpPr>
            <a:spLocks noGrp="1"/>
          </p:cNvSpPr>
          <p:nvPr>
            <p:ph type="title"/>
          </p:nvPr>
        </p:nvSpPr>
        <p:spPr>
          <a:xfrm>
            <a:off x="557784" y="1536192"/>
            <a:ext cx="3652266" cy="4042283"/>
          </a:xfrm>
        </p:spPr>
        <p:txBody>
          <a:bodyPr anchor="t">
            <a:normAutofit/>
          </a:bodyPr>
          <a:lstStyle/>
          <a:p>
            <a:r>
              <a:rPr lang="en-US" sz="3200">
                <a:solidFill>
                  <a:srgbClr val="FFFFFF"/>
                </a:solidFill>
                <a:latin typeface="Segoe UI"/>
                <a:cs typeface="Segoe UI"/>
              </a:rPr>
              <a:t>The components of a subject-wise curriculum typically include the following components:</a:t>
            </a:r>
            <a:endParaRPr lang="en-US" sz="3200">
              <a:solidFill>
                <a:srgbClr val="FFFFFF"/>
              </a:solidFill>
            </a:endParaRPr>
          </a:p>
        </p:txBody>
      </p:sp>
      <p:sp>
        <p:nvSpPr>
          <p:cNvPr id="3" name="Content Placeholder 2">
            <a:extLst>
              <a:ext uri="{FF2B5EF4-FFF2-40B4-BE49-F238E27FC236}">
                <a16:creationId xmlns:a16="http://schemas.microsoft.com/office/drawing/2014/main" id="{4A353707-124D-9E74-41A0-FDDABB099F05}"/>
              </a:ext>
            </a:extLst>
          </p:cNvPr>
          <p:cNvSpPr>
            <a:spLocks noGrp="1"/>
          </p:cNvSpPr>
          <p:nvPr>
            <p:ph idx="1"/>
          </p:nvPr>
        </p:nvSpPr>
        <p:spPr>
          <a:xfrm>
            <a:off x="4030421" y="438016"/>
            <a:ext cx="6252750" cy="5857635"/>
          </a:xfrm>
        </p:spPr>
        <p:txBody>
          <a:bodyPr vert="horz" lIns="91440" tIns="45720" rIns="91440" bIns="45720" rtlCol="0" anchor="t">
            <a:normAutofit lnSpcReduction="10000"/>
          </a:bodyPr>
          <a:lstStyle/>
          <a:p>
            <a:pPr marL="0" indent="0">
              <a:lnSpc>
                <a:spcPct val="90000"/>
              </a:lnSpc>
              <a:buNone/>
            </a:pPr>
            <a:endParaRPr lang="en-US" sz="1500">
              <a:solidFill>
                <a:schemeClr val="tx1"/>
              </a:solidFill>
              <a:latin typeface="Segoe UI"/>
              <a:cs typeface="Segoe UI"/>
            </a:endParaRPr>
          </a:p>
          <a:p>
            <a:pPr marL="342900" indent="-342900" algn="just">
              <a:lnSpc>
                <a:spcPct val="90000"/>
              </a:lnSpc>
              <a:buAutoNum type="arabicPeriod"/>
            </a:pPr>
            <a:r>
              <a:rPr lang="en-US" sz="2400" b="1">
                <a:solidFill>
                  <a:schemeClr val="tx1"/>
                </a:solidFill>
                <a:latin typeface="Arial"/>
                <a:cs typeface="Arial"/>
              </a:rPr>
              <a:t>INTRODUCTION</a:t>
            </a:r>
          </a:p>
          <a:p>
            <a:pPr algn="just">
              <a:lnSpc>
                <a:spcPct val="90000"/>
              </a:lnSpc>
            </a:pPr>
            <a:r>
              <a:rPr lang="en-US" sz="2200">
                <a:solidFill>
                  <a:schemeClr val="tx1"/>
                </a:solidFill>
                <a:latin typeface="Segoe UI"/>
                <a:cs typeface="Segoe UI"/>
              </a:rPr>
              <a:t>The introduction to a subject-wise curriculum serves as a roadmap for teachers, students, and other stakeholders, providing essential information about the purpose, scope, and implementation of the curriculum, and setting the stage for successful teaching and learning experiences within the subject area. It provides an overview of the subjects.</a:t>
            </a:r>
          </a:p>
          <a:p>
            <a:pPr marL="0" indent="0" algn="just">
              <a:lnSpc>
                <a:spcPct val="90000"/>
              </a:lnSpc>
              <a:buNone/>
            </a:pPr>
            <a:r>
              <a:rPr lang="en-US" sz="1500" b="1">
                <a:solidFill>
                  <a:schemeClr val="tx1"/>
                </a:solidFill>
                <a:latin typeface="Segoe UI"/>
                <a:cs typeface="Segoe UI"/>
              </a:rPr>
              <a:t>2.  </a:t>
            </a:r>
            <a:r>
              <a:rPr lang="en-US" sz="2400" b="1">
                <a:solidFill>
                  <a:schemeClr val="tx1"/>
                </a:solidFill>
                <a:latin typeface="Segoe UI"/>
                <a:cs typeface="Segoe UI"/>
              </a:rPr>
              <a:t> LEVEL-WISE COMPETENCIES</a:t>
            </a:r>
          </a:p>
          <a:p>
            <a:pPr algn="just">
              <a:lnSpc>
                <a:spcPct val="90000"/>
              </a:lnSpc>
            </a:pPr>
            <a:r>
              <a:rPr lang="en-US" sz="2200">
                <a:solidFill>
                  <a:schemeClr val="tx1"/>
                </a:solidFill>
                <a:latin typeface="Segoe UI"/>
                <a:cs typeface="Segoe UI"/>
              </a:rPr>
              <a:t>"Level-wise competencies" refer to the specific skills, knowledge, and abilities that students are expected to acquire at different stages or levels of their education. These competencies are typically aligned with the developmental stages of learners and the progression of curriculum content. </a:t>
            </a:r>
          </a:p>
          <a:p>
            <a:pPr>
              <a:lnSpc>
                <a:spcPct val="90000"/>
              </a:lnSpc>
            </a:pPr>
            <a:endParaRPr lang="en-US" sz="1500">
              <a:solidFill>
                <a:schemeClr val="tx1"/>
              </a:solidFill>
            </a:endParaRPr>
          </a:p>
        </p:txBody>
      </p:sp>
    </p:spTree>
    <p:extLst>
      <p:ext uri="{BB962C8B-B14F-4D97-AF65-F5344CB8AC3E}">
        <p14:creationId xmlns:p14="http://schemas.microsoft.com/office/powerpoint/2010/main" val="197346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27883-66C5-0FC3-3C4F-C3FFB3D578C4}"/>
              </a:ext>
            </a:extLst>
          </p:cNvPr>
          <p:cNvSpPr txBox="1"/>
          <p:nvPr/>
        </p:nvSpPr>
        <p:spPr>
          <a:xfrm>
            <a:off x="945958" y="665335"/>
            <a:ext cx="10413511" cy="52759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defTabSz="457200">
              <a:lnSpc>
                <a:spcPct val="90000"/>
              </a:lnSpc>
              <a:spcBef>
                <a:spcPct val="20000"/>
              </a:spcBef>
              <a:spcAft>
                <a:spcPts val="600"/>
              </a:spcAft>
              <a:buClr>
                <a:schemeClr val="tx1"/>
              </a:buClr>
              <a:buSzPct val="80000"/>
            </a:pPr>
            <a:r>
              <a:rPr lang="en-US" sz="2000" b="1"/>
              <a:t>Foundational Level</a:t>
            </a:r>
            <a:r>
              <a:rPr lang="en-US" sz="2000"/>
              <a:t>: </a:t>
            </a:r>
            <a:r>
              <a:rPr lang="en-US" sz="1900"/>
              <a:t>At the foundational level, students are introduced to fundamental concepts, skills, and knowledge within the subject area. Competencies at this level focus on building a solid understanding of basic principles and developing essential skills that serve as the building blocks for more advanced learning. For example, in mathematics, foundational competencies might include counting, basic operations (addition, subtraction, multiplication, division), and understanding of geometric shapes.</a:t>
            </a:r>
            <a:endParaRPr lang="en-US"/>
          </a:p>
          <a:p>
            <a:pPr algn="just"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400"/>
          </a:p>
          <a:p>
            <a:pPr algn="just" defTabSz="457200">
              <a:lnSpc>
                <a:spcPct val="90000"/>
              </a:lnSpc>
              <a:spcBef>
                <a:spcPct val="20000"/>
              </a:spcBef>
              <a:spcAft>
                <a:spcPts val="600"/>
              </a:spcAft>
              <a:buClr>
                <a:schemeClr val="tx1"/>
              </a:buClr>
              <a:buSzPct val="80000"/>
            </a:pPr>
            <a:r>
              <a:rPr lang="en-US" sz="2000" b="1"/>
              <a:t>Intermediate Level</a:t>
            </a:r>
            <a:r>
              <a:rPr lang="en-US" sz="2000"/>
              <a:t>:</a:t>
            </a:r>
            <a:r>
              <a:rPr lang="en-US" sz="1900"/>
              <a:t> As student progress to the intermediate level, they deepen their understanding of the subject matter and begin to apply their knowledge and skills in more complex contexts. Competencies at this level often involve higher-order thinking skills such as analysis, synthesis, and evaluation. In language arts, for instance, intermediate competencies might include reading comprehension, writing fluency, and literary analysis.</a:t>
            </a:r>
          </a:p>
          <a:p>
            <a:pPr algn="just" defTabSz="457200">
              <a:lnSpc>
                <a:spcPct val="90000"/>
              </a:lnSpc>
              <a:spcBef>
                <a:spcPct val="20000"/>
              </a:spcBef>
              <a:spcAft>
                <a:spcPts val="600"/>
              </a:spcAft>
              <a:buClr>
                <a:schemeClr val="tx1"/>
              </a:buClr>
              <a:buSzPct val="80000"/>
              <a:buFont typeface="Wingdings 3" panose="05040102010807070707" pitchFamily="18" charset="2"/>
              <a:buChar char=""/>
            </a:pPr>
            <a:endParaRPr lang="en-US" sz="1400">
              <a:highlight>
                <a:srgbClr val="FFFFFF"/>
              </a:highlight>
            </a:endParaRPr>
          </a:p>
        </p:txBody>
      </p:sp>
    </p:spTree>
    <p:extLst>
      <p:ext uri="{BB962C8B-B14F-4D97-AF65-F5344CB8AC3E}">
        <p14:creationId xmlns:p14="http://schemas.microsoft.com/office/powerpoint/2010/main" val="402795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F6299-101B-5614-3899-4F95A6F84DCF}"/>
              </a:ext>
            </a:extLst>
          </p:cNvPr>
          <p:cNvSpPr>
            <a:spLocks noGrp="1"/>
          </p:cNvSpPr>
          <p:nvPr>
            <p:ph idx="1"/>
          </p:nvPr>
        </p:nvSpPr>
        <p:spPr>
          <a:xfrm>
            <a:off x="1417672" y="822574"/>
            <a:ext cx="8732273" cy="5203425"/>
          </a:xfrm>
        </p:spPr>
        <p:txBody>
          <a:bodyPr vert="horz" lIns="91440" tIns="45720" rIns="91440" bIns="45720" rtlCol="0" anchor="t">
            <a:normAutofit/>
          </a:bodyPr>
          <a:lstStyle/>
          <a:p>
            <a:pPr algn="just">
              <a:lnSpc>
                <a:spcPct val="90000"/>
              </a:lnSpc>
              <a:spcBef>
                <a:spcPts val="0"/>
              </a:spcBef>
            </a:pPr>
            <a:r>
              <a:rPr lang="en-US" b="1">
                <a:solidFill>
                  <a:schemeClr val="tx1"/>
                </a:solidFill>
                <a:latin typeface="Calibri"/>
                <a:cs typeface="Calibri"/>
              </a:rPr>
              <a:t>Advanced Level</a:t>
            </a:r>
            <a:r>
              <a:rPr lang="en-US">
                <a:solidFill>
                  <a:schemeClr val="tx1"/>
                </a:solidFill>
                <a:latin typeface="Calibri"/>
                <a:cs typeface="Calibri"/>
              </a:rPr>
              <a:t>:</a:t>
            </a:r>
            <a:r>
              <a:rPr lang="en-US" sz="2400">
                <a:solidFill>
                  <a:schemeClr val="tx1"/>
                </a:solidFill>
                <a:latin typeface="Calibri"/>
                <a:cs typeface="Calibri"/>
              </a:rPr>
              <a:t> </a:t>
            </a:r>
            <a:r>
              <a:rPr lang="en-US" sz="1900">
                <a:solidFill>
                  <a:schemeClr val="tx1"/>
                </a:solidFill>
                <a:latin typeface="Calibri"/>
                <a:cs typeface="Calibri"/>
              </a:rPr>
              <a:t>At the advanced level, students demonstrate mastery of the subject area and are able to apply their knowledge and skills in sophisticated ways. Competencies at this level typically require students to engage in critical thinking, problem-solving, and creative expression. In science, advanced competencies might involve conducting experiments, analyzing data, and synthesizing information to make informed conclusions.</a:t>
            </a:r>
            <a:endParaRPr lang="en-US"/>
          </a:p>
          <a:p>
            <a:pPr algn="just">
              <a:lnSpc>
                <a:spcPct val="90000"/>
              </a:lnSpc>
              <a:spcBef>
                <a:spcPts val="0"/>
              </a:spcBef>
            </a:pPr>
            <a:endParaRPr lang="en-US" sz="1500">
              <a:solidFill>
                <a:schemeClr val="tx1"/>
              </a:solidFill>
              <a:latin typeface="Calibri"/>
              <a:cs typeface="Calibri"/>
            </a:endParaRPr>
          </a:p>
          <a:p>
            <a:pPr algn="just">
              <a:lnSpc>
                <a:spcPct val="90000"/>
              </a:lnSpc>
              <a:spcBef>
                <a:spcPts val="0"/>
              </a:spcBef>
            </a:pPr>
            <a:r>
              <a:rPr lang="en-US" b="1">
                <a:solidFill>
                  <a:schemeClr val="tx1"/>
                </a:solidFill>
                <a:latin typeface="Calibri"/>
                <a:cs typeface="Calibri"/>
              </a:rPr>
              <a:t>Specialized Level</a:t>
            </a:r>
            <a:r>
              <a:rPr lang="en-US">
                <a:solidFill>
                  <a:schemeClr val="tx1"/>
                </a:solidFill>
                <a:latin typeface="Calibri"/>
                <a:cs typeface="Calibri"/>
              </a:rPr>
              <a:t>:</a:t>
            </a:r>
            <a:r>
              <a:rPr lang="en-US" sz="1500">
                <a:solidFill>
                  <a:schemeClr val="tx1"/>
                </a:solidFill>
                <a:latin typeface="Calibri"/>
                <a:cs typeface="Calibri"/>
              </a:rPr>
              <a:t> </a:t>
            </a:r>
            <a:r>
              <a:rPr lang="en-US">
                <a:solidFill>
                  <a:schemeClr val="tx1"/>
                </a:solidFill>
                <a:latin typeface="Calibri"/>
                <a:cs typeface="Calibri"/>
              </a:rPr>
              <a:t>In some cases, particularly in secondary or higher education, students may have the opportunity to pursue specialized competencies within a specific area of interest or career pathway. These competencies are tailored to the unique needs and goals of students who have chosen to focus their studies in a particular field. For example, in a vocational program, specialized competencies might include technical skills, industry-specific knowledge, and professional standards.</a:t>
            </a:r>
          </a:p>
          <a:p>
            <a:pPr algn="just">
              <a:lnSpc>
                <a:spcPct val="90000"/>
              </a:lnSpc>
              <a:spcBef>
                <a:spcPts val="0"/>
              </a:spcBef>
            </a:pPr>
            <a:endParaRPr lang="en-US" sz="1500">
              <a:solidFill>
                <a:schemeClr val="tx1"/>
              </a:solidFill>
              <a:latin typeface="Segoe UI"/>
              <a:cs typeface="Segoe UI"/>
            </a:endParaRPr>
          </a:p>
          <a:p>
            <a:pPr algn="just">
              <a:lnSpc>
                <a:spcPct val="90000"/>
              </a:lnSpc>
            </a:pPr>
            <a:endParaRPr lang="en-US" sz="1500">
              <a:solidFill>
                <a:schemeClr val="tx1"/>
              </a:solidFill>
            </a:endParaRPr>
          </a:p>
        </p:txBody>
      </p:sp>
    </p:spTree>
    <p:extLst>
      <p:ext uri="{BB962C8B-B14F-4D97-AF65-F5344CB8AC3E}">
        <p14:creationId xmlns:p14="http://schemas.microsoft.com/office/powerpoint/2010/main" val="32168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C6A88-7224-FAA8-9A83-855F82B663D1}"/>
              </a:ext>
            </a:extLst>
          </p:cNvPr>
          <p:cNvSpPr>
            <a:spLocks noGrp="1"/>
          </p:cNvSpPr>
          <p:nvPr>
            <p:ph idx="1"/>
          </p:nvPr>
        </p:nvSpPr>
        <p:spPr>
          <a:xfrm>
            <a:off x="1603094" y="645364"/>
            <a:ext cx="8523195" cy="5004796"/>
          </a:xfrm>
        </p:spPr>
        <p:txBody>
          <a:bodyPr vert="horz" lIns="91440" tIns="45720" rIns="91440" bIns="45720" rtlCol="0">
            <a:normAutofit lnSpcReduction="10000"/>
          </a:bodyPr>
          <a:lstStyle/>
          <a:p>
            <a:pPr marL="0" indent="0" algn="just">
              <a:lnSpc>
                <a:spcPct val="90000"/>
              </a:lnSpc>
              <a:buNone/>
            </a:pPr>
            <a:r>
              <a:rPr lang="en-US" sz="2400" b="1">
                <a:solidFill>
                  <a:schemeClr val="tx1"/>
                </a:solidFill>
                <a:ea typeface="+mn-lt"/>
                <a:cs typeface="+mn-lt"/>
              </a:rPr>
              <a:t>3. Grade wise learning outcomes</a:t>
            </a:r>
            <a:endParaRPr lang="en-US" sz="2400">
              <a:solidFill>
                <a:schemeClr val="tx1"/>
              </a:solidFill>
            </a:endParaRPr>
          </a:p>
          <a:p>
            <a:pPr algn="just">
              <a:lnSpc>
                <a:spcPct val="90000"/>
              </a:lnSpc>
              <a:buFont typeface="Wingdings" panose="020B0604020202020204" pitchFamily="34" charset="0"/>
              <a:buChar char="Ø"/>
            </a:pPr>
            <a:r>
              <a:rPr lang="en-US" sz="2200">
                <a:solidFill>
                  <a:schemeClr val="tx1"/>
                </a:solidFill>
                <a:ea typeface="+mn-lt"/>
                <a:cs typeface="+mn-lt"/>
              </a:rPr>
              <a:t>Grade-wise learning outcomes refer to the specific knowledge, skills, and competencies that students should acquire by the end of the each grade level throughout their education. The Government of Nepal, through its Ministry of Education, Science, and Technology, establishes the curriculum framework, including grade-wise learning outcomes, for schools across the country. The National Curriculum Framework (NCF) outlines the learning objectives and standards for each subject at different grade levels.</a:t>
            </a:r>
            <a:endParaRPr lang="en-US" sz="2200">
              <a:solidFill>
                <a:schemeClr val="tx1"/>
              </a:solidFill>
            </a:endParaRPr>
          </a:p>
          <a:p>
            <a:pPr marL="0" indent="0" algn="just">
              <a:lnSpc>
                <a:spcPct val="90000"/>
              </a:lnSpc>
              <a:buNone/>
            </a:pPr>
            <a:endParaRPr lang="en-US" sz="2200">
              <a:solidFill>
                <a:schemeClr val="tx1"/>
              </a:solidFill>
              <a:latin typeface="Aptos"/>
              <a:ea typeface="Segoe UI Historic"/>
              <a:cs typeface="Segoe UI Historic"/>
            </a:endParaRPr>
          </a:p>
          <a:p>
            <a:pPr marL="0" indent="0" algn="just">
              <a:lnSpc>
                <a:spcPct val="90000"/>
              </a:lnSpc>
              <a:buNone/>
            </a:pPr>
            <a:endParaRPr lang="en-US" sz="1400">
              <a:solidFill>
                <a:schemeClr val="tx1"/>
              </a:solidFill>
            </a:endParaRPr>
          </a:p>
          <a:p>
            <a:pPr marL="0" indent="0" algn="just">
              <a:lnSpc>
                <a:spcPct val="90000"/>
              </a:lnSpc>
              <a:buNone/>
            </a:pPr>
            <a:endParaRPr lang="en-US" sz="1400">
              <a:solidFill>
                <a:schemeClr val="tx1"/>
              </a:solidFill>
            </a:endParaRPr>
          </a:p>
          <a:p>
            <a:pPr marL="0" indent="0" algn="just">
              <a:lnSpc>
                <a:spcPct val="90000"/>
              </a:lnSpc>
              <a:buNone/>
            </a:pPr>
            <a:br>
              <a:rPr lang="en-US" sz="1400"/>
            </a:br>
            <a:endParaRPr lang="en-US" sz="1400">
              <a:solidFill>
                <a:schemeClr val="tx1"/>
              </a:solidFill>
            </a:endParaRPr>
          </a:p>
          <a:p>
            <a:pPr marL="0" indent="0" algn="just">
              <a:lnSpc>
                <a:spcPct val="90000"/>
              </a:lnSpc>
              <a:buNone/>
            </a:pPr>
            <a:endParaRPr lang="en-US" sz="1400">
              <a:solidFill>
                <a:schemeClr val="tx1"/>
              </a:solidFill>
              <a:latin typeface="Aptos"/>
              <a:ea typeface="Segoe UI Historic"/>
              <a:cs typeface="Segoe UI Historic"/>
            </a:endParaRPr>
          </a:p>
        </p:txBody>
      </p:sp>
    </p:spTree>
    <p:extLst>
      <p:ext uri="{BB962C8B-B14F-4D97-AF65-F5344CB8AC3E}">
        <p14:creationId xmlns:p14="http://schemas.microsoft.com/office/powerpoint/2010/main" val="64465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F5FD9928-E081-BA1A-D829-4E36AC26E14B}"/>
              </a:ext>
            </a:extLst>
          </p:cNvPr>
          <p:cNvGraphicFramePr>
            <a:graphicFrameLocks noGrp="1"/>
          </p:cNvGraphicFramePr>
          <p:nvPr>
            <p:ph idx="1"/>
            <p:extLst>
              <p:ext uri="{D42A27DB-BD31-4B8C-83A1-F6EECF244321}">
                <p14:modId xmlns:p14="http://schemas.microsoft.com/office/powerpoint/2010/main" val="2745123277"/>
              </p:ext>
            </p:extLst>
          </p:nvPr>
        </p:nvGraphicFramePr>
        <p:xfrm>
          <a:off x="934429" y="271921"/>
          <a:ext cx="10515600" cy="6011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84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6"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CC89DA2-8597-D2D7-B916-CADC87EECF07}"/>
              </a:ext>
            </a:extLst>
          </p:cNvPr>
          <p:cNvSpPr>
            <a:spLocks noGrp="1"/>
          </p:cNvSpPr>
          <p:nvPr>
            <p:ph idx="1"/>
          </p:nvPr>
        </p:nvSpPr>
        <p:spPr>
          <a:xfrm>
            <a:off x="1278124" y="450477"/>
            <a:ext cx="8534400" cy="6046942"/>
          </a:xfrm>
        </p:spPr>
        <p:txBody>
          <a:bodyPr vert="horz" lIns="91440" tIns="45720" rIns="91440" bIns="45720" rtlCol="0" anchor="ctr">
            <a:noAutofit/>
          </a:bodyPr>
          <a:lstStyle/>
          <a:p>
            <a:pPr marL="0" indent="0">
              <a:lnSpc>
                <a:spcPct val="90000"/>
              </a:lnSpc>
              <a:buNone/>
            </a:pPr>
            <a:r>
              <a:rPr lang="en-US" sz="1900" b="1">
                <a:solidFill>
                  <a:schemeClr val="tx1"/>
                </a:solidFill>
                <a:ea typeface="+mn-lt"/>
                <a:cs typeface="+mn-lt"/>
              </a:rPr>
              <a:t>4. skill/scope and sequence and elaboration of contents</a:t>
            </a:r>
            <a:endParaRPr lang="en-US" sz="1900" b="1">
              <a:solidFill>
                <a:schemeClr val="tx1"/>
              </a:solidFill>
            </a:endParaRPr>
          </a:p>
          <a:p>
            <a:pPr marL="0" indent="0">
              <a:lnSpc>
                <a:spcPct val="90000"/>
              </a:lnSpc>
              <a:buNone/>
            </a:pPr>
            <a:r>
              <a:rPr lang="en-US" sz="1900">
                <a:solidFill>
                  <a:schemeClr val="tx1"/>
                </a:solidFill>
                <a:ea typeface="+mn-lt"/>
                <a:cs typeface="+mn-lt"/>
              </a:rPr>
              <a:t>Scope is breadth of activity in a subject field. scope is the coverage  of the curriculum. There are following  the considerations in determination of scope.</a:t>
            </a:r>
          </a:p>
          <a:p>
            <a:pPr marL="457200" indent="-457200">
              <a:lnSpc>
                <a:spcPct val="90000"/>
              </a:lnSpc>
              <a:buAutoNum type="arabicPeriod"/>
            </a:pPr>
            <a:r>
              <a:rPr lang="en-US" sz="1900">
                <a:solidFill>
                  <a:schemeClr val="tx1"/>
                </a:solidFill>
                <a:ea typeface="+mn-lt"/>
                <a:cs typeface="+mn-lt"/>
              </a:rPr>
              <a:t>Curriculum coverage </a:t>
            </a:r>
            <a:endParaRPr lang="en-US" sz="1900">
              <a:solidFill>
                <a:schemeClr val="tx1"/>
              </a:solidFill>
            </a:endParaRPr>
          </a:p>
          <a:p>
            <a:pPr marL="457200" indent="-457200">
              <a:lnSpc>
                <a:spcPct val="90000"/>
              </a:lnSpc>
              <a:buAutoNum type="arabicPeriod"/>
            </a:pPr>
            <a:r>
              <a:rPr lang="en-US" sz="1900">
                <a:solidFill>
                  <a:schemeClr val="tx1"/>
                </a:solidFill>
                <a:ea typeface="+mn-lt"/>
                <a:cs typeface="+mn-lt"/>
              </a:rPr>
              <a:t>Time</a:t>
            </a:r>
            <a:endParaRPr lang="en-US" sz="1900">
              <a:solidFill>
                <a:schemeClr val="tx1"/>
              </a:solidFill>
            </a:endParaRPr>
          </a:p>
          <a:p>
            <a:pPr marL="457200" indent="-457200">
              <a:lnSpc>
                <a:spcPct val="90000"/>
              </a:lnSpc>
              <a:buAutoNum type="arabicPeriod"/>
            </a:pPr>
            <a:r>
              <a:rPr lang="en-US" sz="1900">
                <a:solidFill>
                  <a:schemeClr val="tx1"/>
                </a:solidFill>
                <a:ea typeface="+mn-lt"/>
                <a:cs typeface="+mn-lt"/>
              </a:rPr>
              <a:t>Maturity of learns</a:t>
            </a:r>
            <a:endParaRPr lang="en-US" sz="1900">
              <a:solidFill>
                <a:schemeClr val="tx1"/>
              </a:solidFill>
            </a:endParaRPr>
          </a:p>
          <a:p>
            <a:pPr marL="457200" indent="-457200">
              <a:lnSpc>
                <a:spcPct val="90000"/>
              </a:lnSpc>
              <a:buAutoNum type="arabicPeriod"/>
            </a:pPr>
            <a:r>
              <a:rPr lang="en-US" sz="1900">
                <a:solidFill>
                  <a:schemeClr val="tx1"/>
                </a:solidFill>
                <a:ea typeface="+mn-lt"/>
                <a:cs typeface="+mn-lt"/>
              </a:rPr>
              <a:t>Level of education</a:t>
            </a:r>
          </a:p>
          <a:p>
            <a:pPr marL="0" indent="0">
              <a:lnSpc>
                <a:spcPct val="90000"/>
              </a:lnSpc>
              <a:buNone/>
            </a:pPr>
            <a:endParaRPr lang="en-US" sz="1900">
              <a:solidFill>
                <a:schemeClr val="tx1"/>
              </a:solidFill>
            </a:endParaRPr>
          </a:p>
          <a:p>
            <a:pPr marL="0" indent="0">
              <a:lnSpc>
                <a:spcPct val="90000"/>
              </a:lnSpc>
              <a:buNone/>
            </a:pPr>
            <a:r>
              <a:rPr lang="en-US" sz="1900">
                <a:solidFill>
                  <a:schemeClr val="tx1"/>
                </a:solidFill>
                <a:latin typeface="Arial"/>
                <a:cs typeface="Arial"/>
              </a:rPr>
              <a:t>A Skill and sequence is Impotent step in design Off effective curriculum.  Elements of scope and sequence curriculum include. </a:t>
            </a:r>
          </a:p>
          <a:p>
            <a:pPr marL="457200" indent="-457200">
              <a:lnSpc>
                <a:spcPct val="90000"/>
              </a:lnSpc>
              <a:buAutoNum type="arabicPeriod"/>
            </a:pPr>
            <a:r>
              <a:rPr lang="en-US" sz="1900">
                <a:solidFill>
                  <a:schemeClr val="tx1"/>
                </a:solidFill>
                <a:latin typeface="Arial"/>
                <a:cs typeface="Arial"/>
              </a:rPr>
              <a:t>Data of Each unit</a:t>
            </a:r>
          </a:p>
          <a:p>
            <a:pPr marL="0" indent="0">
              <a:lnSpc>
                <a:spcPct val="90000"/>
              </a:lnSpc>
              <a:buNone/>
            </a:pPr>
            <a:r>
              <a:rPr lang="en-US" sz="1900">
                <a:solidFill>
                  <a:schemeClr val="tx1"/>
                </a:solidFill>
                <a:latin typeface="Arial"/>
                <a:cs typeface="Arial"/>
              </a:rPr>
              <a:t>2.   Sequence of each unit for year</a:t>
            </a:r>
          </a:p>
          <a:p>
            <a:pPr marL="0" indent="0">
              <a:lnSpc>
                <a:spcPct val="90000"/>
              </a:lnSpc>
              <a:buNone/>
            </a:pPr>
            <a:r>
              <a:rPr lang="en-US" sz="1900">
                <a:solidFill>
                  <a:schemeClr val="tx1"/>
                </a:solidFill>
                <a:latin typeface="Arial"/>
                <a:cs typeface="Arial"/>
              </a:rPr>
              <a:t>3.   Duration  of each unit</a:t>
            </a:r>
          </a:p>
          <a:p>
            <a:pPr marL="0" indent="0">
              <a:lnSpc>
                <a:spcPct val="90000"/>
              </a:lnSpc>
              <a:spcBef>
                <a:spcPts val="20"/>
              </a:spcBef>
              <a:buNone/>
            </a:pPr>
            <a:r>
              <a:rPr lang="en-US" sz="1900">
                <a:solidFill>
                  <a:schemeClr val="tx1"/>
                </a:solidFill>
                <a:latin typeface="Arial"/>
                <a:cs typeface="Arial"/>
              </a:rPr>
              <a:t>4.  Syllabus outcome include in each unit</a:t>
            </a:r>
          </a:p>
          <a:p>
            <a:pPr marL="0" indent="0">
              <a:lnSpc>
                <a:spcPct val="90000"/>
              </a:lnSpc>
              <a:buNone/>
            </a:pPr>
            <a:r>
              <a:rPr lang="en-US" sz="1900">
                <a:solidFill>
                  <a:schemeClr val="tx1"/>
                </a:solidFill>
                <a:latin typeface="Arial"/>
                <a:cs typeface="Arial"/>
              </a:rPr>
              <a:t>5.  Additional  information  based  on common practice in particular  subject.</a:t>
            </a:r>
            <a:endParaRPr lang="en-US" sz="1900">
              <a:solidFill>
                <a:schemeClr val="tx1"/>
              </a:solidFill>
            </a:endParaRPr>
          </a:p>
          <a:p>
            <a:pPr marL="0" indent="0">
              <a:lnSpc>
                <a:spcPct val="90000"/>
              </a:lnSpc>
              <a:buNone/>
            </a:pPr>
            <a:endParaRPr lang="en-US" sz="1900">
              <a:solidFill>
                <a:schemeClr val="tx1"/>
              </a:solidFill>
              <a:latin typeface="Arial"/>
              <a:cs typeface="Arial"/>
            </a:endParaRPr>
          </a:p>
        </p:txBody>
      </p:sp>
    </p:spTree>
    <p:extLst>
      <p:ext uri="{BB962C8B-B14F-4D97-AF65-F5344CB8AC3E}">
        <p14:creationId xmlns:p14="http://schemas.microsoft.com/office/powerpoint/2010/main" val="204714964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Slice</vt:lpstr>
      <vt:lpstr>PowerPoint Presentation</vt:lpstr>
      <vt:lpstr>Unit 5  Existing School Level Curriculum of Nepal </vt:lpstr>
      <vt:lpstr>Components of subjects-wise curriculum</vt:lpstr>
      <vt:lpstr>The components of a subject-wise curriculum typically include the following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2024-02-23T12:32:29Z</dcterms:created>
  <dcterms:modified xsi:type="dcterms:W3CDTF">2024-02-25T15:04:33Z</dcterms:modified>
</cp:coreProperties>
</file>