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8" r:id="rId3"/>
    <p:sldId id="257" r:id="rId4"/>
    <p:sldId id="259" r:id="rId5"/>
    <p:sldId id="272" r:id="rId6"/>
    <p:sldId id="273" r:id="rId7"/>
    <p:sldId id="260" r:id="rId8"/>
    <p:sldId id="275" r:id="rId9"/>
    <p:sldId id="276" r:id="rId10"/>
    <p:sldId id="266" r:id="rId11"/>
    <p:sldId id="274" r:id="rId12"/>
    <p:sldId id="267" r:id="rId13"/>
    <p:sldId id="277" r:id="rId14"/>
    <p:sldId id="261" r:id="rId15"/>
    <p:sldId id="262" r:id="rId16"/>
    <p:sldId id="263"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F185-4A7F-2248-FC6F-3CA687658C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24D1B8-0755-7E5D-9499-D14C1D2E6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2B7D8-3E7B-4EE0-05E6-30C0B8A835E7}"/>
              </a:ext>
            </a:extLst>
          </p:cNvPr>
          <p:cNvSpPr>
            <a:spLocks noGrp="1"/>
          </p:cNvSpPr>
          <p:nvPr>
            <p:ph type="dt" sz="half" idx="10"/>
          </p:nvPr>
        </p:nvSpPr>
        <p:spPr/>
        <p:txBody>
          <a:bodyPr/>
          <a:lstStyle/>
          <a:p>
            <a:fld id="{72729AC2-2D37-4621-ADD4-1BE9C7FE4783}" type="datetimeFigureOut">
              <a:rPr lang="en-US" smtClean="0"/>
              <a:t>3/18/2024</a:t>
            </a:fld>
            <a:endParaRPr lang="en-US"/>
          </a:p>
        </p:txBody>
      </p:sp>
      <p:sp>
        <p:nvSpPr>
          <p:cNvPr id="5" name="Footer Placeholder 4">
            <a:extLst>
              <a:ext uri="{FF2B5EF4-FFF2-40B4-BE49-F238E27FC236}">
                <a16:creationId xmlns:a16="http://schemas.microsoft.com/office/drawing/2014/main" id="{08F8F08B-F2BD-3533-C7FF-5E8DAAE18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B7BF9-04D4-660A-C3AA-7AFF25F9BD11}"/>
              </a:ext>
            </a:extLst>
          </p:cNvPr>
          <p:cNvSpPr>
            <a:spLocks noGrp="1"/>
          </p:cNvSpPr>
          <p:nvPr>
            <p:ph type="sldNum" sz="quarter" idx="12"/>
          </p:nvPr>
        </p:nvSpPr>
        <p:spPr/>
        <p:txBody>
          <a:bodyPr/>
          <a:lstStyle/>
          <a:p>
            <a:fld id="{4A9D5B76-C8F7-440C-AE2B-272E8E225F92}" type="slidenum">
              <a:rPr lang="en-US" smtClean="0"/>
              <a:t>‹#›</a:t>
            </a:fld>
            <a:endParaRPr lang="en-US"/>
          </a:p>
        </p:txBody>
      </p:sp>
    </p:spTree>
    <p:extLst>
      <p:ext uri="{BB962C8B-B14F-4D97-AF65-F5344CB8AC3E}">
        <p14:creationId xmlns:p14="http://schemas.microsoft.com/office/powerpoint/2010/main" val="362293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47AF-D611-D649-7133-5F4F854BBB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E4BD57-6B5C-B6DB-D5E0-E1B2B5E1E7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A9B08-CADD-78AE-65CA-C5C1AEE1C965}"/>
              </a:ext>
            </a:extLst>
          </p:cNvPr>
          <p:cNvSpPr>
            <a:spLocks noGrp="1"/>
          </p:cNvSpPr>
          <p:nvPr>
            <p:ph type="dt" sz="half" idx="10"/>
          </p:nvPr>
        </p:nvSpPr>
        <p:spPr/>
        <p:txBody>
          <a:bodyPr/>
          <a:lstStyle/>
          <a:p>
            <a:fld id="{72729AC2-2D37-4621-ADD4-1BE9C7FE4783}" type="datetimeFigureOut">
              <a:rPr lang="en-US" smtClean="0"/>
              <a:t>3/18/2024</a:t>
            </a:fld>
            <a:endParaRPr lang="en-US"/>
          </a:p>
        </p:txBody>
      </p:sp>
      <p:sp>
        <p:nvSpPr>
          <p:cNvPr id="5" name="Footer Placeholder 4">
            <a:extLst>
              <a:ext uri="{FF2B5EF4-FFF2-40B4-BE49-F238E27FC236}">
                <a16:creationId xmlns:a16="http://schemas.microsoft.com/office/drawing/2014/main" id="{0B7DB168-760C-F6F1-4068-223D1C9F0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4075F-A1A8-7416-4B87-2D819054AAB9}"/>
              </a:ext>
            </a:extLst>
          </p:cNvPr>
          <p:cNvSpPr>
            <a:spLocks noGrp="1"/>
          </p:cNvSpPr>
          <p:nvPr>
            <p:ph type="sldNum" sz="quarter" idx="12"/>
          </p:nvPr>
        </p:nvSpPr>
        <p:spPr/>
        <p:txBody>
          <a:bodyPr/>
          <a:lstStyle/>
          <a:p>
            <a:fld id="{4A9D5B76-C8F7-440C-AE2B-272E8E225F92}" type="slidenum">
              <a:rPr lang="en-US" smtClean="0"/>
              <a:t>‹#›</a:t>
            </a:fld>
            <a:endParaRPr lang="en-US"/>
          </a:p>
        </p:txBody>
      </p:sp>
    </p:spTree>
    <p:extLst>
      <p:ext uri="{BB962C8B-B14F-4D97-AF65-F5344CB8AC3E}">
        <p14:creationId xmlns:p14="http://schemas.microsoft.com/office/powerpoint/2010/main" val="32131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71DF3-0556-073D-9D45-5DF8991AB6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68E94C-E24D-46CD-AD05-348365F0E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604AB-EF5C-CC4E-C396-348ECF02ACFD}"/>
              </a:ext>
            </a:extLst>
          </p:cNvPr>
          <p:cNvSpPr>
            <a:spLocks noGrp="1"/>
          </p:cNvSpPr>
          <p:nvPr>
            <p:ph type="dt" sz="half" idx="10"/>
          </p:nvPr>
        </p:nvSpPr>
        <p:spPr/>
        <p:txBody>
          <a:bodyPr/>
          <a:lstStyle/>
          <a:p>
            <a:fld id="{72729AC2-2D37-4621-ADD4-1BE9C7FE4783}" type="datetimeFigureOut">
              <a:rPr lang="en-US" smtClean="0"/>
              <a:t>3/18/2024</a:t>
            </a:fld>
            <a:endParaRPr lang="en-US"/>
          </a:p>
        </p:txBody>
      </p:sp>
      <p:sp>
        <p:nvSpPr>
          <p:cNvPr id="5" name="Footer Placeholder 4">
            <a:extLst>
              <a:ext uri="{FF2B5EF4-FFF2-40B4-BE49-F238E27FC236}">
                <a16:creationId xmlns:a16="http://schemas.microsoft.com/office/drawing/2014/main" id="{19839759-65F7-EC2F-6D2A-EC60EA86B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FDB61-F954-5D00-0481-18ADDCDDDFDC}"/>
              </a:ext>
            </a:extLst>
          </p:cNvPr>
          <p:cNvSpPr>
            <a:spLocks noGrp="1"/>
          </p:cNvSpPr>
          <p:nvPr>
            <p:ph type="sldNum" sz="quarter" idx="12"/>
          </p:nvPr>
        </p:nvSpPr>
        <p:spPr/>
        <p:txBody>
          <a:bodyPr/>
          <a:lstStyle/>
          <a:p>
            <a:fld id="{4A9D5B76-C8F7-440C-AE2B-272E8E225F92}" type="slidenum">
              <a:rPr lang="en-US" smtClean="0"/>
              <a:t>‹#›</a:t>
            </a:fld>
            <a:endParaRPr lang="en-US"/>
          </a:p>
        </p:txBody>
      </p:sp>
    </p:spTree>
    <p:extLst>
      <p:ext uri="{BB962C8B-B14F-4D97-AF65-F5344CB8AC3E}">
        <p14:creationId xmlns:p14="http://schemas.microsoft.com/office/powerpoint/2010/main" val="180971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2F94-1323-6289-3380-2A40D21BF9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118AAA-8845-7E9F-1137-4515A1749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F0B10-0920-0132-F35C-17EC278BEE93}"/>
              </a:ext>
            </a:extLst>
          </p:cNvPr>
          <p:cNvSpPr>
            <a:spLocks noGrp="1"/>
          </p:cNvSpPr>
          <p:nvPr>
            <p:ph type="dt" sz="half" idx="10"/>
          </p:nvPr>
        </p:nvSpPr>
        <p:spPr/>
        <p:txBody>
          <a:bodyPr/>
          <a:lstStyle/>
          <a:p>
            <a:fld id="{72729AC2-2D37-4621-ADD4-1BE9C7FE4783}" type="datetimeFigureOut">
              <a:rPr lang="en-US" smtClean="0"/>
              <a:t>3/18/2024</a:t>
            </a:fld>
            <a:endParaRPr lang="en-US"/>
          </a:p>
        </p:txBody>
      </p:sp>
      <p:sp>
        <p:nvSpPr>
          <p:cNvPr id="5" name="Footer Placeholder 4">
            <a:extLst>
              <a:ext uri="{FF2B5EF4-FFF2-40B4-BE49-F238E27FC236}">
                <a16:creationId xmlns:a16="http://schemas.microsoft.com/office/drawing/2014/main" id="{4138D07E-DA2B-F8EF-2446-313C8E394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9EC4E-C6EC-B4E0-4CF3-B7C9F977E706}"/>
              </a:ext>
            </a:extLst>
          </p:cNvPr>
          <p:cNvSpPr>
            <a:spLocks noGrp="1"/>
          </p:cNvSpPr>
          <p:nvPr>
            <p:ph type="sldNum" sz="quarter" idx="12"/>
          </p:nvPr>
        </p:nvSpPr>
        <p:spPr/>
        <p:txBody>
          <a:bodyPr/>
          <a:lstStyle/>
          <a:p>
            <a:fld id="{4A9D5B76-C8F7-440C-AE2B-272E8E225F92}" type="slidenum">
              <a:rPr lang="en-US" smtClean="0"/>
              <a:t>‹#›</a:t>
            </a:fld>
            <a:endParaRPr lang="en-US"/>
          </a:p>
        </p:txBody>
      </p:sp>
    </p:spTree>
    <p:extLst>
      <p:ext uri="{BB962C8B-B14F-4D97-AF65-F5344CB8AC3E}">
        <p14:creationId xmlns:p14="http://schemas.microsoft.com/office/powerpoint/2010/main" val="86566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5CD1-DF10-1B73-E004-5DF25830E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2E021B-084F-CC08-5776-872EB5CBFC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354D8-0DE8-855B-1F86-F6B2C8BF7412}"/>
              </a:ext>
            </a:extLst>
          </p:cNvPr>
          <p:cNvSpPr>
            <a:spLocks noGrp="1"/>
          </p:cNvSpPr>
          <p:nvPr>
            <p:ph type="dt" sz="half" idx="10"/>
          </p:nvPr>
        </p:nvSpPr>
        <p:spPr/>
        <p:txBody>
          <a:bodyPr/>
          <a:lstStyle/>
          <a:p>
            <a:fld id="{72729AC2-2D37-4621-ADD4-1BE9C7FE4783}" type="datetimeFigureOut">
              <a:rPr lang="en-US" smtClean="0"/>
              <a:t>3/18/2024</a:t>
            </a:fld>
            <a:endParaRPr lang="en-US"/>
          </a:p>
        </p:txBody>
      </p:sp>
      <p:sp>
        <p:nvSpPr>
          <p:cNvPr id="5" name="Footer Placeholder 4">
            <a:extLst>
              <a:ext uri="{FF2B5EF4-FFF2-40B4-BE49-F238E27FC236}">
                <a16:creationId xmlns:a16="http://schemas.microsoft.com/office/drawing/2014/main" id="{A0659BB2-0FCF-0E86-1117-7A497470E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004EF-F00B-9613-9D10-076224990704}"/>
              </a:ext>
            </a:extLst>
          </p:cNvPr>
          <p:cNvSpPr>
            <a:spLocks noGrp="1"/>
          </p:cNvSpPr>
          <p:nvPr>
            <p:ph type="sldNum" sz="quarter" idx="12"/>
          </p:nvPr>
        </p:nvSpPr>
        <p:spPr/>
        <p:txBody>
          <a:bodyPr/>
          <a:lstStyle/>
          <a:p>
            <a:fld id="{4A9D5B76-C8F7-440C-AE2B-272E8E225F92}" type="slidenum">
              <a:rPr lang="en-US" smtClean="0"/>
              <a:t>‹#›</a:t>
            </a:fld>
            <a:endParaRPr lang="en-US"/>
          </a:p>
        </p:txBody>
      </p:sp>
    </p:spTree>
    <p:extLst>
      <p:ext uri="{BB962C8B-B14F-4D97-AF65-F5344CB8AC3E}">
        <p14:creationId xmlns:p14="http://schemas.microsoft.com/office/powerpoint/2010/main" val="1001035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B5E4-3F52-733C-6A11-C03D6E214E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55DC7-BCE2-433C-D885-B3F6F7EDF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40F473-5A5C-5ECB-FE97-4048E49A9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66676-2477-ECE7-B853-D9C95A3F3A4F}"/>
              </a:ext>
            </a:extLst>
          </p:cNvPr>
          <p:cNvSpPr>
            <a:spLocks noGrp="1"/>
          </p:cNvSpPr>
          <p:nvPr>
            <p:ph type="dt" sz="half" idx="10"/>
          </p:nvPr>
        </p:nvSpPr>
        <p:spPr/>
        <p:txBody>
          <a:bodyPr/>
          <a:lstStyle/>
          <a:p>
            <a:fld id="{72729AC2-2D37-4621-ADD4-1BE9C7FE4783}" type="datetimeFigureOut">
              <a:rPr lang="en-US" smtClean="0"/>
              <a:t>3/18/2024</a:t>
            </a:fld>
            <a:endParaRPr lang="en-US"/>
          </a:p>
        </p:txBody>
      </p:sp>
      <p:sp>
        <p:nvSpPr>
          <p:cNvPr id="6" name="Footer Placeholder 5">
            <a:extLst>
              <a:ext uri="{FF2B5EF4-FFF2-40B4-BE49-F238E27FC236}">
                <a16:creationId xmlns:a16="http://schemas.microsoft.com/office/drawing/2014/main" id="{126FF88F-38A8-F1E4-A57F-34FFFFE01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AC9F8-42DA-BDB1-1D11-709077075320}"/>
              </a:ext>
            </a:extLst>
          </p:cNvPr>
          <p:cNvSpPr>
            <a:spLocks noGrp="1"/>
          </p:cNvSpPr>
          <p:nvPr>
            <p:ph type="sldNum" sz="quarter" idx="12"/>
          </p:nvPr>
        </p:nvSpPr>
        <p:spPr/>
        <p:txBody>
          <a:bodyPr/>
          <a:lstStyle/>
          <a:p>
            <a:fld id="{4A9D5B76-C8F7-440C-AE2B-272E8E225F92}" type="slidenum">
              <a:rPr lang="en-US" smtClean="0"/>
              <a:t>‹#›</a:t>
            </a:fld>
            <a:endParaRPr lang="en-US"/>
          </a:p>
        </p:txBody>
      </p:sp>
    </p:spTree>
    <p:extLst>
      <p:ext uri="{BB962C8B-B14F-4D97-AF65-F5344CB8AC3E}">
        <p14:creationId xmlns:p14="http://schemas.microsoft.com/office/powerpoint/2010/main" val="258720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73C8-474B-FF3D-AA5C-B67C3FED7C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CF1116-5ACA-5D91-A7F3-6A5FABC60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BE8130-249A-B56D-AC3F-E4FD06E013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E9EB69-039D-CF97-8761-3700DDCEB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503A20-C720-1513-C4BC-8CEFABCB90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9B31BF-7E67-37D5-07D6-F576BD006C3A}"/>
              </a:ext>
            </a:extLst>
          </p:cNvPr>
          <p:cNvSpPr>
            <a:spLocks noGrp="1"/>
          </p:cNvSpPr>
          <p:nvPr>
            <p:ph type="dt" sz="half" idx="10"/>
          </p:nvPr>
        </p:nvSpPr>
        <p:spPr/>
        <p:txBody>
          <a:bodyPr/>
          <a:lstStyle/>
          <a:p>
            <a:fld id="{72729AC2-2D37-4621-ADD4-1BE9C7FE4783}" type="datetimeFigureOut">
              <a:rPr lang="en-US" smtClean="0"/>
              <a:t>3/18/2024</a:t>
            </a:fld>
            <a:endParaRPr lang="en-US"/>
          </a:p>
        </p:txBody>
      </p:sp>
      <p:sp>
        <p:nvSpPr>
          <p:cNvPr id="8" name="Footer Placeholder 7">
            <a:extLst>
              <a:ext uri="{FF2B5EF4-FFF2-40B4-BE49-F238E27FC236}">
                <a16:creationId xmlns:a16="http://schemas.microsoft.com/office/drawing/2014/main" id="{EFC81EB8-07D4-39B3-3A3D-DBBA9C52C8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803C90-094F-C926-36AF-AE0EE1F1BF0D}"/>
              </a:ext>
            </a:extLst>
          </p:cNvPr>
          <p:cNvSpPr>
            <a:spLocks noGrp="1"/>
          </p:cNvSpPr>
          <p:nvPr>
            <p:ph type="sldNum" sz="quarter" idx="12"/>
          </p:nvPr>
        </p:nvSpPr>
        <p:spPr/>
        <p:txBody>
          <a:bodyPr/>
          <a:lstStyle/>
          <a:p>
            <a:fld id="{4A9D5B76-C8F7-440C-AE2B-272E8E225F92}" type="slidenum">
              <a:rPr lang="en-US" smtClean="0"/>
              <a:t>‹#›</a:t>
            </a:fld>
            <a:endParaRPr lang="en-US"/>
          </a:p>
        </p:txBody>
      </p:sp>
    </p:spTree>
    <p:extLst>
      <p:ext uri="{BB962C8B-B14F-4D97-AF65-F5344CB8AC3E}">
        <p14:creationId xmlns:p14="http://schemas.microsoft.com/office/powerpoint/2010/main" val="117505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3E91-E576-EDF5-9A28-D90B519F6A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75F440-799A-8803-5347-446413561110}"/>
              </a:ext>
            </a:extLst>
          </p:cNvPr>
          <p:cNvSpPr>
            <a:spLocks noGrp="1"/>
          </p:cNvSpPr>
          <p:nvPr>
            <p:ph type="dt" sz="half" idx="10"/>
          </p:nvPr>
        </p:nvSpPr>
        <p:spPr/>
        <p:txBody>
          <a:bodyPr/>
          <a:lstStyle/>
          <a:p>
            <a:fld id="{72729AC2-2D37-4621-ADD4-1BE9C7FE4783}" type="datetimeFigureOut">
              <a:rPr lang="en-US" smtClean="0"/>
              <a:t>3/18/2024</a:t>
            </a:fld>
            <a:endParaRPr lang="en-US"/>
          </a:p>
        </p:txBody>
      </p:sp>
      <p:sp>
        <p:nvSpPr>
          <p:cNvPr id="4" name="Footer Placeholder 3">
            <a:extLst>
              <a:ext uri="{FF2B5EF4-FFF2-40B4-BE49-F238E27FC236}">
                <a16:creationId xmlns:a16="http://schemas.microsoft.com/office/drawing/2014/main" id="{0E978F7B-D7FF-14EA-6B17-1B6CEC0A4D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92F855-09F5-E5A2-E232-7A3DD56B1421}"/>
              </a:ext>
            </a:extLst>
          </p:cNvPr>
          <p:cNvSpPr>
            <a:spLocks noGrp="1"/>
          </p:cNvSpPr>
          <p:nvPr>
            <p:ph type="sldNum" sz="quarter" idx="12"/>
          </p:nvPr>
        </p:nvSpPr>
        <p:spPr/>
        <p:txBody>
          <a:bodyPr/>
          <a:lstStyle/>
          <a:p>
            <a:fld id="{4A9D5B76-C8F7-440C-AE2B-272E8E225F92}" type="slidenum">
              <a:rPr lang="en-US" smtClean="0"/>
              <a:t>‹#›</a:t>
            </a:fld>
            <a:endParaRPr lang="en-US"/>
          </a:p>
        </p:txBody>
      </p:sp>
    </p:spTree>
    <p:extLst>
      <p:ext uri="{BB962C8B-B14F-4D97-AF65-F5344CB8AC3E}">
        <p14:creationId xmlns:p14="http://schemas.microsoft.com/office/powerpoint/2010/main" val="270994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FF26A-F68D-B0D7-7288-19BF2D9E7480}"/>
              </a:ext>
            </a:extLst>
          </p:cNvPr>
          <p:cNvSpPr>
            <a:spLocks noGrp="1"/>
          </p:cNvSpPr>
          <p:nvPr>
            <p:ph type="dt" sz="half" idx="10"/>
          </p:nvPr>
        </p:nvSpPr>
        <p:spPr/>
        <p:txBody>
          <a:bodyPr/>
          <a:lstStyle/>
          <a:p>
            <a:fld id="{72729AC2-2D37-4621-ADD4-1BE9C7FE4783}" type="datetimeFigureOut">
              <a:rPr lang="en-US" smtClean="0"/>
              <a:t>3/18/2024</a:t>
            </a:fld>
            <a:endParaRPr lang="en-US"/>
          </a:p>
        </p:txBody>
      </p:sp>
      <p:sp>
        <p:nvSpPr>
          <p:cNvPr id="3" name="Footer Placeholder 2">
            <a:extLst>
              <a:ext uri="{FF2B5EF4-FFF2-40B4-BE49-F238E27FC236}">
                <a16:creationId xmlns:a16="http://schemas.microsoft.com/office/drawing/2014/main" id="{DBE703A1-0AA2-BBB6-5895-63F341CE0C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C917A3-964C-7162-1B56-5C90A56B061A}"/>
              </a:ext>
            </a:extLst>
          </p:cNvPr>
          <p:cNvSpPr>
            <a:spLocks noGrp="1"/>
          </p:cNvSpPr>
          <p:nvPr>
            <p:ph type="sldNum" sz="quarter" idx="12"/>
          </p:nvPr>
        </p:nvSpPr>
        <p:spPr/>
        <p:txBody>
          <a:bodyPr/>
          <a:lstStyle/>
          <a:p>
            <a:fld id="{4A9D5B76-C8F7-440C-AE2B-272E8E225F92}" type="slidenum">
              <a:rPr lang="en-US" smtClean="0"/>
              <a:t>‹#›</a:t>
            </a:fld>
            <a:endParaRPr lang="en-US"/>
          </a:p>
        </p:txBody>
      </p:sp>
    </p:spTree>
    <p:extLst>
      <p:ext uri="{BB962C8B-B14F-4D97-AF65-F5344CB8AC3E}">
        <p14:creationId xmlns:p14="http://schemas.microsoft.com/office/powerpoint/2010/main" val="45309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CB7A-0B4A-E85E-A6DE-9A09C2F96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8BDC8C-A3B0-D9F6-33AF-E3B6F0FAE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E2D29D-BBA3-9E48-2EC6-CC250FDD1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E44EB-2EE3-CEF9-613D-CFC6D7BC428B}"/>
              </a:ext>
            </a:extLst>
          </p:cNvPr>
          <p:cNvSpPr>
            <a:spLocks noGrp="1"/>
          </p:cNvSpPr>
          <p:nvPr>
            <p:ph type="dt" sz="half" idx="10"/>
          </p:nvPr>
        </p:nvSpPr>
        <p:spPr/>
        <p:txBody>
          <a:bodyPr/>
          <a:lstStyle/>
          <a:p>
            <a:fld id="{72729AC2-2D37-4621-ADD4-1BE9C7FE4783}" type="datetimeFigureOut">
              <a:rPr lang="en-US" smtClean="0"/>
              <a:t>3/18/2024</a:t>
            </a:fld>
            <a:endParaRPr lang="en-US"/>
          </a:p>
        </p:txBody>
      </p:sp>
      <p:sp>
        <p:nvSpPr>
          <p:cNvPr id="6" name="Footer Placeholder 5">
            <a:extLst>
              <a:ext uri="{FF2B5EF4-FFF2-40B4-BE49-F238E27FC236}">
                <a16:creationId xmlns:a16="http://schemas.microsoft.com/office/drawing/2014/main" id="{503D2407-C0E7-B020-3CCA-9040C79B1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D565E-2898-D3FF-75DB-A27852D9C7F8}"/>
              </a:ext>
            </a:extLst>
          </p:cNvPr>
          <p:cNvSpPr>
            <a:spLocks noGrp="1"/>
          </p:cNvSpPr>
          <p:nvPr>
            <p:ph type="sldNum" sz="quarter" idx="12"/>
          </p:nvPr>
        </p:nvSpPr>
        <p:spPr/>
        <p:txBody>
          <a:bodyPr/>
          <a:lstStyle/>
          <a:p>
            <a:fld id="{4A9D5B76-C8F7-440C-AE2B-272E8E225F92}" type="slidenum">
              <a:rPr lang="en-US" smtClean="0"/>
              <a:t>‹#›</a:t>
            </a:fld>
            <a:endParaRPr lang="en-US"/>
          </a:p>
        </p:txBody>
      </p:sp>
    </p:spTree>
    <p:extLst>
      <p:ext uri="{BB962C8B-B14F-4D97-AF65-F5344CB8AC3E}">
        <p14:creationId xmlns:p14="http://schemas.microsoft.com/office/powerpoint/2010/main" val="407501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44C5-795B-F218-0676-A349568703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D3B444-0985-18A8-A440-5B4E497230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0ACC4E-5AA5-4A54-D97A-B3AC71648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88C65-CC36-E1FA-8E5E-1929483450FC}"/>
              </a:ext>
            </a:extLst>
          </p:cNvPr>
          <p:cNvSpPr>
            <a:spLocks noGrp="1"/>
          </p:cNvSpPr>
          <p:nvPr>
            <p:ph type="dt" sz="half" idx="10"/>
          </p:nvPr>
        </p:nvSpPr>
        <p:spPr/>
        <p:txBody>
          <a:bodyPr/>
          <a:lstStyle/>
          <a:p>
            <a:fld id="{72729AC2-2D37-4621-ADD4-1BE9C7FE4783}" type="datetimeFigureOut">
              <a:rPr lang="en-US" smtClean="0"/>
              <a:t>3/18/2024</a:t>
            </a:fld>
            <a:endParaRPr lang="en-US"/>
          </a:p>
        </p:txBody>
      </p:sp>
      <p:sp>
        <p:nvSpPr>
          <p:cNvPr id="6" name="Footer Placeholder 5">
            <a:extLst>
              <a:ext uri="{FF2B5EF4-FFF2-40B4-BE49-F238E27FC236}">
                <a16:creationId xmlns:a16="http://schemas.microsoft.com/office/drawing/2014/main" id="{2402ED4B-E157-B972-5BCC-24AF55B584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0EE67-9F8F-3756-A62C-2A4CCD7E3F58}"/>
              </a:ext>
            </a:extLst>
          </p:cNvPr>
          <p:cNvSpPr>
            <a:spLocks noGrp="1"/>
          </p:cNvSpPr>
          <p:nvPr>
            <p:ph type="sldNum" sz="quarter" idx="12"/>
          </p:nvPr>
        </p:nvSpPr>
        <p:spPr/>
        <p:txBody>
          <a:bodyPr/>
          <a:lstStyle/>
          <a:p>
            <a:fld id="{4A9D5B76-C8F7-440C-AE2B-272E8E225F92}" type="slidenum">
              <a:rPr lang="en-US" smtClean="0"/>
              <a:t>‹#›</a:t>
            </a:fld>
            <a:endParaRPr lang="en-US"/>
          </a:p>
        </p:txBody>
      </p:sp>
    </p:spTree>
    <p:extLst>
      <p:ext uri="{BB962C8B-B14F-4D97-AF65-F5344CB8AC3E}">
        <p14:creationId xmlns:p14="http://schemas.microsoft.com/office/powerpoint/2010/main" val="22804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562C0-E861-E493-13C8-1161B07A7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DDF9BE-2F06-AA86-6404-139BC39196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60F4C-89B4-0EA3-C157-7635F78FB7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29AC2-2D37-4621-ADD4-1BE9C7FE4783}" type="datetimeFigureOut">
              <a:rPr lang="en-US" smtClean="0"/>
              <a:t>3/18/2024</a:t>
            </a:fld>
            <a:endParaRPr lang="en-US"/>
          </a:p>
        </p:txBody>
      </p:sp>
      <p:sp>
        <p:nvSpPr>
          <p:cNvPr id="5" name="Footer Placeholder 4">
            <a:extLst>
              <a:ext uri="{FF2B5EF4-FFF2-40B4-BE49-F238E27FC236}">
                <a16:creationId xmlns:a16="http://schemas.microsoft.com/office/drawing/2014/main" id="{6F0854B4-2D24-3E02-ACE4-D01B24CF8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37578A-CE3B-545D-4870-052DFA287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D5B76-C8F7-440C-AE2B-272E8E225F92}" type="slidenum">
              <a:rPr lang="en-US" smtClean="0"/>
              <a:t>‹#›</a:t>
            </a:fld>
            <a:endParaRPr lang="en-US"/>
          </a:p>
        </p:txBody>
      </p:sp>
    </p:spTree>
    <p:extLst>
      <p:ext uri="{BB962C8B-B14F-4D97-AF65-F5344CB8AC3E}">
        <p14:creationId xmlns:p14="http://schemas.microsoft.com/office/powerpoint/2010/main" val="71988729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FA19-5B20-8022-58DB-AE6331504F11}"/>
              </a:ext>
            </a:extLst>
          </p:cNvPr>
          <p:cNvSpPr>
            <a:spLocks noGrp="1"/>
          </p:cNvSpPr>
          <p:nvPr>
            <p:ph type="ctrTitle"/>
          </p:nvPr>
        </p:nvSpPr>
        <p:spPr>
          <a:xfrm>
            <a:off x="1524000" y="770960"/>
            <a:ext cx="9144000" cy="1268787"/>
          </a:xfrm>
        </p:spPr>
        <p:txBody>
          <a:bodyPr>
            <a:normAutofit/>
          </a:bodyPr>
          <a:lstStyle/>
          <a:p>
            <a:r>
              <a:rPr lang="en-US" dirty="0"/>
              <a:t>Disk-Scheduling Algorithm</a:t>
            </a:r>
          </a:p>
        </p:txBody>
      </p:sp>
      <p:sp>
        <p:nvSpPr>
          <p:cNvPr id="3" name="Subtitle 2">
            <a:extLst>
              <a:ext uri="{FF2B5EF4-FFF2-40B4-BE49-F238E27FC236}">
                <a16:creationId xmlns:a16="http://schemas.microsoft.com/office/drawing/2014/main" id="{CBCD3986-9E64-FAFC-69C5-5AF4B1E72F8E}"/>
              </a:ext>
            </a:extLst>
          </p:cNvPr>
          <p:cNvSpPr>
            <a:spLocks noGrp="1"/>
          </p:cNvSpPr>
          <p:nvPr>
            <p:ph type="subTitle" idx="1"/>
          </p:nvPr>
        </p:nvSpPr>
        <p:spPr>
          <a:xfrm>
            <a:off x="1524000" y="2248368"/>
            <a:ext cx="9144000" cy="1655762"/>
          </a:xfrm>
        </p:spPr>
        <p:txBody>
          <a:bodyPr>
            <a:normAutofit/>
          </a:bodyPr>
          <a:lstStyle/>
          <a:p>
            <a:pPr algn="l"/>
            <a:r>
              <a:rPr lang="en-US" b="1" i="0" dirty="0">
                <a:effectLst/>
                <a:latin typeface="Google Sans"/>
              </a:rPr>
              <a:t>What is disk scheduling algorithms in OS?</a:t>
            </a:r>
            <a:endParaRPr lang="en-US" b="1" i="0" dirty="0">
              <a:effectLst/>
              <a:latin typeface="arial" panose="020B0604020202020204" pitchFamily="34" charset="0"/>
            </a:endParaRPr>
          </a:p>
          <a:p>
            <a:pPr algn="l"/>
            <a:r>
              <a:rPr lang="en-US" b="0" i="0" dirty="0">
                <a:effectLst/>
                <a:latin typeface="Google Sans"/>
              </a:rPr>
              <a:t>'Disk Scheduling Algorithm' is an algorithm that keeps and manages input and output requests arriving for the disk in a system. As we know, for executing any process memory is required.</a:t>
            </a:r>
            <a:endParaRPr lang="en-US" b="0" i="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2792057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AAA-C95D-EEA2-1C67-D102066E3674}"/>
              </a:ext>
            </a:extLst>
          </p:cNvPr>
          <p:cNvSpPr>
            <a:spLocks noGrp="1"/>
          </p:cNvSpPr>
          <p:nvPr>
            <p:ph type="title"/>
          </p:nvPr>
        </p:nvSpPr>
        <p:spPr>
          <a:xfrm>
            <a:off x="1790700" y="707223"/>
            <a:ext cx="8610600" cy="1293028"/>
          </a:xfrm>
        </p:spPr>
        <p:txBody>
          <a:bodyPr/>
          <a:lstStyle/>
          <a:p>
            <a:pPr algn="ctr"/>
            <a:r>
              <a:rPr lang="en-US" b="1" dirty="0"/>
              <a:t>SCAN</a:t>
            </a:r>
          </a:p>
        </p:txBody>
      </p:sp>
      <p:sp>
        <p:nvSpPr>
          <p:cNvPr id="3" name="Content Placeholder 2">
            <a:extLst>
              <a:ext uri="{FF2B5EF4-FFF2-40B4-BE49-F238E27FC236}">
                <a16:creationId xmlns:a16="http://schemas.microsoft.com/office/drawing/2014/main" id="{C16F6C5E-29D7-90E9-8F05-B84C2F35E58B}"/>
              </a:ext>
            </a:extLst>
          </p:cNvPr>
          <p:cNvSpPr>
            <a:spLocks noGrp="1"/>
          </p:cNvSpPr>
          <p:nvPr>
            <p:ph idx="1"/>
          </p:nvPr>
        </p:nvSpPr>
        <p:spPr>
          <a:xfrm>
            <a:off x="838200" y="1863725"/>
            <a:ext cx="10515600" cy="2737410"/>
          </a:xfrm>
        </p:spPr>
        <p:txBody>
          <a:bodyPr>
            <a:normAutofit/>
          </a:bodyPr>
          <a:lstStyle/>
          <a:p>
            <a:pPr marL="342900" marR="0" lvl="0" indent="-342900">
              <a:lnSpc>
                <a:spcPct val="116000"/>
              </a:lnSpc>
              <a:spcBef>
                <a:spcPts val="0"/>
              </a:spcBef>
              <a:spcAft>
                <a:spcPts val="0"/>
              </a:spcAft>
              <a:buFont typeface="Symbol" panose="05050102010706020507" pitchFamily="18" charset="2"/>
              <a:buChar char=""/>
            </a:pPr>
            <a:r>
              <a:rPr lang="en-GB" sz="2400" dirty="0">
                <a:solidFill>
                  <a:srgbClr val="0D0D0D"/>
                </a:solidFill>
                <a:effectLst/>
                <a:latin typeface="system-ui"/>
                <a:ea typeface="system-ui"/>
                <a:cs typeface="system-ui"/>
              </a:rPr>
              <a:t>The SCAN algorithm moves the disk arm from one end of the disk to the other, servicing requests as it travels.</a:t>
            </a:r>
            <a:endParaRPr lang="en-US" sz="2400" dirty="0">
              <a:effectLst/>
              <a:latin typeface="Aptos" panose="020B0004020202020204" pitchFamily="34" charset="0"/>
              <a:ea typeface="MS Mincho" panose="02020609040205080304" pitchFamily="49" charset="-128"/>
              <a:cs typeface="Arial" panose="020B0604020202020204" pitchFamily="34" charset="0"/>
            </a:endParaRPr>
          </a:p>
          <a:p>
            <a:pPr marL="342900" marR="0" lvl="0" indent="-342900">
              <a:lnSpc>
                <a:spcPct val="116000"/>
              </a:lnSpc>
              <a:spcBef>
                <a:spcPts val="0"/>
              </a:spcBef>
              <a:spcAft>
                <a:spcPts val="0"/>
              </a:spcAft>
              <a:buFont typeface="Symbol" panose="05050102010706020507" pitchFamily="18" charset="2"/>
              <a:buChar char=""/>
            </a:pPr>
            <a:r>
              <a:rPr lang="en-GB" sz="2400" dirty="0">
                <a:solidFill>
                  <a:srgbClr val="0D0D0D"/>
                </a:solidFill>
                <a:effectLst/>
                <a:latin typeface="system-ui"/>
                <a:ea typeface="system-ui"/>
                <a:cs typeface="system-ui"/>
              </a:rPr>
              <a:t>It services all requests in one direction until it reaches the end of the disk, then it reverses direction and services requests in the opposite direction.</a:t>
            </a:r>
            <a:endParaRPr lang="en-US" sz="2400" dirty="0">
              <a:effectLst/>
              <a:latin typeface="Aptos" panose="020B0004020202020204" pitchFamily="34"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418292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95A09E-85C4-FA65-E357-287B826CDB88}"/>
              </a:ext>
            </a:extLst>
          </p:cNvPr>
          <p:cNvPicPr>
            <a:picLocks noChangeAspect="1"/>
          </p:cNvPicPr>
          <p:nvPr/>
        </p:nvPicPr>
        <p:blipFill>
          <a:blip r:embed="rId2"/>
          <a:stretch>
            <a:fillRect/>
          </a:stretch>
        </p:blipFill>
        <p:spPr>
          <a:xfrm>
            <a:off x="1933575" y="569907"/>
            <a:ext cx="8142620" cy="5718186"/>
          </a:xfrm>
          <a:prstGeom prst="rect">
            <a:avLst/>
          </a:prstGeom>
        </p:spPr>
      </p:pic>
    </p:spTree>
    <p:extLst>
      <p:ext uri="{BB962C8B-B14F-4D97-AF65-F5344CB8AC3E}">
        <p14:creationId xmlns:p14="http://schemas.microsoft.com/office/powerpoint/2010/main" val="219312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AAA-C95D-EEA2-1C67-D102066E3674}"/>
              </a:ext>
            </a:extLst>
          </p:cNvPr>
          <p:cNvSpPr>
            <a:spLocks noGrp="1"/>
          </p:cNvSpPr>
          <p:nvPr>
            <p:ph type="title"/>
          </p:nvPr>
        </p:nvSpPr>
        <p:spPr>
          <a:xfrm>
            <a:off x="1790700" y="707223"/>
            <a:ext cx="8610600" cy="1293028"/>
          </a:xfrm>
        </p:spPr>
        <p:txBody>
          <a:bodyPr/>
          <a:lstStyle/>
          <a:p>
            <a:pPr algn="ctr"/>
            <a:r>
              <a:rPr lang="en-US" b="1" dirty="0"/>
              <a:t>C-SCAN</a:t>
            </a:r>
          </a:p>
        </p:txBody>
      </p:sp>
      <p:sp>
        <p:nvSpPr>
          <p:cNvPr id="3" name="Content Placeholder 2">
            <a:extLst>
              <a:ext uri="{FF2B5EF4-FFF2-40B4-BE49-F238E27FC236}">
                <a16:creationId xmlns:a16="http://schemas.microsoft.com/office/drawing/2014/main" id="{C16F6C5E-29D7-90E9-8F05-B84C2F35E58B}"/>
              </a:ext>
            </a:extLst>
          </p:cNvPr>
          <p:cNvSpPr>
            <a:spLocks noGrp="1"/>
          </p:cNvSpPr>
          <p:nvPr>
            <p:ph idx="1"/>
          </p:nvPr>
        </p:nvSpPr>
        <p:spPr>
          <a:xfrm>
            <a:off x="838200" y="1863725"/>
            <a:ext cx="10515600" cy="2737410"/>
          </a:xfrm>
        </p:spPr>
        <p:txBody>
          <a:bodyPr>
            <a:normAutofit fontScale="92500"/>
          </a:bodyPr>
          <a:lstStyle/>
          <a:p>
            <a:pPr marL="342900" marR="0" lvl="0" indent="-342900">
              <a:lnSpc>
                <a:spcPct val="116000"/>
              </a:lnSpc>
              <a:spcBef>
                <a:spcPts val="0"/>
              </a:spcBef>
              <a:spcAft>
                <a:spcPts val="0"/>
              </a:spcAft>
              <a:buFont typeface="Symbol" panose="05050102010706020507" pitchFamily="18" charset="2"/>
              <a:buChar char=""/>
            </a:pPr>
            <a:r>
              <a:rPr lang="en-GB" sz="2400" dirty="0">
                <a:solidFill>
                  <a:srgbClr val="0D0D0D"/>
                </a:solidFill>
                <a:effectLst/>
                <a:latin typeface="system-ui"/>
                <a:ea typeface="system-ui"/>
                <a:cs typeface="system-ui"/>
              </a:rPr>
              <a:t>C-SCAN is a variant of the SCAN algorithm, which addresses some of its limitations.</a:t>
            </a:r>
            <a:endParaRPr lang="en-US" sz="2400" dirty="0">
              <a:effectLst/>
              <a:latin typeface="Aptos" panose="020B0004020202020204" pitchFamily="34" charset="0"/>
              <a:ea typeface="MS Mincho" panose="02020609040205080304" pitchFamily="49" charset="-128"/>
              <a:cs typeface="Arial" panose="020B0604020202020204" pitchFamily="34" charset="0"/>
            </a:endParaRPr>
          </a:p>
          <a:p>
            <a:pPr marL="342900" marR="0" lvl="0" indent="-342900">
              <a:lnSpc>
                <a:spcPct val="116000"/>
              </a:lnSpc>
              <a:spcBef>
                <a:spcPts val="0"/>
              </a:spcBef>
              <a:spcAft>
                <a:spcPts val="0"/>
              </a:spcAft>
              <a:buFont typeface="Symbol" panose="05050102010706020507" pitchFamily="18" charset="2"/>
              <a:buChar char=""/>
            </a:pPr>
            <a:r>
              <a:rPr lang="en-GB" sz="2400" dirty="0">
                <a:solidFill>
                  <a:srgbClr val="0D0D0D"/>
                </a:solidFill>
                <a:effectLst/>
                <a:latin typeface="system-ui"/>
                <a:ea typeface="system-ui"/>
                <a:cs typeface="system-ui"/>
              </a:rPr>
              <a:t>In C-SCAN, the disk arm only scans in one direction (e.g., from 0 to the maximum cylinder number), but when it reaches the end, it immediately returns to the beginning without servicing any requests.</a:t>
            </a:r>
            <a:endParaRPr lang="en-US" sz="2400" dirty="0">
              <a:effectLst/>
              <a:latin typeface="Aptos" panose="020B0004020202020204" pitchFamily="34" charset="0"/>
              <a:ea typeface="MS Mincho" panose="02020609040205080304" pitchFamily="49" charset="-128"/>
              <a:cs typeface="Arial" panose="020B0604020202020204" pitchFamily="34" charset="0"/>
            </a:endParaRPr>
          </a:p>
          <a:p>
            <a:pPr marL="342900" marR="0" lvl="0" indent="-342900">
              <a:lnSpc>
                <a:spcPct val="116000"/>
              </a:lnSpc>
              <a:spcBef>
                <a:spcPts val="0"/>
              </a:spcBef>
              <a:spcAft>
                <a:spcPts val="0"/>
              </a:spcAft>
              <a:buFont typeface="Symbol" panose="05050102010706020507" pitchFamily="18" charset="2"/>
              <a:buChar char=""/>
            </a:pPr>
            <a:r>
              <a:rPr lang="en-GB" sz="2400" dirty="0">
                <a:solidFill>
                  <a:srgbClr val="0D0D0D"/>
                </a:solidFill>
                <a:effectLst/>
                <a:latin typeface="system-ui"/>
                <a:ea typeface="system-ui"/>
                <a:cs typeface="system-ui"/>
              </a:rPr>
              <a:t>This means that the head only moves in one direction, which simplifies the implementation.</a:t>
            </a:r>
            <a:endParaRPr lang="en-US" sz="2400" dirty="0">
              <a:effectLst/>
              <a:latin typeface="Aptos" panose="020B0004020202020204" pitchFamily="34"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3422487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F512E-EFFE-DB63-EDE0-230825E1C1E2}"/>
              </a:ext>
            </a:extLst>
          </p:cNvPr>
          <p:cNvPicPr>
            <a:picLocks noChangeAspect="1"/>
          </p:cNvPicPr>
          <p:nvPr/>
        </p:nvPicPr>
        <p:blipFill>
          <a:blip r:embed="rId2"/>
          <a:stretch>
            <a:fillRect/>
          </a:stretch>
        </p:blipFill>
        <p:spPr>
          <a:xfrm>
            <a:off x="2887713" y="2005788"/>
            <a:ext cx="6149873" cy="4084674"/>
          </a:xfrm>
          <a:prstGeom prst="rect">
            <a:avLst/>
          </a:prstGeom>
        </p:spPr>
      </p:pic>
      <p:pic>
        <p:nvPicPr>
          <p:cNvPr id="5" name="Picture 4">
            <a:extLst>
              <a:ext uri="{FF2B5EF4-FFF2-40B4-BE49-F238E27FC236}">
                <a16:creationId xmlns:a16="http://schemas.microsoft.com/office/drawing/2014/main" id="{E9D19953-E947-FC26-2365-EF0757AB1D96}"/>
              </a:ext>
            </a:extLst>
          </p:cNvPr>
          <p:cNvPicPr>
            <a:picLocks noChangeAspect="1"/>
          </p:cNvPicPr>
          <p:nvPr/>
        </p:nvPicPr>
        <p:blipFill>
          <a:blip r:embed="rId3"/>
          <a:stretch>
            <a:fillRect/>
          </a:stretch>
        </p:blipFill>
        <p:spPr>
          <a:xfrm>
            <a:off x="2426688" y="767538"/>
            <a:ext cx="6500423" cy="1463167"/>
          </a:xfrm>
          <a:prstGeom prst="rect">
            <a:avLst/>
          </a:prstGeom>
        </p:spPr>
      </p:pic>
    </p:spTree>
    <p:extLst>
      <p:ext uri="{BB962C8B-B14F-4D97-AF65-F5344CB8AC3E}">
        <p14:creationId xmlns:p14="http://schemas.microsoft.com/office/powerpoint/2010/main" val="232210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AAA-C95D-EEA2-1C67-D102066E3674}"/>
              </a:ext>
            </a:extLst>
          </p:cNvPr>
          <p:cNvSpPr>
            <a:spLocks noGrp="1"/>
          </p:cNvSpPr>
          <p:nvPr>
            <p:ph type="title"/>
          </p:nvPr>
        </p:nvSpPr>
        <p:spPr>
          <a:xfrm>
            <a:off x="1790700" y="764373"/>
            <a:ext cx="8610600" cy="1293028"/>
          </a:xfrm>
        </p:spPr>
        <p:txBody>
          <a:bodyPr/>
          <a:lstStyle/>
          <a:p>
            <a:pPr algn="ctr"/>
            <a:r>
              <a:rPr lang="en-US" b="1" dirty="0"/>
              <a:t>LOOK</a:t>
            </a:r>
          </a:p>
        </p:txBody>
      </p:sp>
      <p:sp>
        <p:nvSpPr>
          <p:cNvPr id="3" name="Content Placeholder 2">
            <a:extLst>
              <a:ext uri="{FF2B5EF4-FFF2-40B4-BE49-F238E27FC236}">
                <a16:creationId xmlns:a16="http://schemas.microsoft.com/office/drawing/2014/main" id="{C16F6C5E-29D7-90E9-8F05-B84C2F35E58B}"/>
              </a:ext>
            </a:extLst>
          </p:cNvPr>
          <p:cNvSpPr>
            <a:spLocks noGrp="1"/>
          </p:cNvSpPr>
          <p:nvPr>
            <p:ph idx="1"/>
          </p:nvPr>
        </p:nvSpPr>
        <p:spPr>
          <a:xfrm>
            <a:off x="838200" y="1863725"/>
            <a:ext cx="10515600" cy="2737410"/>
          </a:xfrm>
        </p:spPr>
        <p:txBody>
          <a:bodyPr>
            <a:normAutofit/>
          </a:bodyPr>
          <a:lstStyle/>
          <a:p>
            <a:pPr marL="0" marR="0" indent="0" algn="just">
              <a:lnSpc>
                <a:spcPct val="107000"/>
              </a:lnSpc>
              <a:spcBef>
                <a:spcPts val="0"/>
              </a:spcBef>
              <a:spcAft>
                <a:spcPts val="800"/>
              </a:spcAft>
              <a:buNone/>
            </a:pPr>
            <a:r>
              <a:rPr lang="en-GB" sz="2400" b="1" dirty="0">
                <a:effectLst/>
                <a:latin typeface="Calibri" panose="020F0502020204030204" pitchFamily="34" charset="0"/>
                <a:ea typeface="Calibri" panose="020F0502020204030204" pitchFamily="34" charset="0"/>
                <a:cs typeface="Mangal" panose="02040503050203030202" pitchFamily="18" charset="0"/>
              </a:rPr>
              <a:t>LOOK</a:t>
            </a:r>
            <a:r>
              <a:rPr lang="en-GB" sz="2400" dirty="0">
                <a:effectLst/>
                <a:latin typeface="Calibri" panose="020F0502020204030204" pitchFamily="34" charset="0"/>
                <a:ea typeface="Calibri" panose="020F0502020204030204" pitchFamily="34" charset="0"/>
                <a:cs typeface="Mangal" panose="02040503050203030202" pitchFamily="18" charset="0"/>
              </a:rPr>
              <a:t> Disk Scheduling Algorithm is the advanced version of the SCAN disk scheduling algorithm. In this algorithm, the disk arm moves in a particular direction till the last request is found in that direction and serves all of them found in the path, and then reverses its direction and serves the requests found in the path again up to the last request found. The only difference between SCAN and LOOK is, it doesn't go to the end it only moves up to which the request is found.</a:t>
            </a:r>
            <a:endParaRPr lang="en-US"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873019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AAA-C95D-EEA2-1C67-D102066E3674}"/>
              </a:ext>
            </a:extLst>
          </p:cNvPr>
          <p:cNvSpPr>
            <a:spLocks noGrp="1"/>
          </p:cNvSpPr>
          <p:nvPr>
            <p:ph type="title"/>
          </p:nvPr>
        </p:nvSpPr>
        <p:spPr>
          <a:xfrm>
            <a:off x="1790700" y="764373"/>
            <a:ext cx="8610600" cy="1293028"/>
          </a:xfrm>
        </p:spPr>
        <p:txBody>
          <a:bodyPr/>
          <a:lstStyle/>
          <a:p>
            <a:pPr algn="ctr"/>
            <a:r>
              <a:rPr lang="en-US" b="1" dirty="0"/>
              <a:t>EXAMPLE</a:t>
            </a:r>
          </a:p>
        </p:txBody>
      </p:sp>
      <p:sp>
        <p:nvSpPr>
          <p:cNvPr id="3" name="Content Placeholder 2">
            <a:extLst>
              <a:ext uri="{FF2B5EF4-FFF2-40B4-BE49-F238E27FC236}">
                <a16:creationId xmlns:a16="http://schemas.microsoft.com/office/drawing/2014/main" id="{C16F6C5E-29D7-90E9-8F05-B84C2F35E58B}"/>
              </a:ext>
            </a:extLst>
          </p:cNvPr>
          <p:cNvSpPr>
            <a:spLocks noGrp="1"/>
          </p:cNvSpPr>
          <p:nvPr>
            <p:ph idx="1"/>
          </p:nvPr>
        </p:nvSpPr>
        <p:spPr>
          <a:xfrm>
            <a:off x="838200" y="1863725"/>
            <a:ext cx="10515600" cy="2737410"/>
          </a:xfrm>
        </p:spPr>
        <p:txBody>
          <a:bodyPr>
            <a:normAutofit/>
          </a:bodyPr>
          <a:lstStyle/>
          <a:p>
            <a:pPr marL="0" marR="0" indent="0" algn="just">
              <a:lnSpc>
                <a:spcPct val="107000"/>
              </a:lnSpc>
              <a:spcBef>
                <a:spcPts val="0"/>
              </a:spcBef>
              <a:spcAft>
                <a:spcPts val="800"/>
              </a:spcAft>
              <a:buNone/>
            </a:pPr>
            <a:r>
              <a:rPr lang="en-GB" sz="1800" dirty="0">
                <a:solidFill>
                  <a:srgbClr val="333333"/>
                </a:solidFill>
                <a:effectLst/>
                <a:latin typeface="Segoe UI" panose="020B0502040204020203" pitchFamily="34" charset="0"/>
                <a:ea typeface="Calibri" panose="020F0502020204030204" pitchFamily="34" charset="0"/>
                <a:cs typeface="Mangal" panose="02040503050203030202" pitchFamily="18" charset="0"/>
              </a:rPr>
              <a:t>Let's take an example to understand the LOOK Disk Scheduling Algorithm. Let's take a disk with </a:t>
            </a:r>
            <a:r>
              <a:rPr lang="en-GB" sz="1800" b="1" dirty="0">
                <a:solidFill>
                  <a:srgbClr val="333333"/>
                </a:solidFill>
                <a:effectLst/>
                <a:latin typeface="Segoe UI" panose="020B0502040204020203" pitchFamily="34" charset="0"/>
                <a:ea typeface="Calibri" panose="020F0502020204030204" pitchFamily="34" charset="0"/>
                <a:cs typeface="Mangal" panose="02040503050203030202" pitchFamily="18" charset="0"/>
              </a:rPr>
              <a:t>180</a:t>
            </a:r>
            <a:r>
              <a:rPr lang="en-GB" sz="1800" dirty="0">
                <a:solidFill>
                  <a:srgbClr val="333333"/>
                </a:solidFill>
                <a:effectLst/>
                <a:latin typeface="Segoe UI" panose="020B0502040204020203" pitchFamily="34" charset="0"/>
                <a:ea typeface="Calibri" panose="020F0502020204030204" pitchFamily="34" charset="0"/>
                <a:cs typeface="Mangal" panose="02040503050203030202" pitchFamily="18" charset="0"/>
              </a:rPr>
              <a:t> tracks </a:t>
            </a:r>
            <a:r>
              <a:rPr lang="en-GB" sz="1800" b="1" dirty="0">
                <a:solidFill>
                  <a:srgbClr val="333333"/>
                </a:solidFill>
                <a:effectLst/>
                <a:latin typeface="Segoe UI" panose="020B0502040204020203" pitchFamily="34" charset="0"/>
                <a:ea typeface="Calibri" panose="020F0502020204030204" pitchFamily="34" charset="0"/>
                <a:cs typeface="Mangal" panose="02040503050203030202" pitchFamily="18" charset="0"/>
              </a:rPr>
              <a:t>(0-179)</a:t>
            </a:r>
            <a:r>
              <a:rPr lang="en-GB" sz="1800" dirty="0">
                <a:solidFill>
                  <a:srgbClr val="333333"/>
                </a:solidFill>
                <a:effectLst/>
                <a:latin typeface="Segoe UI" panose="020B0502040204020203" pitchFamily="34" charset="0"/>
                <a:ea typeface="Calibri" panose="020F0502020204030204" pitchFamily="34" charset="0"/>
                <a:cs typeface="Mangal" panose="02040503050203030202" pitchFamily="18" charset="0"/>
              </a:rPr>
              <a:t> and the disk queue having input/output requests in the following order: </a:t>
            </a:r>
            <a:r>
              <a:rPr lang="en-GB" sz="1800" b="1" dirty="0">
                <a:solidFill>
                  <a:srgbClr val="333333"/>
                </a:solidFill>
                <a:effectLst/>
                <a:latin typeface="Segoe UI" panose="020B0502040204020203" pitchFamily="34" charset="0"/>
                <a:ea typeface="Calibri" panose="020F0502020204030204" pitchFamily="34" charset="0"/>
                <a:cs typeface="Mangal" panose="02040503050203030202" pitchFamily="18" charset="0"/>
              </a:rPr>
              <a:t>75, 90, 40, 135, 50, 170, 65, 10</a:t>
            </a:r>
            <a:r>
              <a:rPr lang="en-GB" sz="1800" dirty="0">
                <a:solidFill>
                  <a:srgbClr val="333333"/>
                </a:solidFill>
                <a:effectLst/>
                <a:latin typeface="Segoe UI" panose="020B0502040204020203" pitchFamily="34" charset="0"/>
                <a:ea typeface="Calibri" panose="020F0502020204030204" pitchFamily="34" charset="0"/>
                <a:cs typeface="Mangal" panose="02040503050203030202" pitchFamily="18" charset="0"/>
              </a:rPr>
              <a:t>. The initial head position of the Read/Write head is </a:t>
            </a:r>
            <a:r>
              <a:rPr lang="en-GB" sz="1800" dirty="0">
                <a:solidFill>
                  <a:srgbClr val="FF0000"/>
                </a:solidFill>
                <a:effectLst/>
                <a:latin typeface="Segoe UI" panose="020B0502040204020203" pitchFamily="34" charset="0"/>
                <a:ea typeface="Calibri" panose="020F0502020204030204" pitchFamily="34" charset="0"/>
                <a:cs typeface="Mangal" panose="02040503050203030202" pitchFamily="18" charset="0"/>
              </a:rPr>
              <a:t>45</a:t>
            </a:r>
            <a:r>
              <a:rPr lang="en-GB" sz="1800" dirty="0">
                <a:solidFill>
                  <a:srgbClr val="333333"/>
                </a:solidFill>
                <a:effectLst/>
                <a:latin typeface="Segoe UI" panose="020B0502040204020203" pitchFamily="34" charset="0"/>
                <a:ea typeface="Calibri" panose="020F0502020204030204" pitchFamily="34" charset="0"/>
                <a:cs typeface="Mangal" panose="02040503050203030202" pitchFamily="18" charset="0"/>
              </a:rPr>
              <a:t> and would move on the right-hand side. Find the total number of track movements of the Read/Write head using the LOOK disk scheduling algorithm.</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2988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76239F-5DFF-20D8-EDCF-B0D2E3385B0C}"/>
              </a:ext>
            </a:extLst>
          </p:cNvPr>
          <p:cNvPicPr>
            <a:picLocks noChangeAspect="1"/>
          </p:cNvPicPr>
          <p:nvPr/>
        </p:nvPicPr>
        <p:blipFill>
          <a:blip r:embed="rId2"/>
          <a:stretch>
            <a:fillRect/>
          </a:stretch>
        </p:blipFill>
        <p:spPr>
          <a:xfrm>
            <a:off x="1017450" y="222693"/>
            <a:ext cx="10157100" cy="4368356"/>
          </a:xfrm>
          <a:prstGeom prst="rect">
            <a:avLst/>
          </a:prstGeom>
        </p:spPr>
      </p:pic>
      <p:sp>
        <p:nvSpPr>
          <p:cNvPr id="4" name="Subtitle 2">
            <a:extLst>
              <a:ext uri="{FF2B5EF4-FFF2-40B4-BE49-F238E27FC236}">
                <a16:creationId xmlns:a16="http://schemas.microsoft.com/office/drawing/2014/main" id="{152CB56B-0866-4A59-93AC-14756CFA4864}"/>
              </a:ext>
            </a:extLst>
          </p:cNvPr>
          <p:cNvSpPr txBox="1">
            <a:spLocks/>
          </p:cNvSpPr>
          <p:nvPr/>
        </p:nvSpPr>
        <p:spPr>
          <a:xfrm>
            <a:off x="1017450" y="4706938"/>
            <a:ext cx="9144000" cy="1655762"/>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just">
              <a:lnSpc>
                <a:spcPct val="107000"/>
              </a:lnSpc>
              <a:spcBef>
                <a:spcPts val="0"/>
              </a:spcBef>
              <a:spcAft>
                <a:spcPts val="800"/>
              </a:spcAft>
            </a:pPr>
            <a:r>
              <a:rPr lang="en-GB" sz="2000" dirty="0">
                <a:solidFill>
                  <a:srgbClr val="333333"/>
                </a:solidFill>
                <a:latin typeface="Segoe UI" panose="020B0502040204020203" pitchFamily="34" charset="0"/>
                <a:ea typeface="Times New Roman" panose="02020603050405020304" pitchFamily="18" charset="0"/>
                <a:cs typeface="Mangal" panose="02040503050203030202" pitchFamily="18" charset="0"/>
              </a:rPr>
              <a:t>The initial head point is 45,</a:t>
            </a:r>
            <a:endParaRPr lang="en-US" sz="2000" dirty="0">
              <a:latin typeface="Calibri" panose="020F0502020204030204" pitchFamily="34" charset="0"/>
              <a:ea typeface="Calibri" panose="020F0502020204030204" pitchFamily="34" charset="0"/>
              <a:cs typeface="Mangal" panose="02040503050203030202" pitchFamily="18" charset="0"/>
            </a:endParaRPr>
          </a:p>
          <a:p>
            <a:pPr marL="0" algn="just">
              <a:lnSpc>
                <a:spcPct val="107000"/>
              </a:lnSpc>
              <a:spcBef>
                <a:spcPts val="0"/>
              </a:spcBef>
              <a:spcAft>
                <a:spcPts val="800"/>
              </a:spcAft>
            </a:pPr>
            <a:r>
              <a:rPr lang="en-GB" sz="2000" dirty="0">
                <a:solidFill>
                  <a:srgbClr val="333333"/>
                </a:solidFill>
                <a:latin typeface="Segoe UI" panose="020B0502040204020203" pitchFamily="34" charset="0"/>
                <a:ea typeface="Times New Roman" panose="02020603050405020304" pitchFamily="18" charset="0"/>
                <a:cs typeface="Mangal" panose="02040503050203030202" pitchFamily="18" charset="0"/>
              </a:rPr>
              <a:t>= (50-45) + (65-50) + (75-65) + (90-75) + (135-90) + (170-135) + (170-40) + (40-10)</a:t>
            </a:r>
            <a:endParaRPr lang="en-US" sz="2000" dirty="0">
              <a:latin typeface="Calibri" panose="020F0502020204030204" pitchFamily="34" charset="0"/>
              <a:ea typeface="Calibri" panose="020F0502020204030204" pitchFamily="34" charset="0"/>
              <a:cs typeface="Mangal" panose="02040503050203030202" pitchFamily="18" charset="0"/>
            </a:endParaRPr>
          </a:p>
          <a:p>
            <a:pPr marL="0" algn="just">
              <a:lnSpc>
                <a:spcPct val="107000"/>
              </a:lnSpc>
              <a:spcBef>
                <a:spcPts val="0"/>
              </a:spcBef>
              <a:spcAft>
                <a:spcPts val="800"/>
              </a:spcAft>
            </a:pPr>
            <a:r>
              <a:rPr lang="en-GB" sz="2000" dirty="0">
                <a:solidFill>
                  <a:srgbClr val="333333"/>
                </a:solidFill>
                <a:latin typeface="Segoe UI" panose="020B0502040204020203" pitchFamily="34" charset="0"/>
                <a:ea typeface="Times New Roman" panose="02020603050405020304" pitchFamily="18" charset="0"/>
                <a:cs typeface="Mangal" panose="02040503050203030202" pitchFamily="18" charset="0"/>
              </a:rPr>
              <a:t>= 5 + 15 + 10 + 15 + 45 + 35 + 130 + 30</a:t>
            </a:r>
            <a:endParaRPr lang="en-US" sz="2000" dirty="0">
              <a:latin typeface="Calibri" panose="020F0502020204030204" pitchFamily="34" charset="0"/>
              <a:ea typeface="Calibri" panose="020F0502020204030204" pitchFamily="34" charset="0"/>
              <a:cs typeface="Mangal" panose="02040503050203030202" pitchFamily="18" charset="0"/>
            </a:endParaRPr>
          </a:p>
          <a:p>
            <a:pPr marL="0" algn="just">
              <a:lnSpc>
                <a:spcPct val="107000"/>
              </a:lnSpc>
              <a:spcBef>
                <a:spcPts val="0"/>
              </a:spcBef>
              <a:spcAft>
                <a:spcPts val="800"/>
              </a:spcAft>
            </a:pPr>
            <a:r>
              <a:rPr lang="en-GB" sz="2000" dirty="0">
                <a:solidFill>
                  <a:srgbClr val="333333"/>
                </a:solidFill>
                <a:latin typeface="Segoe UI" panose="020B0502040204020203" pitchFamily="34" charset="0"/>
                <a:ea typeface="Times New Roman" panose="02020603050405020304" pitchFamily="18" charset="0"/>
                <a:cs typeface="Mangal" panose="02040503050203030202" pitchFamily="18" charset="0"/>
              </a:rPr>
              <a:t>= 285</a:t>
            </a:r>
            <a:endParaRPr lang="en-US" sz="20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6180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AAA-C95D-EEA2-1C67-D102066E3674}"/>
              </a:ext>
            </a:extLst>
          </p:cNvPr>
          <p:cNvSpPr>
            <a:spLocks noGrp="1"/>
          </p:cNvSpPr>
          <p:nvPr>
            <p:ph type="title"/>
          </p:nvPr>
        </p:nvSpPr>
        <p:spPr>
          <a:xfrm>
            <a:off x="-400050" y="833036"/>
            <a:ext cx="8610600" cy="1293028"/>
          </a:xfrm>
        </p:spPr>
        <p:txBody>
          <a:bodyPr/>
          <a:lstStyle/>
          <a:p>
            <a:pPr algn="ctr"/>
            <a:r>
              <a:rPr lang="en-US" b="1" dirty="0"/>
              <a:t>Advantage of look:</a:t>
            </a:r>
          </a:p>
        </p:txBody>
      </p:sp>
      <p:sp>
        <p:nvSpPr>
          <p:cNvPr id="3" name="Content Placeholder 2">
            <a:extLst>
              <a:ext uri="{FF2B5EF4-FFF2-40B4-BE49-F238E27FC236}">
                <a16:creationId xmlns:a16="http://schemas.microsoft.com/office/drawing/2014/main" id="{C16F6C5E-29D7-90E9-8F05-B84C2F35E58B}"/>
              </a:ext>
            </a:extLst>
          </p:cNvPr>
          <p:cNvSpPr>
            <a:spLocks noGrp="1"/>
          </p:cNvSpPr>
          <p:nvPr>
            <p:ph idx="1"/>
          </p:nvPr>
        </p:nvSpPr>
        <p:spPr>
          <a:xfrm>
            <a:off x="838200" y="1863725"/>
            <a:ext cx="10515600" cy="1831975"/>
          </a:xfrm>
        </p:spPr>
        <p:txBody>
          <a:bodyPr>
            <a:normAutofit/>
          </a:bodyPr>
          <a:lstStyle/>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It provides better performance in comparison to the SCAN algorithm.</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The LOOK scheduling algorithm avoids starvation.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The head will not move to the end of the disk if no more requests are fulfilled.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Waiting time and response time have a low variance.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Title 1">
            <a:extLst>
              <a:ext uri="{FF2B5EF4-FFF2-40B4-BE49-F238E27FC236}">
                <a16:creationId xmlns:a16="http://schemas.microsoft.com/office/drawing/2014/main" id="{4EDA66BB-208B-2149-37C9-7802E9A45655}"/>
              </a:ext>
            </a:extLst>
          </p:cNvPr>
          <p:cNvSpPr txBox="1">
            <a:spLocks/>
          </p:cNvSpPr>
          <p:nvPr/>
        </p:nvSpPr>
        <p:spPr>
          <a:xfrm>
            <a:off x="-400050" y="3442886"/>
            <a:ext cx="8705850" cy="1293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Disadvantage of look:</a:t>
            </a:r>
          </a:p>
        </p:txBody>
      </p:sp>
      <p:sp>
        <p:nvSpPr>
          <p:cNvPr id="5" name="Content Placeholder 2">
            <a:extLst>
              <a:ext uri="{FF2B5EF4-FFF2-40B4-BE49-F238E27FC236}">
                <a16:creationId xmlns:a16="http://schemas.microsoft.com/office/drawing/2014/main" id="{611F1272-D941-6AFA-65B4-1F5C68A7D0A1}"/>
              </a:ext>
            </a:extLst>
          </p:cNvPr>
          <p:cNvSpPr txBox="1">
            <a:spLocks/>
          </p:cNvSpPr>
          <p:nvPr/>
        </p:nvSpPr>
        <p:spPr>
          <a:xfrm>
            <a:off x="904875" y="4368800"/>
            <a:ext cx="10515600" cy="183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There is an overhead of finding the final requests.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Should not be used in the case of more Load.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07660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AAA-C95D-EEA2-1C67-D102066E3674}"/>
              </a:ext>
            </a:extLst>
          </p:cNvPr>
          <p:cNvSpPr>
            <a:spLocks noGrp="1"/>
          </p:cNvSpPr>
          <p:nvPr>
            <p:ph type="title"/>
          </p:nvPr>
        </p:nvSpPr>
        <p:spPr>
          <a:xfrm>
            <a:off x="1790700" y="640548"/>
            <a:ext cx="8610600" cy="1293028"/>
          </a:xfrm>
        </p:spPr>
        <p:txBody>
          <a:bodyPr/>
          <a:lstStyle/>
          <a:p>
            <a:pPr algn="ctr"/>
            <a:r>
              <a:rPr lang="en-US" b="1" dirty="0"/>
              <a:t>C-look</a:t>
            </a:r>
          </a:p>
        </p:txBody>
      </p:sp>
      <p:sp>
        <p:nvSpPr>
          <p:cNvPr id="3" name="Content Placeholder 2">
            <a:extLst>
              <a:ext uri="{FF2B5EF4-FFF2-40B4-BE49-F238E27FC236}">
                <a16:creationId xmlns:a16="http://schemas.microsoft.com/office/drawing/2014/main" id="{C16F6C5E-29D7-90E9-8F05-B84C2F35E58B}"/>
              </a:ext>
            </a:extLst>
          </p:cNvPr>
          <p:cNvSpPr>
            <a:spLocks noGrp="1"/>
          </p:cNvSpPr>
          <p:nvPr>
            <p:ph idx="1"/>
          </p:nvPr>
        </p:nvSpPr>
        <p:spPr>
          <a:xfrm>
            <a:off x="981075" y="1797049"/>
            <a:ext cx="10515600" cy="1212850"/>
          </a:xfrm>
        </p:spPr>
        <p:txBody>
          <a:bodyPr>
            <a:normAutofit/>
          </a:bodyPr>
          <a:lstStyle/>
          <a:p>
            <a:pPr marL="0" marR="0" indent="0" algn="just">
              <a:buNone/>
            </a:pPr>
            <a:r>
              <a:rPr lang="en-GB" sz="2400" b="1" dirty="0">
                <a:solidFill>
                  <a:srgbClr val="333333"/>
                </a:solidFill>
                <a:effectLst/>
                <a:latin typeface="Segoe UI" panose="020B0502040204020203" pitchFamily="34" charset="0"/>
                <a:ea typeface="Times New Roman" panose="02020603050405020304" pitchFamily="18" charset="0"/>
              </a:rPr>
              <a:t>C-LOOK</a:t>
            </a:r>
            <a:r>
              <a:rPr lang="en-GB" sz="2400" dirty="0">
                <a:solidFill>
                  <a:srgbClr val="333333"/>
                </a:solidFill>
                <a:effectLst/>
                <a:latin typeface="Segoe UI" panose="020B0502040204020203" pitchFamily="34" charset="0"/>
                <a:ea typeface="Times New Roman" panose="02020603050405020304" pitchFamily="18" charset="0"/>
              </a:rPr>
              <a:t> Disk Scheduling Algorithm is an enhanced version of both SCAN as well as LOOK disk scheduling algorithms. </a:t>
            </a:r>
            <a:r>
              <a:rPr lang="en-GB" sz="2400" b="1" dirty="0">
                <a:solidFill>
                  <a:srgbClr val="333333"/>
                </a:solidFill>
                <a:effectLst/>
                <a:latin typeface="Segoe UI" panose="020B0502040204020203" pitchFamily="34" charset="0"/>
                <a:ea typeface="Times New Roman" panose="02020603050405020304" pitchFamily="18" charset="0"/>
              </a:rPr>
              <a:t>C-LOOK</a:t>
            </a:r>
            <a:r>
              <a:rPr lang="en-GB" sz="2400" dirty="0">
                <a:solidFill>
                  <a:srgbClr val="333333"/>
                </a:solidFill>
                <a:effectLst/>
                <a:latin typeface="Segoe UI" panose="020B0502040204020203" pitchFamily="34" charset="0"/>
                <a:ea typeface="Times New Roman" panose="02020603050405020304" pitchFamily="18" charset="0"/>
              </a:rPr>
              <a:t> Stands for circular-LOOK. </a:t>
            </a:r>
            <a:r>
              <a:rPr lang="en-GB" sz="2400" b="1" dirty="0">
                <a:solidFill>
                  <a:srgbClr val="333333"/>
                </a:solidFill>
                <a:effectLst/>
                <a:latin typeface="Segoe UI" panose="020B0502040204020203" pitchFamily="34" charset="0"/>
                <a:ea typeface="Times New Roman" panose="02020603050405020304" pitchFamily="18" charset="0"/>
              </a:rPr>
              <a:t>C</a:t>
            </a:r>
            <a:r>
              <a:rPr lang="en-GB" sz="2400" dirty="0">
                <a:solidFill>
                  <a:srgbClr val="333333"/>
                </a:solidFill>
                <a:effectLst/>
                <a:latin typeface="Segoe UI" panose="020B0502040204020203" pitchFamily="34" charset="0"/>
                <a:ea typeface="Times New Roman" panose="02020603050405020304" pitchFamily="18" charset="0"/>
              </a:rPr>
              <a:t>-LOOK algorithm is an improved version of the LOOK </a:t>
            </a:r>
            <a:r>
              <a:rPr lang="en-GB" sz="2400" b="1" dirty="0">
                <a:solidFill>
                  <a:srgbClr val="333333"/>
                </a:solidFill>
                <a:effectLst/>
                <a:latin typeface="Segoe UI" panose="020B0502040204020203" pitchFamily="34" charset="0"/>
                <a:ea typeface="Times New Roman" panose="02020603050405020304" pitchFamily="18" charset="0"/>
              </a:rPr>
              <a:t>algorithm</a:t>
            </a:r>
            <a:r>
              <a:rPr lang="en-GB" sz="2400" dirty="0">
                <a:solidFill>
                  <a:srgbClr val="333333"/>
                </a:solidFill>
                <a:effectLst/>
                <a:latin typeface="Segoe UI" panose="020B0502040204020203" pitchFamily="34"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sp>
        <p:nvSpPr>
          <p:cNvPr id="4" name="Title 1">
            <a:extLst>
              <a:ext uri="{FF2B5EF4-FFF2-40B4-BE49-F238E27FC236}">
                <a16:creationId xmlns:a16="http://schemas.microsoft.com/office/drawing/2014/main" id="{8ECC3278-722B-434A-3849-2F583B39C886}"/>
              </a:ext>
            </a:extLst>
          </p:cNvPr>
          <p:cNvSpPr txBox="1">
            <a:spLocks/>
          </p:cNvSpPr>
          <p:nvPr/>
        </p:nvSpPr>
        <p:spPr>
          <a:xfrm>
            <a:off x="-2266950" y="3187701"/>
            <a:ext cx="8610600" cy="1293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Example:</a:t>
            </a:r>
          </a:p>
        </p:txBody>
      </p:sp>
      <p:sp>
        <p:nvSpPr>
          <p:cNvPr id="5" name="Content Placeholder 2">
            <a:extLst>
              <a:ext uri="{FF2B5EF4-FFF2-40B4-BE49-F238E27FC236}">
                <a16:creationId xmlns:a16="http://schemas.microsoft.com/office/drawing/2014/main" id="{6BE4E557-0444-0419-8A1E-3A6ECC14A6F2}"/>
              </a:ext>
            </a:extLst>
          </p:cNvPr>
          <p:cNvSpPr txBox="1">
            <a:spLocks/>
          </p:cNvSpPr>
          <p:nvPr/>
        </p:nvSpPr>
        <p:spPr>
          <a:xfrm>
            <a:off x="981075" y="4264024"/>
            <a:ext cx="10515600" cy="1831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2400" dirty="0">
                <a:solidFill>
                  <a:srgbClr val="333333"/>
                </a:solidFill>
                <a:effectLst/>
                <a:latin typeface="Segoe UI" panose="020B0502040204020203" pitchFamily="34" charset="0"/>
                <a:ea typeface="Calibri" panose="020F0502020204030204" pitchFamily="34" charset="0"/>
              </a:rPr>
              <a:t>Let's take an example to understand the </a:t>
            </a:r>
            <a:r>
              <a:rPr lang="en-GB" sz="2400" b="1" dirty="0">
                <a:solidFill>
                  <a:srgbClr val="333333"/>
                </a:solidFill>
                <a:effectLst/>
                <a:latin typeface="Segoe UI" panose="020B0502040204020203" pitchFamily="34" charset="0"/>
                <a:ea typeface="Calibri" panose="020F0502020204030204" pitchFamily="34" charset="0"/>
              </a:rPr>
              <a:t>C-LOOK</a:t>
            </a:r>
            <a:r>
              <a:rPr lang="en-GB" sz="2400" dirty="0">
                <a:solidFill>
                  <a:srgbClr val="333333"/>
                </a:solidFill>
                <a:effectLst/>
                <a:latin typeface="Segoe UI" panose="020B0502040204020203" pitchFamily="34" charset="0"/>
                <a:ea typeface="Calibri" panose="020F0502020204030204" pitchFamily="34" charset="0"/>
              </a:rPr>
              <a:t> Disk Scheduling Algorithm. Let's take a disk with </a:t>
            </a:r>
            <a:r>
              <a:rPr lang="en-GB" sz="2400" b="1" dirty="0">
                <a:solidFill>
                  <a:srgbClr val="333333"/>
                </a:solidFill>
                <a:effectLst/>
                <a:latin typeface="Segoe UI" panose="020B0502040204020203" pitchFamily="34" charset="0"/>
                <a:ea typeface="Calibri" panose="020F0502020204030204" pitchFamily="34" charset="0"/>
              </a:rPr>
              <a:t>180</a:t>
            </a:r>
            <a:r>
              <a:rPr lang="en-GB" sz="2400" dirty="0">
                <a:solidFill>
                  <a:srgbClr val="333333"/>
                </a:solidFill>
                <a:effectLst/>
                <a:latin typeface="Segoe UI" panose="020B0502040204020203" pitchFamily="34" charset="0"/>
                <a:ea typeface="Calibri" panose="020F0502020204030204" pitchFamily="34" charset="0"/>
              </a:rPr>
              <a:t> tracks </a:t>
            </a:r>
            <a:r>
              <a:rPr lang="en-GB" sz="2400" b="1" dirty="0">
                <a:solidFill>
                  <a:srgbClr val="333333"/>
                </a:solidFill>
                <a:effectLst/>
                <a:latin typeface="Segoe UI" panose="020B0502040204020203" pitchFamily="34" charset="0"/>
                <a:ea typeface="Calibri" panose="020F0502020204030204" pitchFamily="34" charset="0"/>
              </a:rPr>
              <a:t>(0-179)</a:t>
            </a:r>
            <a:r>
              <a:rPr lang="en-GB" sz="2400" dirty="0">
                <a:solidFill>
                  <a:srgbClr val="333333"/>
                </a:solidFill>
                <a:effectLst/>
                <a:latin typeface="Segoe UI" panose="020B0502040204020203" pitchFamily="34" charset="0"/>
                <a:ea typeface="Calibri" panose="020F0502020204030204" pitchFamily="34" charset="0"/>
              </a:rPr>
              <a:t> and the disk queue having input/output requests in the following order: </a:t>
            </a:r>
            <a:r>
              <a:rPr lang="en-GB" sz="2400" b="1" dirty="0">
                <a:solidFill>
                  <a:srgbClr val="333333"/>
                </a:solidFill>
                <a:effectLst/>
                <a:latin typeface="Segoe UI" panose="020B0502040204020203" pitchFamily="34" charset="0"/>
                <a:ea typeface="Calibri" panose="020F0502020204030204" pitchFamily="34" charset="0"/>
              </a:rPr>
              <a:t>75, 90, 40, 135, 50, 170, 65, 10</a:t>
            </a:r>
            <a:r>
              <a:rPr lang="en-GB" sz="2400" dirty="0">
                <a:solidFill>
                  <a:srgbClr val="333333"/>
                </a:solidFill>
                <a:effectLst/>
                <a:latin typeface="Segoe UI" panose="020B0502040204020203" pitchFamily="34" charset="0"/>
                <a:ea typeface="Calibri" panose="020F0502020204030204" pitchFamily="34" charset="0"/>
              </a:rPr>
              <a:t>. The initial head position of the Read/Write head is 45 and would move on the right-hand side. Find the total number of track movements of the Read/Write head using the C-LOOK disk scheduling algorithm</a:t>
            </a:r>
            <a:endParaRPr lang="en-US"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5356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fference between Look and C-Look Disk Scheduling Algorithm">
            <a:extLst>
              <a:ext uri="{FF2B5EF4-FFF2-40B4-BE49-F238E27FC236}">
                <a16:creationId xmlns:a16="http://schemas.microsoft.com/office/drawing/2014/main" id="{5B6F5168-5C92-9EA2-C42B-1C9CC467DC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0954" y="207027"/>
            <a:ext cx="8696968" cy="3945873"/>
          </a:xfrm>
          <a:prstGeom prst="rect">
            <a:avLst/>
          </a:prstGeom>
          <a:noFill/>
          <a:ln>
            <a:noFill/>
          </a:ln>
        </p:spPr>
      </p:pic>
      <p:sp>
        <p:nvSpPr>
          <p:cNvPr id="3" name="Content Placeholder 2">
            <a:extLst>
              <a:ext uri="{FF2B5EF4-FFF2-40B4-BE49-F238E27FC236}">
                <a16:creationId xmlns:a16="http://schemas.microsoft.com/office/drawing/2014/main" id="{8700628C-8253-A809-2D86-2E170662E500}"/>
              </a:ext>
            </a:extLst>
          </p:cNvPr>
          <p:cNvSpPr txBox="1">
            <a:spLocks/>
          </p:cNvSpPr>
          <p:nvPr/>
        </p:nvSpPr>
        <p:spPr>
          <a:xfrm>
            <a:off x="1352550" y="4476749"/>
            <a:ext cx="10515600" cy="20097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a:lnSpc>
                <a:spcPct val="107000"/>
              </a:lnSpc>
              <a:spcBef>
                <a:spcPts val="0"/>
              </a:spcBef>
              <a:spcAft>
                <a:spcPts val="800"/>
              </a:spcAft>
              <a:buNone/>
            </a:pPr>
            <a:r>
              <a:rPr lang="en-GB"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Total head movements,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07000"/>
              </a:lnSpc>
              <a:spcBef>
                <a:spcPts val="0"/>
              </a:spcBef>
              <a:spcAft>
                <a:spcPts val="800"/>
              </a:spcAft>
              <a:buNone/>
            </a:pPr>
            <a:r>
              <a:rPr lang="en-GB"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The initial head point is 45,</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07000"/>
              </a:lnSpc>
              <a:spcBef>
                <a:spcPts val="0"/>
              </a:spcBef>
              <a:spcAft>
                <a:spcPts val="800"/>
              </a:spcAft>
              <a:buNone/>
            </a:pPr>
            <a:r>
              <a:rPr lang="en-GB"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 (50-45) + (65-50) + (75-65) + (90-75) + (135-90) + (170-135) + (170-10) + (40-10)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07000"/>
              </a:lnSpc>
              <a:spcBef>
                <a:spcPts val="0"/>
              </a:spcBef>
              <a:spcAft>
                <a:spcPts val="800"/>
              </a:spcAft>
              <a:buNone/>
            </a:pPr>
            <a:r>
              <a:rPr lang="en-GB"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 5 + 15 + 10 + 15 + 45 + 35 + 160 + 30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07000"/>
              </a:lnSpc>
              <a:spcBef>
                <a:spcPts val="0"/>
              </a:spcBef>
              <a:spcAft>
                <a:spcPts val="800"/>
              </a:spcAft>
              <a:buNone/>
            </a:pPr>
            <a:r>
              <a:rPr lang="en-GB" sz="1800" dirty="0">
                <a:solidFill>
                  <a:srgbClr val="333333"/>
                </a:solidFill>
                <a:effectLst/>
                <a:latin typeface="Segoe UI" panose="020B0502040204020203" pitchFamily="34" charset="0"/>
                <a:ea typeface="Times New Roman" panose="02020603050405020304" pitchFamily="18" charset="0"/>
                <a:cs typeface="Mangal" panose="02040503050203030202" pitchFamily="18" charset="0"/>
              </a:rPr>
              <a:t>= 315</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9175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485FA-522E-2DC0-9CB0-1DACD5066A66}"/>
              </a:ext>
            </a:extLst>
          </p:cNvPr>
          <p:cNvSpPr>
            <a:spLocks noGrp="1"/>
          </p:cNvSpPr>
          <p:nvPr>
            <p:ph idx="1"/>
          </p:nvPr>
        </p:nvSpPr>
        <p:spPr>
          <a:xfrm>
            <a:off x="838200" y="1825625"/>
            <a:ext cx="10515600" cy="2280210"/>
          </a:xfrm>
        </p:spPr>
        <p:txBody>
          <a:bodyPr>
            <a:normAutofit/>
          </a:bodyPr>
          <a:lstStyle/>
          <a:p>
            <a:r>
              <a:rPr lang="en-US" dirty="0"/>
              <a:t>Disk scheduling algorithms are techniques used by operating systems to determine the order in which disk I/O requests are processed by the disk's read/write heads.</a:t>
            </a:r>
          </a:p>
          <a:p>
            <a:r>
              <a:rPr lang="en-US" dirty="0"/>
              <a:t> These algorithms aim to optimize disk access by reducing seek time(No. of movement by r/w head) and maximizing throughput. </a:t>
            </a:r>
          </a:p>
        </p:txBody>
      </p:sp>
    </p:spTree>
    <p:extLst>
      <p:ext uri="{BB962C8B-B14F-4D97-AF65-F5344CB8AC3E}">
        <p14:creationId xmlns:p14="http://schemas.microsoft.com/office/powerpoint/2010/main" val="856791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AAA-C95D-EEA2-1C67-D102066E3674}"/>
              </a:ext>
            </a:extLst>
          </p:cNvPr>
          <p:cNvSpPr>
            <a:spLocks noGrp="1"/>
          </p:cNvSpPr>
          <p:nvPr>
            <p:ph type="title"/>
          </p:nvPr>
        </p:nvSpPr>
        <p:spPr>
          <a:xfrm>
            <a:off x="-657225" y="833036"/>
            <a:ext cx="8610600" cy="1293028"/>
          </a:xfrm>
        </p:spPr>
        <p:txBody>
          <a:bodyPr/>
          <a:lstStyle/>
          <a:p>
            <a:pPr algn="ctr"/>
            <a:r>
              <a:rPr lang="en-US" b="1" dirty="0"/>
              <a:t>Advantage of c-look:</a:t>
            </a:r>
          </a:p>
        </p:txBody>
      </p:sp>
      <p:sp>
        <p:nvSpPr>
          <p:cNvPr id="3" name="Content Placeholder 2">
            <a:extLst>
              <a:ext uri="{FF2B5EF4-FFF2-40B4-BE49-F238E27FC236}">
                <a16:creationId xmlns:a16="http://schemas.microsoft.com/office/drawing/2014/main" id="{C16F6C5E-29D7-90E9-8F05-B84C2F35E58B}"/>
              </a:ext>
            </a:extLst>
          </p:cNvPr>
          <p:cNvSpPr>
            <a:spLocks noGrp="1"/>
          </p:cNvSpPr>
          <p:nvPr>
            <p:ph idx="1"/>
          </p:nvPr>
        </p:nvSpPr>
        <p:spPr>
          <a:xfrm>
            <a:off x="838200" y="1806576"/>
            <a:ext cx="10515600" cy="1993900"/>
          </a:xfrm>
        </p:spPr>
        <p:txBody>
          <a:bodyPr>
            <a:normAutofit/>
          </a:bodyPr>
          <a:lstStyle/>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It provides better performance compared to the LOOK disk scheduling algorithm.</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If no requests are to be served, the head doesn't have to go all the way to the end of the disk in the C-LOOK disk scheduling algorithm.</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startAt="3"/>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In C-LOOK, there is minimal waiting time for cylinders that are only visited by the head.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startAt="3"/>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Waiting time and response time have a low variance.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Title 1">
            <a:extLst>
              <a:ext uri="{FF2B5EF4-FFF2-40B4-BE49-F238E27FC236}">
                <a16:creationId xmlns:a16="http://schemas.microsoft.com/office/drawing/2014/main" id="{4EDA66BB-208B-2149-37C9-7802E9A45655}"/>
              </a:ext>
            </a:extLst>
          </p:cNvPr>
          <p:cNvSpPr txBox="1">
            <a:spLocks/>
          </p:cNvSpPr>
          <p:nvPr/>
        </p:nvSpPr>
        <p:spPr>
          <a:xfrm>
            <a:off x="-400050" y="3442886"/>
            <a:ext cx="8705850" cy="1293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Disadvantage of c-look:</a:t>
            </a:r>
          </a:p>
        </p:txBody>
      </p:sp>
      <p:sp>
        <p:nvSpPr>
          <p:cNvPr id="5" name="Content Placeholder 2">
            <a:extLst>
              <a:ext uri="{FF2B5EF4-FFF2-40B4-BE49-F238E27FC236}">
                <a16:creationId xmlns:a16="http://schemas.microsoft.com/office/drawing/2014/main" id="{611F1272-D941-6AFA-65B4-1F5C68A7D0A1}"/>
              </a:ext>
            </a:extLst>
          </p:cNvPr>
          <p:cNvSpPr txBox="1">
            <a:spLocks/>
          </p:cNvSpPr>
          <p:nvPr/>
        </p:nvSpPr>
        <p:spPr>
          <a:xfrm>
            <a:off x="904875" y="4368800"/>
            <a:ext cx="10515600" cy="183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The overhead of finding the end requests is present in C-LOOK.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86635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BEC9BA-9E93-861D-C2CE-9BBED754E0CF}"/>
              </a:ext>
            </a:extLst>
          </p:cNvPr>
          <p:cNvPicPr>
            <a:picLocks noGrp="1" noChangeAspect="1"/>
          </p:cNvPicPr>
          <p:nvPr>
            <p:ph idx="1"/>
          </p:nvPr>
        </p:nvPicPr>
        <p:blipFill>
          <a:blip r:embed="rId2"/>
          <a:stretch>
            <a:fillRect/>
          </a:stretch>
        </p:blipFill>
        <p:spPr>
          <a:xfrm>
            <a:off x="900927" y="2583851"/>
            <a:ext cx="5692633" cy="2834886"/>
          </a:xfrm>
          <a:prstGeom prst="rect">
            <a:avLst/>
          </a:prstGeom>
          <a:ln>
            <a:noFill/>
          </a:ln>
          <a:effectLst>
            <a:softEdge rad="112500"/>
          </a:effectLst>
        </p:spPr>
      </p:pic>
      <p:pic>
        <p:nvPicPr>
          <p:cNvPr id="7" name="Picture 6">
            <a:extLst>
              <a:ext uri="{FF2B5EF4-FFF2-40B4-BE49-F238E27FC236}">
                <a16:creationId xmlns:a16="http://schemas.microsoft.com/office/drawing/2014/main" id="{0C17F65E-56D4-1A55-0745-074E42B33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018" y="2586389"/>
            <a:ext cx="3755136" cy="2755392"/>
          </a:xfrm>
          <a:prstGeom prst="rect">
            <a:avLst/>
          </a:prstGeom>
          <a:ln>
            <a:noFill/>
          </a:ln>
          <a:effectLst>
            <a:softEdge rad="112500"/>
          </a:effectLst>
        </p:spPr>
      </p:pic>
    </p:spTree>
    <p:extLst>
      <p:ext uri="{BB962C8B-B14F-4D97-AF65-F5344CB8AC3E}">
        <p14:creationId xmlns:p14="http://schemas.microsoft.com/office/powerpoint/2010/main" val="39340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AAA-C95D-EEA2-1C67-D102066E3674}"/>
              </a:ext>
            </a:extLst>
          </p:cNvPr>
          <p:cNvSpPr>
            <a:spLocks noGrp="1"/>
          </p:cNvSpPr>
          <p:nvPr>
            <p:ph type="title"/>
          </p:nvPr>
        </p:nvSpPr>
        <p:spPr/>
        <p:txBody>
          <a:bodyPr/>
          <a:lstStyle/>
          <a:p>
            <a:pPr algn="ctr"/>
            <a:r>
              <a:rPr lang="en-US" b="1" dirty="0"/>
              <a:t>FCFS</a:t>
            </a:r>
          </a:p>
        </p:txBody>
      </p:sp>
      <p:sp>
        <p:nvSpPr>
          <p:cNvPr id="3" name="Content Placeholder 2">
            <a:extLst>
              <a:ext uri="{FF2B5EF4-FFF2-40B4-BE49-F238E27FC236}">
                <a16:creationId xmlns:a16="http://schemas.microsoft.com/office/drawing/2014/main" id="{C16F6C5E-29D7-90E9-8F05-B84C2F35E58B}"/>
              </a:ext>
            </a:extLst>
          </p:cNvPr>
          <p:cNvSpPr>
            <a:spLocks noGrp="1"/>
          </p:cNvSpPr>
          <p:nvPr>
            <p:ph idx="1"/>
          </p:nvPr>
        </p:nvSpPr>
        <p:spPr>
          <a:xfrm>
            <a:off x="838200" y="1825625"/>
            <a:ext cx="10515600" cy="2737410"/>
          </a:xfrm>
        </p:spPr>
        <p:txBody>
          <a:bodyPr/>
          <a:lstStyle/>
          <a:p>
            <a:r>
              <a:rPr lang="en-US" dirty="0"/>
              <a:t>FCFS (First-Come, First-Served) disk scheduling algorithm serves disk I/O requests in the order they arrive. It may lead to increased access time and higher seek time(No. of movement by r/w head) as there's no specific prioritization. Therefore, this algorithm is straightforward to implement but may not be optimal(best) in scenarios where prioritization is important.</a:t>
            </a:r>
          </a:p>
          <a:p>
            <a:endParaRPr lang="en-US" dirty="0"/>
          </a:p>
        </p:txBody>
      </p:sp>
    </p:spTree>
    <p:extLst>
      <p:ext uri="{BB962C8B-B14F-4D97-AF65-F5344CB8AC3E}">
        <p14:creationId xmlns:p14="http://schemas.microsoft.com/office/powerpoint/2010/main" val="399803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9D5A-00DD-1957-5EFD-FE5F56F4C3BA}"/>
              </a:ext>
            </a:extLst>
          </p:cNvPr>
          <p:cNvSpPr>
            <a:spLocks noGrp="1"/>
          </p:cNvSpPr>
          <p:nvPr>
            <p:ph type="title"/>
          </p:nvPr>
        </p:nvSpPr>
        <p:spPr>
          <a:xfrm>
            <a:off x="838200" y="365125"/>
            <a:ext cx="10515600" cy="1101725"/>
          </a:xfrm>
        </p:spPr>
        <p:txBody>
          <a:bodyPr>
            <a:normAutofit/>
          </a:bodyPr>
          <a:lstStyle/>
          <a:p>
            <a:r>
              <a:rPr lang="en-US" sz="2000" dirty="0"/>
              <a:t>Questions: 98,183,41,122,14,124,65,67 read/write head current position -53 cylinders are number from 0-199. </a:t>
            </a:r>
            <a:br>
              <a:rPr lang="en-US" sz="2000" dirty="0"/>
            </a:br>
            <a:r>
              <a:rPr lang="en-US" sz="2000" b="1" dirty="0"/>
              <a:t>Total head movement = ?</a:t>
            </a:r>
          </a:p>
        </p:txBody>
      </p:sp>
      <p:sp>
        <p:nvSpPr>
          <p:cNvPr id="3" name="Content Placeholder 2">
            <a:extLst>
              <a:ext uri="{FF2B5EF4-FFF2-40B4-BE49-F238E27FC236}">
                <a16:creationId xmlns:a16="http://schemas.microsoft.com/office/drawing/2014/main" id="{37701E3B-FA80-8D2C-BEBD-83BA1D5161DB}"/>
              </a:ext>
            </a:extLst>
          </p:cNvPr>
          <p:cNvSpPr>
            <a:spLocks noGrp="1"/>
          </p:cNvSpPr>
          <p:nvPr>
            <p:ph idx="1"/>
          </p:nvPr>
        </p:nvSpPr>
        <p:spPr/>
        <p:txBody>
          <a:bodyPr/>
          <a:lstStyle/>
          <a:p>
            <a:pPr marL="0" indent="0">
              <a:buNone/>
            </a:pPr>
            <a:r>
              <a:rPr lang="en-US" dirty="0"/>
              <a:t> </a:t>
            </a:r>
          </a:p>
        </p:txBody>
      </p:sp>
      <p:grpSp>
        <p:nvGrpSpPr>
          <p:cNvPr id="69" name="Group 68">
            <a:extLst>
              <a:ext uri="{FF2B5EF4-FFF2-40B4-BE49-F238E27FC236}">
                <a16:creationId xmlns:a16="http://schemas.microsoft.com/office/drawing/2014/main" id="{01432006-3A0F-CD03-CBF5-3561073B1B9A}"/>
              </a:ext>
            </a:extLst>
          </p:cNvPr>
          <p:cNvGrpSpPr/>
          <p:nvPr/>
        </p:nvGrpSpPr>
        <p:grpSpPr>
          <a:xfrm>
            <a:off x="1323975" y="2276475"/>
            <a:ext cx="9096369" cy="721757"/>
            <a:chOff x="1323975" y="2276475"/>
            <a:chExt cx="9096369" cy="721757"/>
          </a:xfrm>
        </p:grpSpPr>
        <p:grpSp>
          <p:nvGrpSpPr>
            <p:cNvPr id="59" name="Group 58">
              <a:extLst>
                <a:ext uri="{FF2B5EF4-FFF2-40B4-BE49-F238E27FC236}">
                  <a16:creationId xmlns:a16="http://schemas.microsoft.com/office/drawing/2014/main" id="{B38023B9-86EB-B8AF-36B6-2D45A9826257}"/>
                </a:ext>
              </a:extLst>
            </p:cNvPr>
            <p:cNvGrpSpPr/>
            <p:nvPr/>
          </p:nvGrpSpPr>
          <p:grpSpPr>
            <a:xfrm>
              <a:off x="1514475" y="2276475"/>
              <a:ext cx="8534400" cy="342900"/>
              <a:chOff x="1514475" y="2276475"/>
              <a:chExt cx="8534400" cy="342900"/>
            </a:xfrm>
          </p:grpSpPr>
          <p:cxnSp>
            <p:nvCxnSpPr>
              <p:cNvPr id="5" name="Straight Connector 4">
                <a:extLst>
                  <a:ext uri="{FF2B5EF4-FFF2-40B4-BE49-F238E27FC236}">
                    <a16:creationId xmlns:a16="http://schemas.microsoft.com/office/drawing/2014/main" id="{14EFBFF2-1B96-0C89-AAC2-3B078D8866F4}"/>
                  </a:ext>
                </a:extLst>
              </p:cNvPr>
              <p:cNvCxnSpPr>
                <a:cxnSpLocks/>
              </p:cNvCxnSpPr>
              <p:nvPr/>
            </p:nvCxnSpPr>
            <p:spPr>
              <a:xfrm>
                <a:off x="1524000" y="2438400"/>
                <a:ext cx="8524875" cy="0"/>
              </a:xfrm>
              <a:prstGeom prst="line">
                <a:avLst/>
              </a:prstGeom>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A2B8B5BE-C2BA-4518-F3E1-3B38C4F4DCA5}"/>
                  </a:ext>
                </a:extLst>
              </p:cNvPr>
              <p:cNvCxnSpPr/>
              <p:nvPr/>
            </p:nvCxnSpPr>
            <p:spPr>
              <a:xfrm>
                <a:off x="1514475" y="227647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A944C-6B40-288A-628F-86842765E0AA}"/>
                  </a:ext>
                </a:extLst>
              </p:cNvPr>
              <p:cNvCxnSpPr/>
              <p:nvPr/>
            </p:nvCxnSpPr>
            <p:spPr>
              <a:xfrm>
                <a:off x="10048875" y="229552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36A60E-1470-D10B-1C17-E030D217CF99}"/>
                  </a:ext>
                </a:extLst>
              </p:cNvPr>
              <p:cNvCxnSpPr/>
              <p:nvPr/>
            </p:nvCxnSpPr>
            <p:spPr>
              <a:xfrm>
                <a:off x="2238375" y="229552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2FB7388-9E0F-18E4-ACA2-EA140E52E6A2}"/>
                  </a:ext>
                </a:extLst>
              </p:cNvPr>
              <p:cNvCxnSpPr/>
              <p:nvPr/>
            </p:nvCxnSpPr>
            <p:spPr>
              <a:xfrm>
                <a:off x="3019425"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EB2767B-383F-C37F-889B-4E157C3365DE}"/>
                  </a:ext>
                </a:extLst>
              </p:cNvPr>
              <p:cNvCxnSpPr/>
              <p:nvPr/>
            </p:nvCxnSpPr>
            <p:spPr>
              <a:xfrm>
                <a:off x="3876675"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983936-2FE9-C685-C6EF-6B6F06073E77}"/>
                  </a:ext>
                </a:extLst>
              </p:cNvPr>
              <p:cNvCxnSpPr/>
              <p:nvPr/>
            </p:nvCxnSpPr>
            <p:spPr>
              <a:xfrm>
                <a:off x="4752975"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EDA1EA5-5C29-7965-3AD3-F75024E4A05D}"/>
                  </a:ext>
                </a:extLst>
              </p:cNvPr>
              <p:cNvCxnSpPr/>
              <p:nvPr/>
            </p:nvCxnSpPr>
            <p:spPr>
              <a:xfrm>
                <a:off x="5581650"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DD08FC-331B-8F2C-A377-3D964287DEF6}"/>
                  </a:ext>
                </a:extLst>
              </p:cNvPr>
              <p:cNvCxnSpPr/>
              <p:nvPr/>
            </p:nvCxnSpPr>
            <p:spPr>
              <a:xfrm>
                <a:off x="6400800" y="229552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8647569-51CA-1733-2087-A1DA09632EC3}"/>
                  </a:ext>
                </a:extLst>
              </p:cNvPr>
              <p:cNvCxnSpPr/>
              <p:nvPr/>
            </p:nvCxnSpPr>
            <p:spPr>
              <a:xfrm>
                <a:off x="7172325" y="229552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EB06F51-A1FF-B5CF-F53E-0F607FCB7858}"/>
                  </a:ext>
                </a:extLst>
              </p:cNvPr>
              <p:cNvCxnSpPr/>
              <p:nvPr/>
            </p:nvCxnSpPr>
            <p:spPr>
              <a:xfrm>
                <a:off x="7943850"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C39489C-7286-7661-0C0F-5E82DC977159}"/>
                  </a:ext>
                </a:extLst>
              </p:cNvPr>
              <p:cNvCxnSpPr/>
              <p:nvPr/>
            </p:nvCxnSpPr>
            <p:spPr>
              <a:xfrm>
                <a:off x="8658225"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9C8AE99-2B02-E9C5-4F9F-EFC0CB522440}"/>
                  </a:ext>
                </a:extLst>
              </p:cNvPr>
              <p:cNvCxnSpPr/>
              <p:nvPr/>
            </p:nvCxnSpPr>
            <p:spPr>
              <a:xfrm>
                <a:off x="9372600" y="229552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007B5FD8-FE7B-B7B8-311B-FAA2C6E191B8}"/>
                </a:ext>
              </a:extLst>
            </p:cNvPr>
            <p:cNvSpPr txBox="1"/>
            <p:nvPr/>
          </p:nvSpPr>
          <p:spPr>
            <a:xfrm>
              <a:off x="1323975" y="2619375"/>
              <a:ext cx="371472" cy="369332"/>
            </a:xfrm>
            <a:prstGeom prst="rect">
              <a:avLst/>
            </a:prstGeom>
            <a:noFill/>
          </p:spPr>
          <p:txBody>
            <a:bodyPr wrap="square" rtlCol="0">
              <a:spAutoFit/>
            </a:bodyPr>
            <a:lstStyle/>
            <a:p>
              <a:r>
                <a:rPr lang="en-US" dirty="0"/>
                <a:t>0</a:t>
              </a:r>
            </a:p>
          </p:txBody>
        </p:sp>
        <p:sp>
          <p:nvSpPr>
            <p:cNvPr id="57" name="TextBox 56">
              <a:extLst>
                <a:ext uri="{FF2B5EF4-FFF2-40B4-BE49-F238E27FC236}">
                  <a16:creationId xmlns:a16="http://schemas.microsoft.com/office/drawing/2014/main" id="{7F2071DE-B9A5-E2C2-D6EA-C6ED89F76DED}"/>
                </a:ext>
              </a:extLst>
            </p:cNvPr>
            <p:cNvSpPr txBox="1"/>
            <p:nvPr/>
          </p:nvSpPr>
          <p:spPr>
            <a:xfrm>
              <a:off x="2047875" y="2609850"/>
              <a:ext cx="419096" cy="369332"/>
            </a:xfrm>
            <a:prstGeom prst="rect">
              <a:avLst/>
            </a:prstGeom>
            <a:noFill/>
          </p:spPr>
          <p:txBody>
            <a:bodyPr wrap="square" rtlCol="0">
              <a:spAutoFit/>
            </a:bodyPr>
            <a:lstStyle/>
            <a:p>
              <a:r>
                <a:rPr lang="en-US" dirty="0"/>
                <a:t>14</a:t>
              </a:r>
            </a:p>
          </p:txBody>
        </p:sp>
        <p:sp>
          <p:nvSpPr>
            <p:cNvPr id="58" name="TextBox 57">
              <a:extLst>
                <a:ext uri="{FF2B5EF4-FFF2-40B4-BE49-F238E27FC236}">
                  <a16:creationId xmlns:a16="http://schemas.microsoft.com/office/drawing/2014/main" id="{F024C076-0EED-6029-003F-87D6D6F47B29}"/>
                </a:ext>
              </a:extLst>
            </p:cNvPr>
            <p:cNvSpPr txBox="1"/>
            <p:nvPr/>
          </p:nvSpPr>
          <p:spPr>
            <a:xfrm>
              <a:off x="2867024" y="2600325"/>
              <a:ext cx="447677" cy="369332"/>
            </a:xfrm>
            <a:prstGeom prst="rect">
              <a:avLst/>
            </a:prstGeom>
            <a:noFill/>
          </p:spPr>
          <p:txBody>
            <a:bodyPr wrap="square" rtlCol="0">
              <a:spAutoFit/>
            </a:bodyPr>
            <a:lstStyle/>
            <a:p>
              <a:r>
                <a:rPr lang="en-US" dirty="0"/>
                <a:t>41</a:t>
              </a:r>
            </a:p>
          </p:txBody>
        </p:sp>
        <p:sp>
          <p:nvSpPr>
            <p:cNvPr id="60" name="TextBox 59">
              <a:extLst>
                <a:ext uri="{FF2B5EF4-FFF2-40B4-BE49-F238E27FC236}">
                  <a16:creationId xmlns:a16="http://schemas.microsoft.com/office/drawing/2014/main" id="{00BFFBF8-1441-2197-2844-32329E4D4C91}"/>
                </a:ext>
              </a:extLst>
            </p:cNvPr>
            <p:cNvSpPr txBox="1"/>
            <p:nvPr/>
          </p:nvSpPr>
          <p:spPr>
            <a:xfrm>
              <a:off x="3724274" y="2609850"/>
              <a:ext cx="419095" cy="369332"/>
            </a:xfrm>
            <a:prstGeom prst="rect">
              <a:avLst/>
            </a:prstGeom>
            <a:noFill/>
          </p:spPr>
          <p:txBody>
            <a:bodyPr wrap="square" rtlCol="0">
              <a:spAutoFit/>
            </a:bodyPr>
            <a:lstStyle/>
            <a:p>
              <a:r>
                <a:rPr lang="en-US" dirty="0"/>
                <a:t>53</a:t>
              </a:r>
            </a:p>
          </p:txBody>
        </p:sp>
        <p:sp>
          <p:nvSpPr>
            <p:cNvPr id="61" name="TextBox 60">
              <a:extLst>
                <a:ext uri="{FF2B5EF4-FFF2-40B4-BE49-F238E27FC236}">
                  <a16:creationId xmlns:a16="http://schemas.microsoft.com/office/drawing/2014/main" id="{46FC53C6-CF88-B3F7-BC6A-3F19957B10AC}"/>
                </a:ext>
              </a:extLst>
            </p:cNvPr>
            <p:cNvSpPr txBox="1"/>
            <p:nvPr/>
          </p:nvSpPr>
          <p:spPr>
            <a:xfrm>
              <a:off x="4581525" y="2619375"/>
              <a:ext cx="485772" cy="369332"/>
            </a:xfrm>
            <a:prstGeom prst="rect">
              <a:avLst/>
            </a:prstGeom>
            <a:noFill/>
          </p:spPr>
          <p:txBody>
            <a:bodyPr wrap="square" rtlCol="0">
              <a:spAutoFit/>
            </a:bodyPr>
            <a:lstStyle/>
            <a:p>
              <a:r>
                <a:rPr lang="en-US" dirty="0"/>
                <a:t>65</a:t>
              </a:r>
            </a:p>
          </p:txBody>
        </p:sp>
        <p:sp>
          <p:nvSpPr>
            <p:cNvPr id="62" name="TextBox 61">
              <a:extLst>
                <a:ext uri="{FF2B5EF4-FFF2-40B4-BE49-F238E27FC236}">
                  <a16:creationId xmlns:a16="http://schemas.microsoft.com/office/drawing/2014/main" id="{76014868-3DB8-7B2C-7D17-D6881F69CC02}"/>
                </a:ext>
              </a:extLst>
            </p:cNvPr>
            <p:cNvSpPr txBox="1"/>
            <p:nvPr/>
          </p:nvSpPr>
          <p:spPr>
            <a:xfrm>
              <a:off x="5438774" y="2628900"/>
              <a:ext cx="438147" cy="369332"/>
            </a:xfrm>
            <a:prstGeom prst="rect">
              <a:avLst/>
            </a:prstGeom>
            <a:noFill/>
          </p:spPr>
          <p:txBody>
            <a:bodyPr wrap="square" rtlCol="0">
              <a:spAutoFit/>
            </a:bodyPr>
            <a:lstStyle/>
            <a:p>
              <a:r>
                <a:rPr lang="en-US" dirty="0"/>
                <a:t>67</a:t>
              </a:r>
            </a:p>
          </p:txBody>
        </p:sp>
        <p:sp>
          <p:nvSpPr>
            <p:cNvPr id="63" name="TextBox 62">
              <a:extLst>
                <a:ext uri="{FF2B5EF4-FFF2-40B4-BE49-F238E27FC236}">
                  <a16:creationId xmlns:a16="http://schemas.microsoft.com/office/drawing/2014/main" id="{B84EB016-4895-D105-CE2F-931FEE023283}"/>
                </a:ext>
              </a:extLst>
            </p:cNvPr>
            <p:cNvSpPr txBox="1"/>
            <p:nvPr/>
          </p:nvSpPr>
          <p:spPr>
            <a:xfrm>
              <a:off x="6248399" y="2628900"/>
              <a:ext cx="457195" cy="369332"/>
            </a:xfrm>
            <a:prstGeom prst="rect">
              <a:avLst/>
            </a:prstGeom>
            <a:noFill/>
          </p:spPr>
          <p:txBody>
            <a:bodyPr wrap="square" rtlCol="0">
              <a:spAutoFit/>
            </a:bodyPr>
            <a:lstStyle/>
            <a:p>
              <a:r>
                <a:rPr lang="en-US" dirty="0"/>
                <a:t>98</a:t>
              </a:r>
            </a:p>
          </p:txBody>
        </p:sp>
        <p:sp>
          <p:nvSpPr>
            <p:cNvPr id="64" name="TextBox 63">
              <a:extLst>
                <a:ext uri="{FF2B5EF4-FFF2-40B4-BE49-F238E27FC236}">
                  <a16:creationId xmlns:a16="http://schemas.microsoft.com/office/drawing/2014/main" id="{1353AF38-FFE3-833E-E4FC-DC4448AB195E}"/>
                </a:ext>
              </a:extLst>
            </p:cNvPr>
            <p:cNvSpPr txBox="1"/>
            <p:nvPr/>
          </p:nvSpPr>
          <p:spPr>
            <a:xfrm>
              <a:off x="6924673" y="2619375"/>
              <a:ext cx="647700" cy="369332"/>
            </a:xfrm>
            <a:prstGeom prst="rect">
              <a:avLst/>
            </a:prstGeom>
            <a:noFill/>
          </p:spPr>
          <p:txBody>
            <a:bodyPr wrap="square" rtlCol="0">
              <a:spAutoFit/>
            </a:bodyPr>
            <a:lstStyle/>
            <a:p>
              <a:r>
                <a:rPr lang="en-US" dirty="0"/>
                <a:t>122</a:t>
              </a:r>
            </a:p>
          </p:txBody>
        </p:sp>
        <p:sp>
          <p:nvSpPr>
            <p:cNvPr id="65" name="TextBox 64">
              <a:extLst>
                <a:ext uri="{FF2B5EF4-FFF2-40B4-BE49-F238E27FC236}">
                  <a16:creationId xmlns:a16="http://schemas.microsoft.com/office/drawing/2014/main" id="{E47D3B57-1488-211E-C06C-AF411C5400CB}"/>
                </a:ext>
              </a:extLst>
            </p:cNvPr>
            <p:cNvSpPr txBox="1"/>
            <p:nvPr/>
          </p:nvSpPr>
          <p:spPr>
            <a:xfrm>
              <a:off x="7639046" y="2609850"/>
              <a:ext cx="609601" cy="369332"/>
            </a:xfrm>
            <a:prstGeom prst="rect">
              <a:avLst/>
            </a:prstGeom>
            <a:noFill/>
          </p:spPr>
          <p:txBody>
            <a:bodyPr wrap="square" rtlCol="0">
              <a:spAutoFit/>
            </a:bodyPr>
            <a:lstStyle/>
            <a:p>
              <a:r>
                <a:rPr lang="en-US" dirty="0"/>
                <a:t>124</a:t>
              </a:r>
            </a:p>
          </p:txBody>
        </p:sp>
        <p:sp>
          <p:nvSpPr>
            <p:cNvPr id="66" name="TextBox 65">
              <a:extLst>
                <a:ext uri="{FF2B5EF4-FFF2-40B4-BE49-F238E27FC236}">
                  <a16:creationId xmlns:a16="http://schemas.microsoft.com/office/drawing/2014/main" id="{15F1CB3E-95C7-51E2-4F8B-4639051D8F7F}"/>
                </a:ext>
              </a:extLst>
            </p:cNvPr>
            <p:cNvSpPr txBox="1"/>
            <p:nvPr/>
          </p:nvSpPr>
          <p:spPr>
            <a:xfrm>
              <a:off x="8448674" y="2628900"/>
              <a:ext cx="647699" cy="369332"/>
            </a:xfrm>
            <a:prstGeom prst="rect">
              <a:avLst/>
            </a:prstGeom>
            <a:noFill/>
          </p:spPr>
          <p:txBody>
            <a:bodyPr wrap="square" rtlCol="0">
              <a:spAutoFit/>
            </a:bodyPr>
            <a:lstStyle/>
            <a:p>
              <a:r>
                <a:rPr lang="en-US" dirty="0"/>
                <a:t>183</a:t>
              </a:r>
            </a:p>
          </p:txBody>
        </p:sp>
        <p:sp>
          <p:nvSpPr>
            <p:cNvPr id="67" name="TextBox 66">
              <a:extLst>
                <a:ext uri="{FF2B5EF4-FFF2-40B4-BE49-F238E27FC236}">
                  <a16:creationId xmlns:a16="http://schemas.microsoft.com/office/drawing/2014/main" id="{17EC573A-0C74-631C-0BCE-E2F4E03F812F}"/>
                </a:ext>
              </a:extLst>
            </p:cNvPr>
            <p:cNvSpPr txBox="1"/>
            <p:nvPr/>
          </p:nvSpPr>
          <p:spPr>
            <a:xfrm>
              <a:off x="9086850" y="2590800"/>
              <a:ext cx="647698" cy="369332"/>
            </a:xfrm>
            <a:prstGeom prst="rect">
              <a:avLst/>
            </a:prstGeom>
            <a:noFill/>
          </p:spPr>
          <p:txBody>
            <a:bodyPr wrap="square" rtlCol="0">
              <a:spAutoFit/>
            </a:bodyPr>
            <a:lstStyle/>
            <a:p>
              <a:r>
                <a:rPr lang="en-US" dirty="0"/>
                <a:t>190</a:t>
              </a:r>
            </a:p>
          </p:txBody>
        </p:sp>
        <p:sp>
          <p:nvSpPr>
            <p:cNvPr id="68" name="TextBox 67">
              <a:extLst>
                <a:ext uri="{FF2B5EF4-FFF2-40B4-BE49-F238E27FC236}">
                  <a16:creationId xmlns:a16="http://schemas.microsoft.com/office/drawing/2014/main" id="{1A73D3D5-E9B0-03AF-5079-C69136CF2584}"/>
                </a:ext>
              </a:extLst>
            </p:cNvPr>
            <p:cNvSpPr txBox="1"/>
            <p:nvPr/>
          </p:nvSpPr>
          <p:spPr>
            <a:xfrm>
              <a:off x="9810749" y="2581275"/>
              <a:ext cx="609595" cy="369332"/>
            </a:xfrm>
            <a:prstGeom prst="rect">
              <a:avLst/>
            </a:prstGeom>
            <a:noFill/>
          </p:spPr>
          <p:txBody>
            <a:bodyPr wrap="square" rtlCol="0">
              <a:spAutoFit/>
            </a:bodyPr>
            <a:lstStyle/>
            <a:p>
              <a:r>
                <a:rPr lang="en-US" dirty="0"/>
                <a:t>199</a:t>
              </a:r>
            </a:p>
          </p:txBody>
        </p:sp>
      </p:grpSp>
      <p:sp>
        <p:nvSpPr>
          <p:cNvPr id="70" name="Freeform: Shape 69">
            <a:extLst>
              <a:ext uri="{FF2B5EF4-FFF2-40B4-BE49-F238E27FC236}">
                <a16:creationId xmlns:a16="http://schemas.microsoft.com/office/drawing/2014/main" id="{CEDFF4D3-720D-EC4F-BC1F-839F605EDB91}"/>
              </a:ext>
            </a:extLst>
          </p:cNvPr>
          <p:cNvSpPr/>
          <p:nvPr/>
        </p:nvSpPr>
        <p:spPr>
          <a:xfrm>
            <a:off x="2305050" y="3124200"/>
            <a:ext cx="6400800" cy="2247899"/>
          </a:xfrm>
          <a:custGeom>
            <a:avLst/>
            <a:gdLst>
              <a:gd name="connsiteX0" fmla="*/ 1562100 w 6400800"/>
              <a:gd name="connsiteY0" fmla="*/ 0 h 1914525"/>
              <a:gd name="connsiteX1" fmla="*/ 6400800 w 6400800"/>
              <a:gd name="connsiteY1" fmla="*/ 409575 h 1914525"/>
              <a:gd name="connsiteX2" fmla="*/ 838200 w 6400800"/>
              <a:gd name="connsiteY2" fmla="*/ 800100 h 1914525"/>
              <a:gd name="connsiteX3" fmla="*/ 4962525 w 6400800"/>
              <a:gd name="connsiteY3" fmla="*/ 1028700 h 1914525"/>
              <a:gd name="connsiteX4" fmla="*/ 0 w 6400800"/>
              <a:gd name="connsiteY4" fmla="*/ 1323975 h 1914525"/>
              <a:gd name="connsiteX5" fmla="*/ 5676900 w 6400800"/>
              <a:gd name="connsiteY5" fmla="*/ 1571625 h 1914525"/>
              <a:gd name="connsiteX6" fmla="*/ 2438400 w 6400800"/>
              <a:gd name="connsiteY6" fmla="*/ 1733550 h 1914525"/>
              <a:gd name="connsiteX7" fmla="*/ 3381375 w 6400800"/>
              <a:gd name="connsiteY7" fmla="*/ 1914525 h 1914525"/>
              <a:gd name="connsiteX8" fmla="*/ 3381375 w 6400800"/>
              <a:gd name="connsiteY8" fmla="*/ 1914525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0800" h="1914525">
                <a:moveTo>
                  <a:pt x="1562100" y="0"/>
                </a:moveTo>
                <a:lnTo>
                  <a:pt x="6400800" y="409575"/>
                </a:lnTo>
                <a:lnTo>
                  <a:pt x="838200" y="800100"/>
                </a:lnTo>
                <a:lnTo>
                  <a:pt x="4962525" y="1028700"/>
                </a:lnTo>
                <a:lnTo>
                  <a:pt x="0" y="1323975"/>
                </a:lnTo>
                <a:lnTo>
                  <a:pt x="5676900" y="1571625"/>
                </a:lnTo>
                <a:lnTo>
                  <a:pt x="2438400" y="1733550"/>
                </a:lnTo>
                <a:lnTo>
                  <a:pt x="3381375" y="1914525"/>
                </a:lnTo>
                <a:lnTo>
                  <a:pt x="3381375" y="1914525"/>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833A8C6-A644-F352-BE1A-D56D72BDFC9B}"/>
              </a:ext>
            </a:extLst>
          </p:cNvPr>
          <p:cNvSpPr/>
          <p:nvPr/>
        </p:nvSpPr>
        <p:spPr>
          <a:xfrm>
            <a:off x="3781424" y="2988707"/>
            <a:ext cx="190501" cy="21169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494E530-21F7-2168-FA86-E2A1291B76D2}"/>
              </a:ext>
            </a:extLst>
          </p:cNvPr>
          <p:cNvSpPr/>
          <p:nvPr/>
        </p:nvSpPr>
        <p:spPr>
          <a:xfrm>
            <a:off x="8553449" y="3484007"/>
            <a:ext cx="190501" cy="21169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4EF2538-FDA1-8871-9BEF-C71A76F5DFCB}"/>
              </a:ext>
            </a:extLst>
          </p:cNvPr>
          <p:cNvSpPr/>
          <p:nvPr/>
        </p:nvSpPr>
        <p:spPr>
          <a:xfrm>
            <a:off x="3081337" y="3933547"/>
            <a:ext cx="190501" cy="21169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D7D3DF2D-09F4-DED4-2F24-2F83A50E07A3}"/>
              </a:ext>
            </a:extLst>
          </p:cNvPr>
          <p:cNvSpPr/>
          <p:nvPr/>
        </p:nvSpPr>
        <p:spPr>
          <a:xfrm>
            <a:off x="7124701" y="4248149"/>
            <a:ext cx="190501" cy="21169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4C076E01-4B75-C7A5-1827-A95A3858FE5D}"/>
              </a:ext>
            </a:extLst>
          </p:cNvPr>
          <p:cNvSpPr/>
          <p:nvPr/>
        </p:nvSpPr>
        <p:spPr>
          <a:xfrm>
            <a:off x="2295520" y="4572276"/>
            <a:ext cx="190501" cy="21169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51EB1A0A-8019-D86F-F09A-1B2ABDDF354B}"/>
              </a:ext>
            </a:extLst>
          </p:cNvPr>
          <p:cNvSpPr/>
          <p:nvPr/>
        </p:nvSpPr>
        <p:spPr>
          <a:xfrm>
            <a:off x="7848595" y="4886878"/>
            <a:ext cx="190501" cy="21169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7FA7700-880A-64B0-39D5-5FB4FC7475A7}"/>
              </a:ext>
            </a:extLst>
          </p:cNvPr>
          <p:cNvSpPr/>
          <p:nvPr/>
        </p:nvSpPr>
        <p:spPr>
          <a:xfrm>
            <a:off x="5595936" y="5286374"/>
            <a:ext cx="190501" cy="21169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6BD9197-C5A8-6580-49F2-AD63928516AF}"/>
              </a:ext>
            </a:extLst>
          </p:cNvPr>
          <p:cNvSpPr/>
          <p:nvPr/>
        </p:nvSpPr>
        <p:spPr>
          <a:xfrm>
            <a:off x="4738686" y="5048249"/>
            <a:ext cx="190501" cy="21169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59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E8087-7A0A-FAC3-6C06-871F5A4BE3B6}"/>
              </a:ext>
            </a:extLst>
          </p:cNvPr>
          <p:cNvSpPr>
            <a:spLocks noGrp="1"/>
          </p:cNvSpPr>
          <p:nvPr>
            <p:ph idx="1"/>
          </p:nvPr>
        </p:nvSpPr>
        <p:spPr>
          <a:xfrm>
            <a:off x="685800" y="282575"/>
            <a:ext cx="10020300" cy="2136775"/>
          </a:xfrm>
        </p:spPr>
        <p:txBody>
          <a:bodyPr>
            <a:normAutofit fontScale="92500"/>
          </a:bodyPr>
          <a:lstStyle/>
          <a:p>
            <a:pPr marL="0" indent="0">
              <a:buNone/>
            </a:pPr>
            <a:r>
              <a:rPr lang="en-US" dirty="0"/>
              <a:t>Total head movement:</a:t>
            </a:r>
          </a:p>
          <a:p>
            <a:pPr marL="0" indent="0">
              <a:buNone/>
            </a:pPr>
            <a:r>
              <a:rPr lang="en-US" dirty="0"/>
              <a:t>=(98-53)+(183-98)+(183-41)+(122-41)+(122-14)+(124-14)+(124-65)+</a:t>
            </a:r>
          </a:p>
          <a:p>
            <a:pPr marL="0" indent="0">
              <a:buNone/>
            </a:pPr>
            <a:r>
              <a:rPr lang="en-US" dirty="0"/>
              <a:t>   (67-65)</a:t>
            </a:r>
          </a:p>
          <a:p>
            <a:pPr marL="0" indent="0">
              <a:buNone/>
            </a:pPr>
            <a:r>
              <a:rPr lang="en-US" dirty="0"/>
              <a:t>=632.</a:t>
            </a:r>
          </a:p>
        </p:txBody>
      </p:sp>
      <p:sp>
        <p:nvSpPr>
          <p:cNvPr id="4" name="Title 1">
            <a:extLst>
              <a:ext uri="{FF2B5EF4-FFF2-40B4-BE49-F238E27FC236}">
                <a16:creationId xmlns:a16="http://schemas.microsoft.com/office/drawing/2014/main" id="{4CFB62F4-CCB1-B9C2-949F-7B13F4F0B72E}"/>
              </a:ext>
            </a:extLst>
          </p:cNvPr>
          <p:cNvSpPr>
            <a:spLocks noGrp="1"/>
          </p:cNvSpPr>
          <p:nvPr>
            <p:ph type="title"/>
          </p:nvPr>
        </p:nvSpPr>
        <p:spPr>
          <a:xfrm>
            <a:off x="-400050" y="1814111"/>
            <a:ext cx="8610600" cy="1293028"/>
          </a:xfrm>
        </p:spPr>
        <p:txBody>
          <a:bodyPr/>
          <a:lstStyle/>
          <a:p>
            <a:pPr algn="ctr"/>
            <a:r>
              <a:rPr lang="en-US" b="1" dirty="0"/>
              <a:t>Advantage of </a:t>
            </a:r>
            <a:r>
              <a:rPr lang="en-US" b="1" dirty="0" err="1"/>
              <a:t>fcfs</a:t>
            </a:r>
            <a:r>
              <a:rPr lang="en-US" b="1" dirty="0"/>
              <a:t>:</a:t>
            </a:r>
          </a:p>
        </p:txBody>
      </p:sp>
      <p:sp>
        <p:nvSpPr>
          <p:cNvPr id="5" name="Content Placeholder 2">
            <a:extLst>
              <a:ext uri="{FF2B5EF4-FFF2-40B4-BE49-F238E27FC236}">
                <a16:creationId xmlns:a16="http://schemas.microsoft.com/office/drawing/2014/main" id="{B3FF156B-AFE9-A109-244A-CC82869C34D5}"/>
              </a:ext>
            </a:extLst>
          </p:cNvPr>
          <p:cNvSpPr txBox="1">
            <a:spLocks/>
          </p:cNvSpPr>
          <p:nvPr/>
        </p:nvSpPr>
        <p:spPr>
          <a:xfrm>
            <a:off x="838200" y="2844800"/>
            <a:ext cx="10515600" cy="183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Font typeface="+mj-lt"/>
              <a:buAutoNum type="arabicPeriod"/>
              <a:tabLst>
                <a:tab pos="457200" algn="l"/>
              </a:tabLst>
            </a:pPr>
            <a:r>
              <a:rPr lang="en-GB" sz="1800" dirty="0">
                <a:latin typeface="Calibri" panose="020F0502020204030204" pitchFamily="34" charset="0"/>
                <a:ea typeface="Calibri" panose="020F0502020204030204" pitchFamily="34" charset="0"/>
                <a:cs typeface="Mangal" panose="02040503050203030202" pitchFamily="18" charset="0"/>
              </a:rPr>
              <a:t>Easy to implement</a:t>
            </a:r>
            <a:endParaRPr lang="en-US" sz="1800" dirty="0">
              <a:latin typeface="Calibri" panose="020F0502020204030204" pitchFamily="34" charset="0"/>
              <a:ea typeface="Calibri" panose="020F0502020204030204" pitchFamily="34" charset="0"/>
              <a:cs typeface="Mangal" panose="02040503050203030202" pitchFamily="18" charset="0"/>
            </a:endParaRPr>
          </a:p>
          <a:p>
            <a:pPr marL="342900" indent="-342900">
              <a:lnSpc>
                <a:spcPct val="107000"/>
              </a:lnSpc>
              <a:spcBef>
                <a:spcPts val="0"/>
              </a:spcBef>
              <a:spcAft>
                <a:spcPts val="800"/>
              </a:spcAft>
              <a:buFont typeface="+mj-lt"/>
              <a:buAutoNum type="arabicPeriod"/>
              <a:tabLst>
                <a:tab pos="457200" algn="l"/>
              </a:tabLst>
            </a:pPr>
            <a:r>
              <a:rPr lang="en-GB" sz="1800" dirty="0">
                <a:latin typeface="Calibri" panose="020F0502020204030204" pitchFamily="34" charset="0"/>
                <a:ea typeface="Calibri" panose="020F0502020204030204" pitchFamily="34" charset="0"/>
                <a:cs typeface="Mangal" panose="02040503050203030202" pitchFamily="18" charset="0"/>
              </a:rPr>
              <a:t>It may suffer from convey effect.</a:t>
            </a:r>
          </a:p>
          <a:p>
            <a:pPr marL="342900" indent="-342900">
              <a:lnSpc>
                <a:spcPct val="107000"/>
              </a:lnSpc>
              <a:spcBef>
                <a:spcPts val="0"/>
              </a:spcBef>
              <a:spcAft>
                <a:spcPts val="800"/>
              </a:spcAft>
              <a:buFont typeface="+mj-lt"/>
              <a:buAutoNum type="arabicPeriod"/>
              <a:tabLst>
                <a:tab pos="457200" algn="l"/>
              </a:tabLst>
            </a:pPr>
            <a:r>
              <a:rPr lang="en-US" sz="1800" dirty="0">
                <a:latin typeface="Calibri" panose="020F0502020204030204" pitchFamily="34" charset="0"/>
                <a:ea typeface="Calibri" panose="020F0502020204030204" pitchFamily="34" charset="0"/>
                <a:cs typeface="Mangal" panose="02040503050203030202" pitchFamily="18" charset="0"/>
              </a:rPr>
              <a:t>Work better with less load.</a:t>
            </a:r>
          </a:p>
        </p:txBody>
      </p:sp>
      <p:sp>
        <p:nvSpPr>
          <p:cNvPr id="6" name="Title 1">
            <a:extLst>
              <a:ext uri="{FF2B5EF4-FFF2-40B4-BE49-F238E27FC236}">
                <a16:creationId xmlns:a16="http://schemas.microsoft.com/office/drawing/2014/main" id="{9D3F1358-DFD6-A78E-8A1C-971FC07DCF61}"/>
              </a:ext>
            </a:extLst>
          </p:cNvPr>
          <p:cNvSpPr txBox="1">
            <a:spLocks/>
          </p:cNvSpPr>
          <p:nvPr/>
        </p:nvSpPr>
        <p:spPr>
          <a:xfrm>
            <a:off x="-400050" y="4423961"/>
            <a:ext cx="8705850" cy="1293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Disadvantage of </a:t>
            </a:r>
            <a:r>
              <a:rPr lang="en-US" b="1" dirty="0" err="1"/>
              <a:t>fcfs</a:t>
            </a:r>
            <a:r>
              <a:rPr lang="en-US" b="1" dirty="0"/>
              <a:t>:</a:t>
            </a:r>
          </a:p>
        </p:txBody>
      </p:sp>
      <p:sp>
        <p:nvSpPr>
          <p:cNvPr id="7" name="Content Placeholder 2">
            <a:extLst>
              <a:ext uri="{FF2B5EF4-FFF2-40B4-BE49-F238E27FC236}">
                <a16:creationId xmlns:a16="http://schemas.microsoft.com/office/drawing/2014/main" id="{BAA52723-1B7B-55B0-79FF-DA990D4BCA92}"/>
              </a:ext>
            </a:extLst>
          </p:cNvPr>
          <p:cNvSpPr txBox="1">
            <a:spLocks/>
          </p:cNvSpPr>
          <p:nvPr/>
        </p:nvSpPr>
        <p:spPr>
          <a:xfrm>
            <a:off x="904875" y="5349875"/>
            <a:ext cx="10515600" cy="183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spcBef>
                <a:spcPts val="0"/>
              </a:spcBef>
              <a:spcAft>
                <a:spcPts val="800"/>
              </a:spcAft>
              <a:buFont typeface="+mj-lt"/>
              <a:buAutoNum type="arabicPeriod"/>
              <a:tabLst>
                <a:tab pos="457200" algn="l"/>
              </a:tabLst>
            </a:pPr>
            <a:r>
              <a:rPr lang="en-GB" sz="1800" dirty="0">
                <a:latin typeface="Calibri" panose="020F0502020204030204" pitchFamily="34" charset="0"/>
                <a:ea typeface="Calibri" panose="020F0502020204030204" pitchFamily="34" charset="0"/>
                <a:cs typeface="Mangal" panose="02040503050203030202" pitchFamily="18" charset="0"/>
              </a:rPr>
              <a:t>It is inefficient.</a:t>
            </a:r>
          </a:p>
          <a:p>
            <a:pPr marL="342900" marR="0" lvl="0" indent="-342900">
              <a:lnSpc>
                <a:spcPct val="107000"/>
              </a:lnSpc>
              <a:spcBef>
                <a:spcPts val="0"/>
              </a:spcBef>
              <a:spcAft>
                <a:spcPts val="800"/>
              </a:spcAft>
              <a:buFont typeface="+mj-lt"/>
              <a:buAutoNum type="arabicPeriod"/>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Increased total seek time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None/>
              <a:tabLst>
                <a:tab pos="457200" algn="l"/>
              </a:tabLs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2573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AAA-C95D-EEA2-1C67-D102066E3674}"/>
              </a:ext>
            </a:extLst>
          </p:cNvPr>
          <p:cNvSpPr>
            <a:spLocks noGrp="1"/>
          </p:cNvSpPr>
          <p:nvPr>
            <p:ph type="title"/>
          </p:nvPr>
        </p:nvSpPr>
        <p:spPr>
          <a:xfrm>
            <a:off x="1790700" y="764373"/>
            <a:ext cx="8610600" cy="1293028"/>
          </a:xfrm>
        </p:spPr>
        <p:txBody>
          <a:bodyPr/>
          <a:lstStyle/>
          <a:p>
            <a:pPr algn="ctr"/>
            <a:r>
              <a:rPr lang="en-US" b="1" dirty="0"/>
              <a:t>SSTF</a:t>
            </a:r>
          </a:p>
        </p:txBody>
      </p:sp>
      <p:sp>
        <p:nvSpPr>
          <p:cNvPr id="3" name="Content Placeholder 2">
            <a:extLst>
              <a:ext uri="{FF2B5EF4-FFF2-40B4-BE49-F238E27FC236}">
                <a16:creationId xmlns:a16="http://schemas.microsoft.com/office/drawing/2014/main" id="{C16F6C5E-29D7-90E9-8F05-B84C2F35E58B}"/>
              </a:ext>
            </a:extLst>
          </p:cNvPr>
          <p:cNvSpPr>
            <a:spLocks noGrp="1"/>
          </p:cNvSpPr>
          <p:nvPr>
            <p:ph idx="1"/>
          </p:nvPr>
        </p:nvSpPr>
        <p:spPr>
          <a:xfrm>
            <a:off x="838200" y="1825625"/>
            <a:ext cx="10515600" cy="2737410"/>
          </a:xfrm>
        </p:spPr>
        <p:txBody>
          <a:bodyPr/>
          <a:lstStyle/>
          <a:p>
            <a:pPr marL="0" indent="0" algn="just">
              <a:buNone/>
            </a:pPr>
            <a:r>
              <a:rPr lang="en-US" b="0" i="0" dirty="0">
                <a:effectLst/>
                <a:latin typeface="nimbus-sans"/>
              </a:rPr>
              <a:t>SSTF is the name of an algorithm that comes under Disk Scheduling. SSTF stands for “</a:t>
            </a:r>
            <a:r>
              <a:rPr lang="en-US" b="1" i="0" dirty="0">
                <a:effectLst/>
                <a:latin typeface="nimbus-sans"/>
              </a:rPr>
              <a:t>Shortest Seek Time First</a:t>
            </a:r>
            <a:r>
              <a:rPr lang="en-US" b="0" i="0" dirty="0">
                <a:effectLst/>
                <a:latin typeface="nimbus-sans"/>
              </a:rPr>
              <a:t>” disk scheduling algorithm. In SSTF, the I/O request for which the disk arm requires the least movement is served first. The movement is independent of the direction. In other words, instead of following a particular direction, it goes for the request that is closest to its current position.</a:t>
            </a:r>
            <a:endParaRPr lang="en-US" dirty="0"/>
          </a:p>
        </p:txBody>
      </p:sp>
    </p:spTree>
    <p:extLst>
      <p:ext uri="{BB962C8B-B14F-4D97-AF65-F5344CB8AC3E}">
        <p14:creationId xmlns:p14="http://schemas.microsoft.com/office/powerpoint/2010/main" val="65758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9D5A-00DD-1957-5EFD-FE5F56F4C3BA}"/>
              </a:ext>
            </a:extLst>
          </p:cNvPr>
          <p:cNvSpPr>
            <a:spLocks noGrp="1"/>
          </p:cNvSpPr>
          <p:nvPr>
            <p:ph type="title"/>
          </p:nvPr>
        </p:nvSpPr>
        <p:spPr>
          <a:xfrm>
            <a:off x="857250" y="363309"/>
            <a:ext cx="10515600" cy="1101725"/>
          </a:xfrm>
        </p:spPr>
        <p:txBody>
          <a:bodyPr>
            <a:normAutofit/>
          </a:bodyPr>
          <a:lstStyle/>
          <a:p>
            <a:r>
              <a:rPr lang="en-US" sz="2000" dirty="0"/>
              <a:t>Questions: 98,183,41,122,14,124,65,67 read/write head current position -53 moving towards large </a:t>
            </a:r>
            <a:r>
              <a:rPr lang="en-US" sz="2000" dirty="0" err="1"/>
              <a:t>cylenders</a:t>
            </a:r>
            <a:r>
              <a:rPr lang="en-US" sz="2000" dirty="0"/>
              <a:t> no. Total 200 cylinders. </a:t>
            </a:r>
            <a:br>
              <a:rPr lang="en-US" sz="2000" dirty="0"/>
            </a:br>
            <a:r>
              <a:rPr lang="en-US" sz="2000" b="1" dirty="0"/>
              <a:t>Total head movement = ?</a:t>
            </a:r>
          </a:p>
        </p:txBody>
      </p:sp>
      <p:sp>
        <p:nvSpPr>
          <p:cNvPr id="3" name="Content Placeholder 2">
            <a:extLst>
              <a:ext uri="{FF2B5EF4-FFF2-40B4-BE49-F238E27FC236}">
                <a16:creationId xmlns:a16="http://schemas.microsoft.com/office/drawing/2014/main" id="{37701E3B-FA80-8D2C-BEBD-83BA1D5161DB}"/>
              </a:ext>
            </a:extLst>
          </p:cNvPr>
          <p:cNvSpPr>
            <a:spLocks noGrp="1"/>
          </p:cNvSpPr>
          <p:nvPr>
            <p:ph idx="1"/>
          </p:nvPr>
        </p:nvSpPr>
        <p:spPr/>
        <p:txBody>
          <a:bodyPr/>
          <a:lstStyle/>
          <a:p>
            <a:pPr marL="0" indent="0">
              <a:buNone/>
            </a:pPr>
            <a:r>
              <a:rPr lang="en-US" dirty="0"/>
              <a:t> </a:t>
            </a:r>
          </a:p>
        </p:txBody>
      </p:sp>
      <p:grpSp>
        <p:nvGrpSpPr>
          <p:cNvPr id="16" name="Group 15">
            <a:extLst>
              <a:ext uri="{FF2B5EF4-FFF2-40B4-BE49-F238E27FC236}">
                <a16:creationId xmlns:a16="http://schemas.microsoft.com/office/drawing/2014/main" id="{44C9A165-53C5-312B-52F3-D73954855DEF}"/>
              </a:ext>
            </a:extLst>
          </p:cNvPr>
          <p:cNvGrpSpPr/>
          <p:nvPr/>
        </p:nvGrpSpPr>
        <p:grpSpPr>
          <a:xfrm>
            <a:off x="1323975" y="2276475"/>
            <a:ext cx="9096369" cy="1925082"/>
            <a:chOff x="1323975" y="2276475"/>
            <a:chExt cx="9096369" cy="1925082"/>
          </a:xfrm>
        </p:grpSpPr>
        <p:grpSp>
          <p:nvGrpSpPr>
            <p:cNvPr id="69" name="Group 68">
              <a:extLst>
                <a:ext uri="{FF2B5EF4-FFF2-40B4-BE49-F238E27FC236}">
                  <a16:creationId xmlns:a16="http://schemas.microsoft.com/office/drawing/2014/main" id="{01432006-3A0F-CD03-CBF5-3561073B1B9A}"/>
                </a:ext>
              </a:extLst>
            </p:cNvPr>
            <p:cNvGrpSpPr/>
            <p:nvPr/>
          </p:nvGrpSpPr>
          <p:grpSpPr>
            <a:xfrm>
              <a:off x="1323975" y="2276475"/>
              <a:ext cx="9096369" cy="721757"/>
              <a:chOff x="1323975" y="2276475"/>
              <a:chExt cx="9096369" cy="721757"/>
            </a:xfrm>
          </p:grpSpPr>
          <p:grpSp>
            <p:nvGrpSpPr>
              <p:cNvPr id="59" name="Group 58">
                <a:extLst>
                  <a:ext uri="{FF2B5EF4-FFF2-40B4-BE49-F238E27FC236}">
                    <a16:creationId xmlns:a16="http://schemas.microsoft.com/office/drawing/2014/main" id="{B38023B9-86EB-B8AF-36B6-2D45A9826257}"/>
                  </a:ext>
                </a:extLst>
              </p:cNvPr>
              <p:cNvGrpSpPr/>
              <p:nvPr/>
            </p:nvGrpSpPr>
            <p:grpSpPr>
              <a:xfrm>
                <a:off x="1514475" y="2276475"/>
                <a:ext cx="8534400" cy="342900"/>
                <a:chOff x="1514475" y="2276475"/>
                <a:chExt cx="8534400" cy="342900"/>
              </a:xfrm>
            </p:grpSpPr>
            <p:cxnSp>
              <p:nvCxnSpPr>
                <p:cNvPr id="5" name="Straight Connector 4">
                  <a:extLst>
                    <a:ext uri="{FF2B5EF4-FFF2-40B4-BE49-F238E27FC236}">
                      <a16:creationId xmlns:a16="http://schemas.microsoft.com/office/drawing/2014/main" id="{14EFBFF2-1B96-0C89-AAC2-3B078D8866F4}"/>
                    </a:ext>
                  </a:extLst>
                </p:cNvPr>
                <p:cNvCxnSpPr>
                  <a:cxnSpLocks/>
                </p:cNvCxnSpPr>
                <p:nvPr/>
              </p:nvCxnSpPr>
              <p:spPr>
                <a:xfrm>
                  <a:off x="1524000" y="2438400"/>
                  <a:ext cx="8524875" cy="0"/>
                </a:xfrm>
                <a:prstGeom prst="line">
                  <a:avLst/>
                </a:prstGeom>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A2B8B5BE-C2BA-4518-F3E1-3B38C4F4DCA5}"/>
                    </a:ext>
                  </a:extLst>
                </p:cNvPr>
                <p:cNvCxnSpPr/>
                <p:nvPr/>
              </p:nvCxnSpPr>
              <p:spPr>
                <a:xfrm>
                  <a:off x="1514475" y="227647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3A944C-6B40-288A-628F-86842765E0AA}"/>
                    </a:ext>
                  </a:extLst>
                </p:cNvPr>
                <p:cNvCxnSpPr/>
                <p:nvPr/>
              </p:nvCxnSpPr>
              <p:spPr>
                <a:xfrm>
                  <a:off x="10048875" y="229552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36A60E-1470-D10B-1C17-E030D217CF99}"/>
                    </a:ext>
                  </a:extLst>
                </p:cNvPr>
                <p:cNvCxnSpPr/>
                <p:nvPr/>
              </p:nvCxnSpPr>
              <p:spPr>
                <a:xfrm>
                  <a:off x="2238375" y="229552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2FB7388-9E0F-18E4-ACA2-EA140E52E6A2}"/>
                    </a:ext>
                  </a:extLst>
                </p:cNvPr>
                <p:cNvCxnSpPr/>
                <p:nvPr/>
              </p:nvCxnSpPr>
              <p:spPr>
                <a:xfrm>
                  <a:off x="3019425"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EB2767B-383F-C37F-889B-4E157C3365DE}"/>
                    </a:ext>
                  </a:extLst>
                </p:cNvPr>
                <p:cNvCxnSpPr/>
                <p:nvPr/>
              </p:nvCxnSpPr>
              <p:spPr>
                <a:xfrm>
                  <a:off x="3876675"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983936-2FE9-C685-C6EF-6B6F06073E77}"/>
                    </a:ext>
                  </a:extLst>
                </p:cNvPr>
                <p:cNvCxnSpPr/>
                <p:nvPr/>
              </p:nvCxnSpPr>
              <p:spPr>
                <a:xfrm>
                  <a:off x="4752975"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EDA1EA5-5C29-7965-3AD3-F75024E4A05D}"/>
                    </a:ext>
                  </a:extLst>
                </p:cNvPr>
                <p:cNvCxnSpPr/>
                <p:nvPr/>
              </p:nvCxnSpPr>
              <p:spPr>
                <a:xfrm>
                  <a:off x="5581650"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DD08FC-331B-8F2C-A377-3D964287DEF6}"/>
                    </a:ext>
                  </a:extLst>
                </p:cNvPr>
                <p:cNvCxnSpPr/>
                <p:nvPr/>
              </p:nvCxnSpPr>
              <p:spPr>
                <a:xfrm>
                  <a:off x="6400800" y="229552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8647569-51CA-1733-2087-A1DA09632EC3}"/>
                    </a:ext>
                  </a:extLst>
                </p:cNvPr>
                <p:cNvCxnSpPr/>
                <p:nvPr/>
              </p:nvCxnSpPr>
              <p:spPr>
                <a:xfrm>
                  <a:off x="7172325" y="229552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EB06F51-A1FF-B5CF-F53E-0F607FCB7858}"/>
                    </a:ext>
                  </a:extLst>
                </p:cNvPr>
                <p:cNvCxnSpPr/>
                <p:nvPr/>
              </p:nvCxnSpPr>
              <p:spPr>
                <a:xfrm>
                  <a:off x="7943850"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C39489C-7286-7661-0C0F-5E82DC977159}"/>
                    </a:ext>
                  </a:extLst>
                </p:cNvPr>
                <p:cNvCxnSpPr/>
                <p:nvPr/>
              </p:nvCxnSpPr>
              <p:spPr>
                <a:xfrm>
                  <a:off x="8658225" y="2305050"/>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9C8AE99-2B02-E9C5-4F9F-EFC0CB522440}"/>
                    </a:ext>
                  </a:extLst>
                </p:cNvPr>
                <p:cNvCxnSpPr/>
                <p:nvPr/>
              </p:nvCxnSpPr>
              <p:spPr>
                <a:xfrm>
                  <a:off x="9372600" y="2295525"/>
                  <a:ext cx="0"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007B5FD8-FE7B-B7B8-311B-FAA2C6E191B8}"/>
                  </a:ext>
                </a:extLst>
              </p:cNvPr>
              <p:cNvSpPr txBox="1"/>
              <p:nvPr/>
            </p:nvSpPr>
            <p:spPr>
              <a:xfrm>
                <a:off x="1323975" y="2619375"/>
                <a:ext cx="371472" cy="369332"/>
              </a:xfrm>
              <a:prstGeom prst="rect">
                <a:avLst/>
              </a:prstGeom>
              <a:noFill/>
            </p:spPr>
            <p:txBody>
              <a:bodyPr wrap="square" rtlCol="0">
                <a:spAutoFit/>
              </a:bodyPr>
              <a:lstStyle/>
              <a:p>
                <a:r>
                  <a:rPr lang="en-US" dirty="0"/>
                  <a:t>0</a:t>
                </a:r>
              </a:p>
            </p:txBody>
          </p:sp>
          <p:sp>
            <p:nvSpPr>
              <p:cNvPr id="57" name="TextBox 56">
                <a:extLst>
                  <a:ext uri="{FF2B5EF4-FFF2-40B4-BE49-F238E27FC236}">
                    <a16:creationId xmlns:a16="http://schemas.microsoft.com/office/drawing/2014/main" id="{7F2071DE-B9A5-E2C2-D6EA-C6ED89F76DED}"/>
                  </a:ext>
                </a:extLst>
              </p:cNvPr>
              <p:cNvSpPr txBox="1"/>
              <p:nvPr/>
            </p:nvSpPr>
            <p:spPr>
              <a:xfrm>
                <a:off x="2047875" y="2609850"/>
                <a:ext cx="419096" cy="369332"/>
              </a:xfrm>
              <a:prstGeom prst="rect">
                <a:avLst/>
              </a:prstGeom>
              <a:noFill/>
            </p:spPr>
            <p:txBody>
              <a:bodyPr wrap="square" rtlCol="0">
                <a:spAutoFit/>
              </a:bodyPr>
              <a:lstStyle/>
              <a:p>
                <a:r>
                  <a:rPr lang="en-US" dirty="0"/>
                  <a:t>14</a:t>
                </a:r>
              </a:p>
            </p:txBody>
          </p:sp>
          <p:sp>
            <p:nvSpPr>
              <p:cNvPr id="58" name="TextBox 57">
                <a:extLst>
                  <a:ext uri="{FF2B5EF4-FFF2-40B4-BE49-F238E27FC236}">
                    <a16:creationId xmlns:a16="http://schemas.microsoft.com/office/drawing/2014/main" id="{F024C076-0EED-6029-003F-87D6D6F47B29}"/>
                  </a:ext>
                </a:extLst>
              </p:cNvPr>
              <p:cNvSpPr txBox="1"/>
              <p:nvPr/>
            </p:nvSpPr>
            <p:spPr>
              <a:xfrm>
                <a:off x="2867024" y="2600325"/>
                <a:ext cx="447677" cy="369332"/>
              </a:xfrm>
              <a:prstGeom prst="rect">
                <a:avLst/>
              </a:prstGeom>
              <a:noFill/>
            </p:spPr>
            <p:txBody>
              <a:bodyPr wrap="square" rtlCol="0">
                <a:spAutoFit/>
              </a:bodyPr>
              <a:lstStyle/>
              <a:p>
                <a:r>
                  <a:rPr lang="en-US" dirty="0"/>
                  <a:t>41</a:t>
                </a:r>
              </a:p>
            </p:txBody>
          </p:sp>
          <p:sp>
            <p:nvSpPr>
              <p:cNvPr id="60" name="TextBox 59">
                <a:extLst>
                  <a:ext uri="{FF2B5EF4-FFF2-40B4-BE49-F238E27FC236}">
                    <a16:creationId xmlns:a16="http://schemas.microsoft.com/office/drawing/2014/main" id="{00BFFBF8-1441-2197-2844-32329E4D4C91}"/>
                  </a:ext>
                </a:extLst>
              </p:cNvPr>
              <p:cNvSpPr txBox="1"/>
              <p:nvPr/>
            </p:nvSpPr>
            <p:spPr>
              <a:xfrm>
                <a:off x="3724274" y="2609850"/>
                <a:ext cx="419095" cy="369332"/>
              </a:xfrm>
              <a:prstGeom prst="rect">
                <a:avLst/>
              </a:prstGeom>
              <a:noFill/>
            </p:spPr>
            <p:txBody>
              <a:bodyPr wrap="square" rtlCol="0">
                <a:spAutoFit/>
              </a:bodyPr>
              <a:lstStyle/>
              <a:p>
                <a:r>
                  <a:rPr lang="en-US" dirty="0"/>
                  <a:t>53</a:t>
                </a:r>
              </a:p>
            </p:txBody>
          </p:sp>
          <p:sp>
            <p:nvSpPr>
              <p:cNvPr id="61" name="TextBox 60">
                <a:extLst>
                  <a:ext uri="{FF2B5EF4-FFF2-40B4-BE49-F238E27FC236}">
                    <a16:creationId xmlns:a16="http://schemas.microsoft.com/office/drawing/2014/main" id="{46FC53C6-CF88-B3F7-BC6A-3F19957B10AC}"/>
                  </a:ext>
                </a:extLst>
              </p:cNvPr>
              <p:cNvSpPr txBox="1"/>
              <p:nvPr/>
            </p:nvSpPr>
            <p:spPr>
              <a:xfrm>
                <a:off x="4581525" y="2619375"/>
                <a:ext cx="485772" cy="369332"/>
              </a:xfrm>
              <a:prstGeom prst="rect">
                <a:avLst/>
              </a:prstGeom>
              <a:noFill/>
            </p:spPr>
            <p:txBody>
              <a:bodyPr wrap="square" rtlCol="0">
                <a:spAutoFit/>
              </a:bodyPr>
              <a:lstStyle/>
              <a:p>
                <a:r>
                  <a:rPr lang="en-US" dirty="0"/>
                  <a:t>65</a:t>
                </a:r>
              </a:p>
            </p:txBody>
          </p:sp>
          <p:sp>
            <p:nvSpPr>
              <p:cNvPr id="62" name="TextBox 61">
                <a:extLst>
                  <a:ext uri="{FF2B5EF4-FFF2-40B4-BE49-F238E27FC236}">
                    <a16:creationId xmlns:a16="http://schemas.microsoft.com/office/drawing/2014/main" id="{76014868-3DB8-7B2C-7D17-D6881F69CC02}"/>
                  </a:ext>
                </a:extLst>
              </p:cNvPr>
              <p:cNvSpPr txBox="1"/>
              <p:nvPr/>
            </p:nvSpPr>
            <p:spPr>
              <a:xfrm>
                <a:off x="5438774" y="2628900"/>
                <a:ext cx="438147" cy="369332"/>
              </a:xfrm>
              <a:prstGeom prst="rect">
                <a:avLst/>
              </a:prstGeom>
              <a:noFill/>
            </p:spPr>
            <p:txBody>
              <a:bodyPr wrap="square" rtlCol="0">
                <a:spAutoFit/>
              </a:bodyPr>
              <a:lstStyle/>
              <a:p>
                <a:r>
                  <a:rPr lang="en-US" dirty="0"/>
                  <a:t>67</a:t>
                </a:r>
              </a:p>
            </p:txBody>
          </p:sp>
          <p:sp>
            <p:nvSpPr>
              <p:cNvPr id="63" name="TextBox 62">
                <a:extLst>
                  <a:ext uri="{FF2B5EF4-FFF2-40B4-BE49-F238E27FC236}">
                    <a16:creationId xmlns:a16="http://schemas.microsoft.com/office/drawing/2014/main" id="{B84EB016-4895-D105-CE2F-931FEE023283}"/>
                  </a:ext>
                </a:extLst>
              </p:cNvPr>
              <p:cNvSpPr txBox="1"/>
              <p:nvPr/>
            </p:nvSpPr>
            <p:spPr>
              <a:xfrm>
                <a:off x="6248399" y="2628900"/>
                <a:ext cx="457195" cy="369332"/>
              </a:xfrm>
              <a:prstGeom prst="rect">
                <a:avLst/>
              </a:prstGeom>
              <a:noFill/>
            </p:spPr>
            <p:txBody>
              <a:bodyPr wrap="square" rtlCol="0">
                <a:spAutoFit/>
              </a:bodyPr>
              <a:lstStyle/>
              <a:p>
                <a:r>
                  <a:rPr lang="en-US" dirty="0"/>
                  <a:t>98</a:t>
                </a:r>
              </a:p>
            </p:txBody>
          </p:sp>
          <p:sp>
            <p:nvSpPr>
              <p:cNvPr id="64" name="TextBox 63">
                <a:extLst>
                  <a:ext uri="{FF2B5EF4-FFF2-40B4-BE49-F238E27FC236}">
                    <a16:creationId xmlns:a16="http://schemas.microsoft.com/office/drawing/2014/main" id="{1353AF38-FFE3-833E-E4FC-DC4448AB195E}"/>
                  </a:ext>
                </a:extLst>
              </p:cNvPr>
              <p:cNvSpPr txBox="1"/>
              <p:nvPr/>
            </p:nvSpPr>
            <p:spPr>
              <a:xfrm>
                <a:off x="6924673" y="2619375"/>
                <a:ext cx="647700" cy="369332"/>
              </a:xfrm>
              <a:prstGeom prst="rect">
                <a:avLst/>
              </a:prstGeom>
              <a:noFill/>
            </p:spPr>
            <p:txBody>
              <a:bodyPr wrap="square" rtlCol="0">
                <a:spAutoFit/>
              </a:bodyPr>
              <a:lstStyle/>
              <a:p>
                <a:r>
                  <a:rPr lang="en-US" dirty="0"/>
                  <a:t>122</a:t>
                </a:r>
              </a:p>
            </p:txBody>
          </p:sp>
          <p:sp>
            <p:nvSpPr>
              <p:cNvPr id="65" name="TextBox 64">
                <a:extLst>
                  <a:ext uri="{FF2B5EF4-FFF2-40B4-BE49-F238E27FC236}">
                    <a16:creationId xmlns:a16="http://schemas.microsoft.com/office/drawing/2014/main" id="{E47D3B57-1488-211E-C06C-AF411C5400CB}"/>
                  </a:ext>
                </a:extLst>
              </p:cNvPr>
              <p:cNvSpPr txBox="1"/>
              <p:nvPr/>
            </p:nvSpPr>
            <p:spPr>
              <a:xfrm>
                <a:off x="7639046" y="2609850"/>
                <a:ext cx="609601" cy="369332"/>
              </a:xfrm>
              <a:prstGeom prst="rect">
                <a:avLst/>
              </a:prstGeom>
              <a:noFill/>
            </p:spPr>
            <p:txBody>
              <a:bodyPr wrap="square" rtlCol="0">
                <a:spAutoFit/>
              </a:bodyPr>
              <a:lstStyle/>
              <a:p>
                <a:r>
                  <a:rPr lang="en-US" dirty="0"/>
                  <a:t>124</a:t>
                </a:r>
              </a:p>
            </p:txBody>
          </p:sp>
          <p:sp>
            <p:nvSpPr>
              <p:cNvPr id="66" name="TextBox 65">
                <a:extLst>
                  <a:ext uri="{FF2B5EF4-FFF2-40B4-BE49-F238E27FC236}">
                    <a16:creationId xmlns:a16="http://schemas.microsoft.com/office/drawing/2014/main" id="{15F1CB3E-95C7-51E2-4F8B-4639051D8F7F}"/>
                  </a:ext>
                </a:extLst>
              </p:cNvPr>
              <p:cNvSpPr txBox="1"/>
              <p:nvPr/>
            </p:nvSpPr>
            <p:spPr>
              <a:xfrm>
                <a:off x="8448674" y="2628900"/>
                <a:ext cx="647699" cy="369332"/>
              </a:xfrm>
              <a:prstGeom prst="rect">
                <a:avLst/>
              </a:prstGeom>
              <a:noFill/>
            </p:spPr>
            <p:txBody>
              <a:bodyPr wrap="square" rtlCol="0">
                <a:spAutoFit/>
              </a:bodyPr>
              <a:lstStyle/>
              <a:p>
                <a:r>
                  <a:rPr lang="en-US" dirty="0"/>
                  <a:t>183</a:t>
                </a:r>
              </a:p>
            </p:txBody>
          </p:sp>
          <p:sp>
            <p:nvSpPr>
              <p:cNvPr id="67" name="TextBox 66">
                <a:extLst>
                  <a:ext uri="{FF2B5EF4-FFF2-40B4-BE49-F238E27FC236}">
                    <a16:creationId xmlns:a16="http://schemas.microsoft.com/office/drawing/2014/main" id="{17EC573A-0C74-631C-0BCE-E2F4E03F812F}"/>
                  </a:ext>
                </a:extLst>
              </p:cNvPr>
              <p:cNvSpPr txBox="1"/>
              <p:nvPr/>
            </p:nvSpPr>
            <p:spPr>
              <a:xfrm>
                <a:off x="9086850" y="2590800"/>
                <a:ext cx="647698" cy="369332"/>
              </a:xfrm>
              <a:prstGeom prst="rect">
                <a:avLst/>
              </a:prstGeom>
              <a:noFill/>
            </p:spPr>
            <p:txBody>
              <a:bodyPr wrap="square" rtlCol="0">
                <a:spAutoFit/>
              </a:bodyPr>
              <a:lstStyle/>
              <a:p>
                <a:r>
                  <a:rPr lang="en-US" dirty="0"/>
                  <a:t>190</a:t>
                </a:r>
              </a:p>
            </p:txBody>
          </p:sp>
          <p:sp>
            <p:nvSpPr>
              <p:cNvPr id="68" name="TextBox 67">
                <a:extLst>
                  <a:ext uri="{FF2B5EF4-FFF2-40B4-BE49-F238E27FC236}">
                    <a16:creationId xmlns:a16="http://schemas.microsoft.com/office/drawing/2014/main" id="{1A73D3D5-E9B0-03AF-5079-C69136CF2584}"/>
                  </a:ext>
                </a:extLst>
              </p:cNvPr>
              <p:cNvSpPr txBox="1"/>
              <p:nvPr/>
            </p:nvSpPr>
            <p:spPr>
              <a:xfrm>
                <a:off x="9810749" y="2581275"/>
                <a:ext cx="609595" cy="369332"/>
              </a:xfrm>
              <a:prstGeom prst="rect">
                <a:avLst/>
              </a:prstGeom>
              <a:noFill/>
            </p:spPr>
            <p:txBody>
              <a:bodyPr wrap="square" rtlCol="0">
                <a:spAutoFit/>
              </a:bodyPr>
              <a:lstStyle/>
              <a:p>
                <a:r>
                  <a:rPr lang="en-US" dirty="0"/>
                  <a:t>199</a:t>
                </a:r>
              </a:p>
            </p:txBody>
          </p:sp>
        </p:grpSp>
        <p:sp>
          <p:nvSpPr>
            <p:cNvPr id="4" name="Freeform: Shape 3">
              <a:extLst>
                <a:ext uri="{FF2B5EF4-FFF2-40B4-BE49-F238E27FC236}">
                  <a16:creationId xmlns:a16="http://schemas.microsoft.com/office/drawing/2014/main" id="{F1E5F150-B81D-BFFD-BE2A-0C5FB44D7063}"/>
                </a:ext>
              </a:extLst>
            </p:cNvPr>
            <p:cNvSpPr/>
            <p:nvPr/>
          </p:nvSpPr>
          <p:spPr>
            <a:xfrm>
              <a:off x="2247900" y="3171825"/>
              <a:ext cx="6486525" cy="923925"/>
            </a:xfrm>
            <a:custGeom>
              <a:avLst/>
              <a:gdLst>
                <a:gd name="connsiteX0" fmla="*/ 1628775 w 6486525"/>
                <a:gd name="connsiteY0" fmla="*/ 0 h 923925"/>
                <a:gd name="connsiteX1" fmla="*/ 2505075 w 6486525"/>
                <a:gd name="connsiteY1" fmla="*/ 104775 h 923925"/>
                <a:gd name="connsiteX2" fmla="*/ 3343275 w 6486525"/>
                <a:gd name="connsiteY2" fmla="*/ 200025 h 923925"/>
                <a:gd name="connsiteX3" fmla="*/ 809625 w 6486525"/>
                <a:gd name="connsiteY3" fmla="*/ 428625 h 923925"/>
                <a:gd name="connsiteX4" fmla="*/ 0 w 6486525"/>
                <a:gd name="connsiteY4" fmla="*/ 495300 h 923925"/>
                <a:gd name="connsiteX5" fmla="*/ 4181475 w 6486525"/>
                <a:gd name="connsiteY5" fmla="*/ 742950 h 923925"/>
                <a:gd name="connsiteX6" fmla="*/ 4933950 w 6486525"/>
                <a:gd name="connsiteY6" fmla="*/ 800100 h 923925"/>
                <a:gd name="connsiteX7" fmla="*/ 6467475 w 6486525"/>
                <a:gd name="connsiteY7" fmla="*/ 923925 h 923925"/>
                <a:gd name="connsiteX8" fmla="*/ 6486525 w 6486525"/>
                <a:gd name="connsiteY8" fmla="*/ 923925 h 923925"/>
                <a:gd name="connsiteX9" fmla="*/ 6486525 w 6486525"/>
                <a:gd name="connsiteY9" fmla="*/ 9239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6525" h="923925">
                  <a:moveTo>
                    <a:pt x="1628775" y="0"/>
                  </a:moveTo>
                  <a:lnTo>
                    <a:pt x="2505075" y="104775"/>
                  </a:lnTo>
                  <a:lnTo>
                    <a:pt x="3343275" y="200025"/>
                  </a:lnTo>
                  <a:lnTo>
                    <a:pt x="809625" y="428625"/>
                  </a:lnTo>
                  <a:lnTo>
                    <a:pt x="0" y="495300"/>
                  </a:lnTo>
                  <a:lnTo>
                    <a:pt x="4181475" y="742950"/>
                  </a:lnTo>
                  <a:lnTo>
                    <a:pt x="4933950" y="800100"/>
                  </a:lnTo>
                  <a:lnTo>
                    <a:pt x="6467475" y="923925"/>
                  </a:lnTo>
                  <a:lnTo>
                    <a:pt x="6486525" y="923925"/>
                  </a:lnTo>
                  <a:lnTo>
                    <a:pt x="6486525" y="923925"/>
                  </a:ln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14166B6-9254-D805-06C1-7DEE2A608F35}"/>
                </a:ext>
              </a:extLst>
            </p:cNvPr>
            <p:cNvSpPr/>
            <p:nvPr/>
          </p:nvSpPr>
          <p:spPr>
            <a:xfrm>
              <a:off x="3752850" y="3080029"/>
              <a:ext cx="219075" cy="20712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240BEF0-C0C8-968C-AF92-27D8B506A15C}"/>
                </a:ext>
              </a:extLst>
            </p:cNvPr>
            <p:cNvSpPr/>
            <p:nvPr/>
          </p:nvSpPr>
          <p:spPr>
            <a:xfrm>
              <a:off x="4638675" y="3165754"/>
              <a:ext cx="219075" cy="20712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3FD16D9-B0F9-FB41-7539-7DED5187FCAF}"/>
                </a:ext>
              </a:extLst>
            </p:cNvPr>
            <p:cNvSpPr/>
            <p:nvPr/>
          </p:nvSpPr>
          <p:spPr>
            <a:xfrm>
              <a:off x="5495925" y="3251479"/>
              <a:ext cx="219075" cy="20712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9B27F40-1DC8-24AF-DDE4-60FBCB4ECBCC}"/>
                </a:ext>
              </a:extLst>
            </p:cNvPr>
            <p:cNvSpPr/>
            <p:nvPr/>
          </p:nvSpPr>
          <p:spPr>
            <a:xfrm>
              <a:off x="6353175" y="3813454"/>
              <a:ext cx="219075" cy="20712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44FB792-F00F-AAD4-E5B8-8276CC1B6E40}"/>
                </a:ext>
              </a:extLst>
            </p:cNvPr>
            <p:cNvSpPr/>
            <p:nvPr/>
          </p:nvSpPr>
          <p:spPr>
            <a:xfrm>
              <a:off x="7115175" y="3880129"/>
              <a:ext cx="219075" cy="20712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555C3B6-7379-5156-BCC9-80F7FA95AE51}"/>
                </a:ext>
              </a:extLst>
            </p:cNvPr>
            <p:cNvSpPr/>
            <p:nvPr/>
          </p:nvSpPr>
          <p:spPr>
            <a:xfrm>
              <a:off x="7877175" y="3946804"/>
              <a:ext cx="219075" cy="20712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175BD6F-22BA-141F-6482-B6B8956BD294}"/>
                </a:ext>
              </a:extLst>
            </p:cNvPr>
            <p:cNvSpPr/>
            <p:nvPr/>
          </p:nvSpPr>
          <p:spPr>
            <a:xfrm>
              <a:off x="8620125" y="3994429"/>
              <a:ext cx="219075" cy="20712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CC4266-D1C3-E811-4144-F1127F254961}"/>
                </a:ext>
              </a:extLst>
            </p:cNvPr>
            <p:cNvSpPr/>
            <p:nvPr/>
          </p:nvSpPr>
          <p:spPr>
            <a:xfrm>
              <a:off x="2162175" y="3557490"/>
              <a:ext cx="219075" cy="20712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E5295E9-526A-8B70-BEC3-5D4E816F9237}"/>
                </a:ext>
              </a:extLst>
            </p:cNvPr>
            <p:cNvSpPr/>
            <p:nvPr/>
          </p:nvSpPr>
          <p:spPr>
            <a:xfrm>
              <a:off x="2933700" y="3480079"/>
              <a:ext cx="219075" cy="20712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7" name="Title 1">
            <a:extLst>
              <a:ext uri="{FF2B5EF4-FFF2-40B4-BE49-F238E27FC236}">
                <a16:creationId xmlns:a16="http://schemas.microsoft.com/office/drawing/2014/main" id="{EBE3BB29-4188-6DB9-332B-1074FB782A14}"/>
              </a:ext>
            </a:extLst>
          </p:cNvPr>
          <p:cNvSpPr txBox="1">
            <a:spLocks/>
          </p:cNvSpPr>
          <p:nvPr/>
        </p:nvSpPr>
        <p:spPr>
          <a:xfrm>
            <a:off x="971550" y="4668609"/>
            <a:ext cx="10515600" cy="1101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Total Head movement=</a:t>
            </a:r>
          </a:p>
          <a:p>
            <a:r>
              <a:rPr lang="en-US" sz="2000" b="1" dirty="0"/>
              <a:t>(65-53)+(67-65)+(67-41)+(41-14)+(98-14)+(122-98)+(124-122)+(183-124)</a:t>
            </a:r>
          </a:p>
          <a:p>
            <a:r>
              <a:rPr lang="en-US" sz="2000" b="1" dirty="0"/>
              <a:t>=236.</a:t>
            </a:r>
          </a:p>
        </p:txBody>
      </p:sp>
    </p:spTree>
    <p:extLst>
      <p:ext uri="{BB962C8B-B14F-4D97-AF65-F5344CB8AC3E}">
        <p14:creationId xmlns:p14="http://schemas.microsoft.com/office/powerpoint/2010/main" val="322339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AAA-C95D-EEA2-1C67-D102066E3674}"/>
              </a:ext>
            </a:extLst>
          </p:cNvPr>
          <p:cNvSpPr>
            <a:spLocks noGrp="1"/>
          </p:cNvSpPr>
          <p:nvPr>
            <p:ph type="title"/>
          </p:nvPr>
        </p:nvSpPr>
        <p:spPr>
          <a:xfrm>
            <a:off x="-657225" y="833036"/>
            <a:ext cx="8610600" cy="1293028"/>
          </a:xfrm>
        </p:spPr>
        <p:txBody>
          <a:bodyPr/>
          <a:lstStyle/>
          <a:p>
            <a:pPr algn="ctr"/>
            <a:r>
              <a:rPr lang="en-US" b="1" dirty="0"/>
              <a:t>Advantage of </a:t>
            </a:r>
            <a:r>
              <a:rPr lang="en-US" b="1" dirty="0" err="1"/>
              <a:t>sstf</a:t>
            </a:r>
            <a:r>
              <a:rPr lang="en-US" b="1" dirty="0"/>
              <a:t>:</a:t>
            </a:r>
          </a:p>
        </p:txBody>
      </p:sp>
      <p:sp>
        <p:nvSpPr>
          <p:cNvPr id="3" name="Content Placeholder 2">
            <a:extLst>
              <a:ext uri="{FF2B5EF4-FFF2-40B4-BE49-F238E27FC236}">
                <a16:creationId xmlns:a16="http://schemas.microsoft.com/office/drawing/2014/main" id="{C16F6C5E-29D7-90E9-8F05-B84C2F35E58B}"/>
              </a:ext>
            </a:extLst>
          </p:cNvPr>
          <p:cNvSpPr>
            <a:spLocks noGrp="1"/>
          </p:cNvSpPr>
          <p:nvPr>
            <p:ph idx="1"/>
          </p:nvPr>
        </p:nvSpPr>
        <p:spPr>
          <a:xfrm>
            <a:off x="838200" y="1806576"/>
            <a:ext cx="10515600" cy="1993900"/>
          </a:xfrm>
        </p:spPr>
        <p:txBody>
          <a:bodyPr>
            <a:normAutofit/>
          </a:bodyPr>
          <a:lstStyle/>
          <a:p>
            <a:pPr marL="342900" marR="0" lvl="0" indent="-342900">
              <a:lnSpc>
                <a:spcPct val="107000"/>
              </a:lnSpc>
              <a:spcBef>
                <a:spcPts val="0"/>
              </a:spcBef>
              <a:spcAft>
                <a:spcPts val="800"/>
              </a:spcAft>
              <a:buFont typeface="+mj-lt"/>
              <a:buAutoNum type="arabicPeriod"/>
              <a:tabLst>
                <a:tab pos="457200" algn="l"/>
              </a:tabLst>
            </a:pPr>
            <a:r>
              <a:rPr lang="en-GB" sz="1800" dirty="0">
                <a:latin typeface="Calibri" panose="020F0502020204030204" pitchFamily="34" charset="0"/>
                <a:ea typeface="Calibri" panose="020F0502020204030204" pitchFamily="34" charset="0"/>
                <a:cs typeface="Mangal" panose="02040503050203030202" pitchFamily="18" charset="0"/>
              </a:rPr>
              <a:t>Reduced total seek time as compared to </a:t>
            </a:r>
            <a:r>
              <a:rPr lang="en-GB" sz="1800" dirty="0" err="1">
                <a:latin typeface="Calibri" panose="020F0502020204030204" pitchFamily="34" charset="0"/>
                <a:ea typeface="Calibri" panose="020F0502020204030204" pitchFamily="34" charset="0"/>
                <a:cs typeface="Mangal" panose="02040503050203030202" pitchFamily="18" charset="0"/>
              </a:rPr>
              <a:t>fcfs</a:t>
            </a:r>
            <a:r>
              <a:rPr lang="en-GB" sz="1800" dirty="0">
                <a:latin typeface="Calibri" panose="020F0502020204030204" pitchFamily="34" charset="0"/>
                <a:ea typeface="Calibri" panose="020F0502020204030204" pitchFamily="34" charset="0"/>
                <a:cs typeface="Mangal" panose="02040503050203030202"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It provides increased throughput.</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It provides less average response time and waiting time.</a:t>
            </a:r>
          </a:p>
        </p:txBody>
      </p:sp>
      <p:sp>
        <p:nvSpPr>
          <p:cNvPr id="4" name="Title 1">
            <a:extLst>
              <a:ext uri="{FF2B5EF4-FFF2-40B4-BE49-F238E27FC236}">
                <a16:creationId xmlns:a16="http://schemas.microsoft.com/office/drawing/2014/main" id="{4EDA66BB-208B-2149-37C9-7802E9A45655}"/>
              </a:ext>
            </a:extLst>
          </p:cNvPr>
          <p:cNvSpPr txBox="1">
            <a:spLocks/>
          </p:cNvSpPr>
          <p:nvPr/>
        </p:nvSpPr>
        <p:spPr>
          <a:xfrm>
            <a:off x="-400050" y="3442886"/>
            <a:ext cx="8705850" cy="1293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Disadvantage of </a:t>
            </a:r>
            <a:r>
              <a:rPr lang="en-US" b="1" dirty="0" err="1"/>
              <a:t>sstf</a:t>
            </a:r>
            <a:r>
              <a:rPr lang="en-US" b="1" dirty="0"/>
              <a:t>:</a:t>
            </a:r>
          </a:p>
        </p:txBody>
      </p:sp>
      <p:sp>
        <p:nvSpPr>
          <p:cNvPr id="5" name="Content Placeholder 2">
            <a:extLst>
              <a:ext uri="{FF2B5EF4-FFF2-40B4-BE49-F238E27FC236}">
                <a16:creationId xmlns:a16="http://schemas.microsoft.com/office/drawing/2014/main" id="{611F1272-D941-6AFA-65B4-1F5C68A7D0A1}"/>
              </a:ext>
            </a:extLst>
          </p:cNvPr>
          <p:cNvSpPr txBox="1">
            <a:spLocks/>
          </p:cNvSpPr>
          <p:nvPr/>
        </p:nvSpPr>
        <p:spPr>
          <a:xfrm>
            <a:off x="904875" y="4368800"/>
            <a:ext cx="10515600" cy="183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spcBef>
                <a:spcPts val="0"/>
              </a:spcBef>
              <a:spcAft>
                <a:spcPts val="800"/>
              </a:spcAft>
              <a:buAutoNum type="arabicPeriod"/>
              <a:tabLst>
                <a:tab pos="457200" algn="l"/>
              </a:tabLst>
            </a:pPr>
            <a:r>
              <a:rPr lang="en-GB" sz="1800" dirty="0">
                <a:latin typeface="Calibri" panose="020F0502020204030204" pitchFamily="34" charset="0"/>
                <a:ea typeface="Calibri" panose="020F0502020204030204" pitchFamily="34" charset="0"/>
                <a:cs typeface="Mangal" panose="02040503050203030202" pitchFamily="18" charset="0"/>
              </a:rPr>
              <a:t>Overhead in finding out the closest request.</a:t>
            </a:r>
          </a:p>
          <a:p>
            <a:pPr marL="342900" marR="0" lvl="0" indent="-342900">
              <a:lnSpc>
                <a:spcPct val="107000"/>
              </a:lnSpc>
              <a:spcBef>
                <a:spcPts val="0"/>
              </a:spcBef>
              <a:spcAft>
                <a:spcPts val="800"/>
              </a:spcAft>
              <a:buAutoNum type="arabicPeriod"/>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It provides high variance in response ti</a:t>
            </a:r>
            <a:r>
              <a:rPr lang="en-GB" sz="1800" dirty="0">
                <a:latin typeface="Calibri" panose="020F0502020204030204" pitchFamily="34" charset="0"/>
                <a:ea typeface="Calibri" panose="020F0502020204030204" pitchFamily="34" charset="0"/>
                <a:cs typeface="Mangal" panose="02040503050203030202" pitchFamily="18" charset="0"/>
              </a:rPr>
              <a:t>me and waiting time.</a:t>
            </a:r>
          </a:p>
          <a:p>
            <a:pPr marL="342900" marR="0" lvl="0" indent="-342900">
              <a:lnSpc>
                <a:spcPct val="107000"/>
              </a:lnSpc>
              <a:spcBef>
                <a:spcPts val="0"/>
              </a:spcBef>
              <a:spcAft>
                <a:spcPts val="800"/>
              </a:spcAft>
              <a:buAutoNum type="arabicPeriod"/>
              <a:tabLst>
                <a:tab pos="457200" algn="l"/>
              </a:tabLst>
            </a:pPr>
            <a:r>
              <a:rPr lang="en-GB" sz="1800" dirty="0">
                <a:effectLst/>
                <a:latin typeface="Calibri" panose="020F0502020204030204" pitchFamily="34" charset="0"/>
                <a:ea typeface="Calibri" panose="020F0502020204030204" pitchFamily="34" charset="0"/>
                <a:cs typeface="Mangal" panose="02040503050203030202" pitchFamily="18" charset="0"/>
              </a:rPr>
              <a:t>Switching the direction of head frequently slows down the algorithms.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63914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1201</Words>
  <Application>Microsoft Office PowerPoint</Application>
  <PresentationFormat>Widescreen</PresentationFormat>
  <Paragraphs>98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Disk-Scheduling Algorithm</vt:lpstr>
      <vt:lpstr>PowerPoint Presentation</vt:lpstr>
      <vt:lpstr>PowerPoint Presentation</vt:lpstr>
      <vt:lpstr>FCFS</vt:lpstr>
      <vt:lpstr>Questions: 98,183,41,122,14,124,65,67 read/write head current position -53 cylinders are number from 0-199.  Total head movement = ?</vt:lpstr>
      <vt:lpstr>Advantage of fcfs:</vt:lpstr>
      <vt:lpstr>SSTF</vt:lpstr>
      <vt:lpstr>Questions: 98,183,41,122,14,124,65,67 read/write head current position -53 moving towards large cylenders no. Total 200 cylinders.  Total head movement = ?</vt:lpstr>
      <vt:lpstr>Advantage of sstf:</vt:lpstr>
      <vt:lpstr>SCAN</vt:lpstr>
      <vt:lpstr>PowerPoint Presentation</vt:lpstr>
      <vt:lpstr>C-SCAN</vt:lpstr>
      <vt:lpstr>PowerPoint Presentation</vt:lpstr>
      <vt:lpstr>LOOK</vt:lpstr>
      <vt:lpstr>EXAMPLE</vt:lpstr>
      <vt:lpstr>PowerPoint Presentation</vt:lpstr>
      <vt:lpstr>Advantage of look:</vt:lpstr>
      <vt:lpstr>C-look</vt:lpstr>
      <vt:lpstr>PowerPoint Presentation</vt:lpstr>
      <vt:lpstr>Advantage of c-look: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Disk-Scheduling Algorithm</dc:title>
  <dc:creator>Dell</dc:creator>
  <cp:lastModifiedBy>Abishek Khawas</cp:lastModifiedBy>
  <cp:revision>3</cp:revision>
  <dcterms:created xsi:type="dcterms:W3CDTF">2024-03-17T13:54:51Z</dcterms:created>
  <dcterms:modified xsi:type="dcterms:W3CDTF">2024-03-18T11:02:09Z</dcterms:modified>
</cp:coreProperties>
</file>