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84" r:id="rId2"/>
    <p:sldId id="272" r:id="rId3"/>
    <p:sldId id="271" r:id="rId4"/>
    <p:sldId id="261" r:id="rId5"/>
    <p:sldId id="258" r:id="rId6"/>
    <p:sldId id="285" r:id="rId7"/>
    <p:sldId id="287" r:id="rId8"/>
    <p:sldId id="288" r:id="rId9"/>
    <p:sldId id="262" r:id="rId10"/>
    <p:sldId id="290" r:id="rId11"/>
    <p:sldId id="273" r:id="rId12"/>
    <p:sldId id="291" r:id="rId13"/>
    <p:sldId id="293" r:id="rId14"/>
    <p:sldId id="292" r:id="rId15"/>
    <p:sldId id="298" r:id="rId16"/>
    <p:sldId id="299" r:id="rId17"/>
    <p:sldId id="294" r:id="rId18"/>
    <p:sldId id="300" r:id="rId19"/>
    <p:sldId id="301" r:id="rId20"/>
    <p:sldId id="302" r:id="rId21"/>
    <p:sldId id="309" r:id="rId22"/>
    <p:sldId id="312" r:id="rId23"/>
    <p:sldId id="313" r:id="rId24"/>
    <p:sldId id="314" r:id="rId25"/>
    <p:sldId id="310" r:id="rId26"/>
    <p:sldId id="308" r:id="rId27"/>
    <p:sldId id="307" r:id="rId28"/>
    <p:sldId id="315" r:id="rId29"/>
    <p:sldId id="316" r:id="rId30"/>
    <p:sldId id="317" r:id="rId31"/>
    <p:sldId id="318" r:id="rId32"/>
    <p:sldId id="306" r:id="rId33"/>
    <p:sldId id="305" r:id="rId34"/>
    <p:sldId id="27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966"/>
    <a:srgbClr val="284059"/>
    <a:srgbClr val="EDFCFF"/>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97" autoAdjust="0"/>
  </p:normalViewPr>
  <p:slideViewPr>
    <p:cSldViewPr snapToGrid="0">
      <p:cViewPr varScale="1">
        <p:scale>
          <a:sx n="85" d="100"/>
          <a:sy n="85" d="100"/>
        </p:scale>
        <p:origin x="5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238699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40991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6301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48661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29062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241187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002502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707057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531756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83064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2/13/2024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07557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2/13/2024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71859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3E89F-FC9D-4428-94E4-A2B530E72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39943EAA-1C38-498C-AEF2-F14FB29C6FB8}"/>
              </a:ext>
            </a:extLst>
          </p:cNvPr>
          <p:cNvSpPr txBox="1"/>
          <p:nvPr/>
        </p:nvSpPr>
        <p:spPr>
          <a:xfrm flipH="1">
            <a:off x="4106331" y="1591734"/>
            <a:ext cx="7755468" cy="707886"/>
          </a:xfrm>
          <a:prstGeom prst="rect">
            <a:avLst/>
          </a:prstGeom>
          <a:noFill/>
        </p:spPr>
        <p:txBody>
          <a:bodyPr wrap="square" rtlCol="0">
            <a:spAutoFit/>
          </a:bodyPr>
          <a:lstStyle/>
          <a:p>
            <a:pPr algn="ctr"/>
            <a:r>
              <a:rPr lang="en-IN" sz="4000" b="1" dirty="0">
                <a:latin typeface="Time new roman"/>
              </a:rPr>
              <a:t>FINANCIAL SENTIMENT ANALYSIS</a:t>
            </a:r>
          </a:p>
        </p:txBody>
      </p:sp>
      <p:sp>
        <p:nvSpPr>
          <p:cNvPr id="5" name="TextBox 4">
            <a:extLst>
              <a:ext uri="{FF2B5EF4-FFF2-40B4-BE49-F238E27FC236}">
                <a16:creationId xmlns:a16="http://schemas.microsoft.com/office/drawing/2014/main" id="{E2DEC430-8BD4-4327-BB66-3FDB98F9F65E}"/>
              </a:ext>
            </a:extLst>
          </p:cNvPr>
          <p:cNvSpPr txBox="1"/>
          <p:nvPr/>
        </p:nvSpPr>
        <p:spPr>
          <a:xfrm>
            <a:off x="6350001" y="2905780"/>
            <a:ext cx="2667000" cy="523220"/>
          </a:xfrm>
          <a:prstGeom prst="rect">
            <a:avLst/>
          </a:prstGeom>
          <a:noFill/>
        </p:spPr>
        <p:txBody>
          <a:bodyPr wrap="square" rtlCol="0">
            <a:spAutoFit/>
          </a:bodyPr>
          <a:lstStyle/>
          <a:p>
            <a:pPr algn="ctr"/>
            <a:r>
              <a:rPr lang="en-IN" sz="2800" dirty="0">
                <a:latin typeface="Time new roman"/>
              </a:rPr>
              <a:t>GROUP 3</a:t>
            </a:r>
          </a:p>
        </p:txBody>
      </p:sp>
      <p:sp>
        <p:nvSpPr>
          <p:cNvPr id="6" name="TextBox 5">
            <a:extLst>
              <a:ext uri="{FF2B5EF4-FFF2-40B4-BE49-F238E27FC236}">
                <a16:creationId xmlns:a16="http://schemas.microsoft.com/office/drawing/2014/main" id="{BFA76AC7-10DF-4FFE-8CAC-CAAF928B4150}"/>
              </a:ext>
            </a:extLst>
          </p:cNvPr>
          <p:cNvSpPr txBox="1"/>
          <p:nvPr/>
        </p:nvSpPr>
        <p:spPr>
          <a:xfrm>
            <a:off x="8695267" y="5681133"/>
            <a:ext cx="3090333" cy="646331"/>
          </a:xfrm>
          <a:prstGeom prst="rect">
            <a:avLst/>
          </a:prstGeom>
          <a:noFill/>
        </p:spPr>
        <p:txBody>
          <a:bodyPr wrap="square" rtlCol="0">
            <a:spAutoFit/>
          </a:bodyPr>
          <a:lstStyle/>
          <a:p>
            <a:r>
              <a:rPr lang="en-IN" b="1" dirty="0">
                <a:latin typeface="Time new roman"/>
              </a:rPr>
              <a:t>Mentor: Karthik </a:t>
            </a:r>
            <a:r>
              <a:rPr lang="en-IN" b="1" dirty="0" err="1">
                <a:latin typeface="Time new roman"/>
              </a:rPr>
              <a:t>musukula</a:t>
            </a:r>
            <a:endParaRPr lang="en-IN" b="1" dirty="0">
              <a:latin typeface="Time new roman"/>
            </a:endParaRPr>
          </a:p>
          <a:p>
            <a:r>
              <a:rPr lang="en-IN" b="1" dirty="0" err="1">
                <a:latin typeface="Time new roman"/>
              </a:rPr>
              <a:t>Submentor:K.S.siri</a:t>
            </a:r>
            <a:endParaRPr lang="en-IN" b="1" dirty="0">
              <a:latin typeface="Time new roman"/>
            </a:endParaRPr>
          </a:p>
        </p:txBody>
      </p:sp>
    </p:spTree>
    <p:extLst>
      <p:ext uri="{BB962C8B-B14F-4D97-AF65-F5344CB8AC3E}">
        <p14:creationId xmlns:p14="http://schemas.microsoft.com/office/powerpoint/2010/main" val="207219312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94A54-8171-46E1-8C96-CBF8C62EC7A5}"/>
              </a:ext>
            </a:extLst>
          </p:cNvPr>
          <p:cNvSpPr>
            <a:spLocks noGrp="1"/>
          </p:cNvSpPr>
          <p:nvPr>
            <p:ph type="body" sz="half" idx="2"/>
          </p:nvPr>
        </p:nvSpPr>
        <p:spPr>
          <a:xfrm>
            <a:off x="1444671" y="1253066"/>
            <a:ext cx="4481996" cy="4216401"/>
          </a:xfrm>
        </p:spPr>
        <p:txBody>
          <a:bodyPr>
            <a:normAutofit fontScale="92500" lnSpcReduction="20000"/>
          </a:bodyPr>
          <a:lstStyle/>
          <a:p>
            <a:pPr algn="l"/>
            <a:r>
              <a:rPr lang="en-US" b="1" i="0" dirty="0">
                <a:effectLst/>
                <a:latin typeface="Times New Roman" panose="02020603050405020304" pitchFamily="18" charset="0"/>
                <a:cs typeface="Times New Roman" panose="02020603050405020304" pitchFamily="18" charset="0"/>
              </a:rPr>
              <a:t>Removing Stop Words</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Removed stop words from the tokenized sentences.</a:t>
            </a:r>
          </a:p>
          <a:p>
            <a:pPr algn="l"/>
            <a:r>
              <a:rPr lang="en-US" b="1" i="0" dirty="0">
                <a:effectLst/>
                <a:latin typeface="Times New Roman" panose="02020603050405020304" pitchFamily="18" charset="0"/>
                <a:cs typeface="Times New Roman" panose="02020603050405020304" pitchFamily="18" charset="0"/>
              </a:rPr>
              <a:t>Extracting Nouns</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Extracted nouns from tokenized sentences using Part-of-Speech tagging.</a:t>
            </a:r>
          </a:p>
          <a:p>
            <a:pPr algn="l"/>
            <a:r>
              <a:rPr lang="en-US" b="1" i="0" dirty="0">
                <a:effectLst/>
                <a:latin typeface="Times New Roman" panose="02020603050405020304" pitchFamily="18" charset="0"/>
                <a:cs typeface="Times New Roman" panose="02020603050405020304" pitchFamily="18" charset="0"/>
              </a:rPr>
              <a:t>Sentiment-Specific Analysis</a:t>
            </a:r>
          </a:p>
          <a:p>
            <a:pPr marL="285750"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Extracted rows for neutral, positive, and negative sentiments for further analysis.</a:t>
            </a:r>
          </a:p>
          <a:p>
            <a:pPr algn="l"/>
            <a:r>
              <a:rPr lang="en-US" sz="1700" b="1" i="0" dirty="0">
                <a:effectLst/>
                <a:latin typeface="Times New Roman" panose="02020603050405020304" pitchFamily="18" charset="0"/>
                <a:cs typeface="Times New Roman" panose="02020603050405020304" pitchFamily="18" charset="0"/>
              </a:rPr>
              <a:t>Final </a:t>
            </a:r>
            <a:r>
              <a:rPr lang="en-US" sz="1700" b="1" i="0" dirty="0" err="1">
                <a:effectLst/>
                <a:latin typeface="Times New Roman" panose="02020603050405020304" pitchFamily="18" charset="0"/>
                <a:cs typeface="Times New Roman" panose="02020603050405020304" pitchFamily="18" charset="0"/>
              </a:rPr>
              <a:t>DataFrame</a:t>
            </a:r>
            <a:endParaRPr lang="en-US" sz="1700"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700" b="0" i="0" dirty="0">
                <a:solidFill>
                  <a:srgbClr val="374151"/>
                </a:solidFill>
                <a:effectLst/>
                <a:latin typeface="Times New Roman" panose="02020603050405020304" pitchFamily="18" charset="0"/>
                <a:cs typeface="Times New Roman" panose="02020603050405020304" pitchFamily="18" charset="0"/>
              </a:rPr>
              <a:t>Displayed the final </a:t>
            </a:r>
            <a:r>
              <a:rPr lang="en-US" sz="1700" b="0" i="0" dirty="0" err="1">
                <a:solidFill>
                  <a:srgbClr val="374151"/>
                </a:solidFill>
                <a:effectLst/>
                <a:latin typeface="Times New Roman" panose="02020603050405020304" pitchFamily="18" charset="0"/>
                <a:cs typeface="Times New Roman" panose="02020603050405020304" pitchFamily="18" charset="0"/>
              </a:rPr>
              <a:t>DataFrame</a:t>
            </a:r>
            <a:r>
              <a:rPr lang="en-US" sz="1700" b="0" i="0" dirty="0">
                <a:solidFill>
                  <a:srgbClr val="374151"/>
                </a:solidFill>
                <a:effectLst/>
                <a:latin typeface="Times New Roman" panose="02020603050405020304" pitchFamily="18" charset="0"/>
                <a:cs typeface="Times New Roman" panose="02020603050405020304" pitchFamily="18" charset="0"/>
              </a:rPr>
              <a:t> with additional columns.</a:t>
            </a:r>
          </a:p>
          <a:p>
            <a:br>
              <a:rPr lang="en-US" dirty="0"/>
            </a:b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14" name="Content Placeholder 13">
            <a:extLst>
              <a:ext uri="{FF2B5EF4-FFF2-40B4-BE49-F238E27FC236}">
                <a16:creationId xmlns:a16="http://schemas.microsoft.com/office/drawing/2014/main" id="{917D81FE-E5C6-407D-880D-0DC43F863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253066"/>
            <a:ext cx="5892800" cy="3826934"/>
          </a:xfrm>
        </p:spPr>
      </p:pic>
    </p:spTree>
    <p:extLst>
      <p:ext uri="{BB962C8B-B14F-4D97-AF65-F5344CB8AC3E}">
        <p14:creationId xmlns:p14="http://schemas.microsoft.com/office/powerpoint/2010/main" val="318401069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E89A-C628-4563-B72C-4E0AFBEEDD8F}"/>
              </a:ext>
            </a:extLst>
          </p:cNvPr>
          <p:cNvSpPr>
            <a:spLocks noGrp="1"/>
          </p:cNvSpPr>
          <p:nvPr>
            <p:ph type="title"/>
          </p:nvPr>
        </p:nvSpPr>
        <p:spPr>
          <a:xfrm>
            <a:off x="1651000" y="1228725"/>
            <a:ext cx="9008534" cy="608542"/>
          </a:xfrm>
        </p:spPr>
        <p:txBody>
          <a:bodyPr>
            <a:normAutofit fontScale="90000"/>
          </a:bodyPr>
          <a:lstStyle/>
          <a:p>
            <a:pPr algn="ctr"/>
            <a:r>
              <a:rPr lang="en-US" sz="2700" b="1" i="0" cap="none" dirty="0">
                <a:solidFill>
                  <a:srgbClr val="374151"/>
                </a:solidFill>
                <a:effectLst/>
                <a:latin typeface="Times New Roman" panose="02020603050405020304" pitchFamily="18" charset="0"/>
                <a:cs typeface="Times New Roman" panose="02020603050405020304" pitchFamily="18" charset="0"/>
              </a:rPr>
              <a:t>EXPLORATORY DATA ANALYSIS (EDA)</a:t>
            </a:r>
            <a:br>
              <a:rPr lang="en-IN"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BE34DF58-0871-421C-A321-56A805CC5E2E}"/>
              </a:ext>
            </a:extLst>
          </p:cNvPr>
          <p:cNvSpPr>
            <a:spLocks noGrp="1"/>
          </p:cNvSpPr>
          <p:nvPr>
            <p:ph idx="1"/>
          </p:nvPr>
        </p:nvSpPr>
        <p:spPr>
          <a:xfrm>
            <a:off x="817123" y="1837266"/>
            <a:ext cx="10933890" cy="4665133"/>
          </a:xfrm>
        </p:spPr>
        <p:txBody>
          <a:bodyPr>
            <a:normAutofit/>
          </a:bodyPr>
          <a:lstStyle/>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Word Clouds for Sentiments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Generated word clouds for each sentiment category.</a:t>
            </a:r>
          </a:p>
          <a:p>
            <a:pPr marL="742950" lvl="1" indent="-285750"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Positive Sentiment</a:t>
            </a:r>
          </a:p>
          <a:p>
            <a:pPr marL="742950" lvl="1" indent="-285750"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Neutral Sentiment</a:t>
            </a:r>
          </a:p>
          <a:p>
            <a:pPr marL="742950" lvl="1" indent="-285750"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Negative Sentiment</a:t>
            </a:r>
          </a:p>
          <a:p>
            <a:pPr marL="0" indent="0" algn="l">
              <a:lnSpc>
                <a:spcPct val="100000"/>
              </a:lnSpc>
              <a:buNone/>
            </a:pPr>
            <a:endParaRPr lang="en-US" sz="1600" b="1" i="0" dirty="0">
              <a:effectLst/>
              <a:latin typeface="Times New Roman" panose="02020603050405020304" pitchFamily="18" charset="0"/>
              <a:cs typeface="Times New Roman" panose="02020603050405020304" pitchFamily="18" charset="0"/>
            </a:endParaRPr>
          </a:p>
          <a:p>
            <a:pPr marL="0" indent="0" algn="just">
              <a:buNone/>
            </a:pPr>
            <a:endParaRPr lang="en-IN" sz="1600" b="1" i="0" dirty="0">
              <a:effectLst/>
              <a:latin typeface="Times New Roman" panose="02020603050405020304" pitchFamily="18" charset="0"/>
              <a:cs typeface="Times New Roman" panose="02020603050405020304" pitchFamily="18" charset="0"/>
            </a:endParaRPr>
          </a:p>
        </p:txBody>
      </p:sp>
      <p:pic>
        <p:nvPicPr>
          <p:cNvPr id="7" name="Picture 2" descr="C:\Users\HP\Desktop\download (1).png">
            <a:extLst>
              <a:ext uri="{FF2B5EF4-FFF2-40B4-BE49-F238E27FC236}">
                <a16:creationId xmlns:a16="http://schemas.microsoft.com/office/drawing/2014/main" id="{E80DE7B7-E188-4026-A72B-0AAA60DEF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764" y="3716867"/>
            <a:ext cx="2869944" cy="21726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HP\Desktop\download (2).png">
            <a:extLst>
              <a:ext uri="{FF2B5EF4-FFF2-40B4-BE49-F238E27FC236}">
                <a16:creationId xmlns:a16="http://schemas.microsoft.com/office/drawing/2014/main" id="{0F3A36FE-A652-41EC-B763-FA2559DBD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806" y="3716867"/>
            <a:ext cx="3276488" cy="2172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HP\Desktop\download (3).png">
            <a:extLst>
              <a:ext uri="{FF2B5EF4-FFF2-40B4-BE49-F238E27FC236}">
                <a16:creationId xmlns:a16="http://schemas.microsoft.com/office/drawing/2014/main" id="{7369F6AE-6B8E-4753-B25F-1A98871E2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8469" y="3716867"/>
            <a:ext cx="3116162" cy="217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2283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C31C1-5D34-478E-ABBC-86080B31743B}"/>
              </a:ext>
            </a:extLst>
          </p:cNvPr>
          <p:cNvSpPr>
            <a:spLocks noGrp="1"/>
          </p:cNvSpPr>
          <p:nvPr>
            <p:ph idx="1"/>
          </p:nvPr>
        </p:nvSpPr>
        <p:spPr>
          <a:xfrm>
            <a:off x="1304756" y="1955260"/>
            <a:ext cx="10153519" cy="3871608"/>
          </a:xfrm>
        </p:spPr>
        <p:txBody>
          <a:bodyPr>
            <a:normAutofit/>
          </a:bodyPr>
          <a:lstStyle/>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Top Words in the Dataset</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Analyzed word frequency in the cleaned dataset.</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Plotted a bar chart showcasing the top 10 words.</a:t>
            </a:r>
          </a:p>
          <a:p>
            <a:pPr marL="0" indent="0" algn="l">
              <a:buNone/>
            </a:pPr>
            <a:endParaRPr lang="en-US" sz="1600" b="1" i="0" dirty="0">
              <a:effectLst/>
              <a:latin typeface="Times New Roman" panose="02020603050405020304" pitchFamily="18" charset="0"/>
              <a:cs typeface="Times New Roman" panose="02020603050405020304" pitchFamily="18" charset="0"/>
            </a:endParaRPr>
          </a:p>
          <a:p>
            <a:pPr marL="0" indent="0" algn="l">
              <a:buNone/>
            </a:pPr>
            <a:endParaRPr lang="en-US" sz="1600" b="1" dirty="0">
              <a:latin typeface="Times New Roman" panose="02020603050405020304" pitchFamily="18" charset="0"/>
              <a:cs typeface="Times New Roman" panose="02020603050405020304" pitchFamily="18" charset="0"/>
            </a:endParaRPr>
          </a:p>
          <a:p>
            <a:endParaRPr lang="en-IN" dirty="0"/>
          </a:p>
        </p:txBody>
      </p:sp>
      <p:pic>
        <p:nvPicPr>
          <p:cNvPr id="4" name="Picture 2" descr="C:\Users\HP\Desktop\download (4).png">
            <a:extLst>
              <a:ext uri="{FF2B5EF4-FFF2-40B4-BE49-F238E27FC236}">
                <a16:creationId xmlns:a16="http://schemas.microsoft.com/office/drawing/2014/main" id="{37B8D3B0-3F8C-40B2-A779-6FF42E985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494" y="3326558"/>
            <a:ext cx="4967137" cy="206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7640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FDA89-D0DA-4A56-AE25-679F778375F7}"/>
              </a:ext>
            </a:extLst>
          </p:cNvPr>
          <p:cNvSpPr>
            <a:spLocks noGrp="1"/>
          </p:cNvSpPr>
          <p:nvPr>
            <p:ph idx="1"/>
          </p:nvPr>
        </p:nvSpPr>
        <p:spPr/>
        <p:txBody>
          <a:bodyPr/>
          <a:lstStyle/>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Sentiment Distribution</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Visualized the distribution of sentiments in the dataset.</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Utilized bar plots and a pie chart to represent sentiment proportions.</a:t>
            </a:r>
          </a:p>
          <a:p>
            <a:endParaRPr lang="en-IN" dirty="0"/>
          </a:p>
        </p:txBody>
      </p:sp>
      <p:pic>
        <p:nvPicPr>
          <p:cNvPr id="7" name="Picture 6">
            <a:extLst>
              <a:ext uri="{FF2B5EF4-FFF2-40B4-BE49-F238E27FC236}">
                <a16:creationId xmlns:a16="http://schemas.microsoft.com/office/drawing/2014/main" id="{07261527-8086-4C53-8B32-32C483A0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867" y="3276600"/>
            <a:ext cx="4368800" cy="2387600"/>
          </a:xfrm>
          <a:prstGeom prst="rect">
            <a:avLst/>
          </a:prstGeom>
        </p:spPr>
      </p:pic>
    </p:spTree>
    <p:extLst>
      <p:ext uri="{BB962C8B-B14F-4D97-AF65-F5344CB8AC3E}">
        <p14:creationId xmlns:p14="http://schemas.microsoft.com/office/powerpoint/2010/main" val="82183785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90321-9871-416A-8FE1-6F2272C1D4D5}"/>
              </a:ext>
            </a:extLst>
          </p:cNvPr>
          <p:cNvSpPr>
            <a:spLocks noGrp="1"/>
          </p:cNvSpPr>
          <p:nvPr>
            <p:ph idx="1"/>
          </p:nvPr>
        </p:nvSpPr>
        <p:spPr/>
        <p:txBody>
          <a:bodyPr/>
          <a:lstStyle/>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Noun Frequency Analysis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Explored the frequency of extracted nouns.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Created a bar plot displaying the top 20 most frequent nouns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0" indent="0" algn="l">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2" descr="C:\Users\HP\Desktop\download (5).png">
            <a:extLst>
              <a:ext uri="{FF2B5EF4-FFF2-40B4-BE49-F238E27FC236}">
                <a16:creationId xmlns:a16="http://schemas.microsoft.com/office/drawing/2014/main" id="{D52E4C3B-10CC-488A-AC8E-A1F522A50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462" y="3171218"/>
            <a:ext cx="4851483" cy="229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9582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272B-9095-4C4C-92AF-87B5F38BB4F8}"/>
              </a:ext>
            </a:extLst>
          </p:cNvPr>
          <p:cNvSpPr>
            <a:spLocks noGrp="1"/>
          </p:cNvSpPr>
          <p:nvPr>
            <p:ph type="title"/>
          </p:nvPr>
        </p:nvSpPr>
        <p:spPr>
          <a:xfrm>
            <a:off x="1451579" y="1303505"/>
            <a:ext cx="9603275" cy="496111"/>
          </a:xfrm>
        </p:spPr>
        <p:txBody>
          <a:bodyPr>
            <a:normAutofit/>
          </a:bodyPr>
          <a:lstStyle/>
          <a:p>
            <a:pPr algn="ctr"/>
            <a:r>
              <a:rPr lang="en-US" sz="2400" b="1" dirty="0">
                <a:latin typeface="Times New Roman" panose="02020603050405020304" pitchFamily="18" charset="0"/>
                <a:cs typeface="Times New Roman" panose="02020603050405020304" pitchFamily="18" charset="0"/>
              </a:rPr>
              <a:t>Feature engineering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3A6D0F-BB28-4F36-B3CE-555DF57B86FD}"/>
              </a:ext>
            </a:extLst>
          </p:cNvPr>
          <p:cNvSpPr>
            <a:spLocks noGrp="1"/>
          </p:cNvSpPr>
          <p:nvPr>
            <p:ph idx="1"/>
          </p:nvPr>
        </p:nvSpPr>
        <p:spPr>
          <a:xfrm>
            <a:off x="1451579" y="2074333"/>
            <a:ext cx="9603275" cy="4165599"/>
          </a:xfrm>
        </p:spPr>
        <p:txBody>
          <a:bodyPr>
            <a:normAutofit fontScale="85000" lnSpcReduction="20000"/>
          </a:bodyPr>
          <a:lstStyle/>
          <a:p>
            <a:r>
              <a:rPr lang="en-US" sz="1900" b="0" i="0" dirty="0">
                <a:solidFill>
                  <a:srgbClr val="374151"/>
                </a:solidFill>
                <a:effectLst/>
                <a:latin typeface="Time new roman"/>
                <a:cs typeface="Times New Roman" panose="02020603050405020304" pitchFamily="18" charset="0"/>
              </a:rPr>
              <a:t>We created a new column '</a:t>
            </a:r>
            <a:r>
              <a:rPr lang="en-US" sz="1900" b="0" i="0" dirty="0" err="1">
                <a:solidFill>
                  <a:srgbClr val="374151"/>
                </a:solidFill>
                <a:effectLst/>
                <a:latin typeface="Time new roman"/>
                <a:cs typeface="Times New Roman" panose="02020603050405020304" pitchFamily="18" charset="0"/>
              </a:rPr>
              <a:t>cleaned_Sentence</a:t>
            </a:r>
            <a:r>
              <a:rPr lang="en-US" sz="1900" b="0" i="0" dirty="0">
                <a:solidFill>
                  <a:srgbClr val="374151"/>
                </a:solidFill>
                <a:effectLst/>
                <a:latin typeface="Time new roman"/>
                <a:cs typeface="Times New Roman" panose="02020603050405020304" pitchFamily="18" charset="0"/>
              </a:rPr>
              <a:t>' by joining the tokenized and cleaned words from the '</a:t>
            </a:r>
            <a:r>
              <a:rPr lang="en-US" sz="1900" b="0" i="0" dirty="0" err="1">
                <a:solidFill>
                  <a:srgbClr val="374151"/>
                </a:solidFill>
                <a:effectLst/>
                <a:latin typeface="Time new roman"/>
                <a:cs typeface="Times New Roman" panose="02020603050405020304" pitchFamily="18" charset="0"/>
              </a:rPr>
              <a:t>tokenized_Clean_Sentence_without_stopwords</a:t>
            </a:r>
            <a:r>
              <a:rPr lang="en-US" sz="1900" b="0" i="0" dirty="0">
                <a:solidFill>
                  <a:srgbClr val="374151"/>
                </a:solidFill>
                <a:effectLst/>
                <a:latin typeface="Time new roman"/>
                <a:cs typeface="Times New Roman" panose="02020603050405020304" pitchFamily="18" charset="0"/>
              </a:rPr>
              <a:t>' column.</a:t>
            </a:r>
          </a:p>
          <a:p>
            <a:pPr marL="0" indent="0">
              <a:buNone/>
            </a:pPr>
            <a:r>
              <a:rPr lang="en-IN" sz="1900" b="1" i="0" dirty="0">
                <a:effectLst/>
                <a:latin typeface="Time new roman"/>
                <a:cs typeface="Times New Roman" panose="02020603050405020304" pitchFamily="18" charset="0"/>
              </a:rPr>
              <a:t>Label Encoding:</a:t>
            </a:r>
          </a:p>
          <a:p>
            <a:r>
              <a:rPr lang="en-US" sz="1900" dirty="0">
                <a:solidFill>
                  <a:srgbClr val="374151"/>
                </a:solidFill>
                <a:latin typeface="Time new roman"/>
                <a:cs typeface="Times New Roman" panose="02020603050405020304" pitchFamily="18" charset="0"/>
              </a:rPr>
              <a:t>We used “Label Encoder” from scikit-learn to encode the “sentiment” column into numeric </a:t>
            </a:r>
            <a:r>
              <a:rPr lang="en-US" sz="1900" dirty="0" err="1">
                <a:solidFill>
                  <a:srgbClr val="374151"/>
                </a:solidFill>
                <a:latin typeface="Time new roman"/>
                <a:cs typeface="Times New Roman" panose="02020603050405020304" pitchFamily="18" charset="0"/>
              </a:rPr>
              <a:t>values,and</a:t>
            </a:r>
            <a:r>
              <a:rPr lang="en-US" sz="1900" dirty="0">
                <a:solidFill>
                  <a:srgbClr val="374151"/>
                </a:solidFill>
                <a:latin typeface="Time new roman"/>
                <a:cs typeface="Times New Roman" panose="02020603050405020304" pitchFamily="18" charset="0"/>
              </a:rPr>
              <a:t> stored it in the “</a:t>
            </a:r>
            <a:r>
              <a:rPr lang="en-US" sz="1900" dirty="0" err="1">
                <a:solidFill>
                  <a:srgbClr val="374151"/>
                </a:solidFill>
                <a:latin typeface="Time new roman"/>
                <a:cs typeface="Times New Roman" panose="02020603050405020304" pitchFamily="18" charset="0"/>
              </a:rPr>
              <a:t>Encoded_Sentiment</a:t>
            </a:r>
            <a:r>
              <a:rPr lang="en-US" sz="1900" dirty="0">
                <a:solidFill>
                  <a:srgbClr val="374151"/>
                </a:solidFill>
                <a:latin typeface="Time new roman"/>
                <a:cs typeface="Times New Roman" panose="02020603050405020304" pitchFamily="18" charset="0"/>
              </a:rPr>
              <a:t>” column.</a:t>
            </a:r>
          </a:p>
          <a:p>
            <a:pPr marL="0" indent="0">
              <a:buNone/>
            </a:pPr>
            <a:r>
              <a:rPr lang="en-IN" sz="1900" b="1" i="0" dirty="0">
                <a:effectLst/>
                <a:latin typeface="Time new roman"/>
                <a:cs typeface="Times New Roman" panose="02020603050405020304" pitchFamily="18" charset="0"/>
              </a:rPr>
              <a:t>Sentiment Analysis with </a:t>
            </a:r>
            <a:r>
              <a:rPr lang="en-IN" sz="1900" b="1" i="0" dirty="0" err="1">
                <a:effectLst/>
                <a:latin typeface="Time new roman"/>
                <a:cs typeface="Times New Roman" panose="02020603050405020304" pitchFamily="18" charset="0"/>
              </a:rPr>
              <a:t>TextBlob</a:t>
            </a:r>
            <a:r>
              <a:rPr lang="en-IN" sz="1900" b="1" i="0" dirty="0">
                <a:effectLst/>
                <a:latin typeface="Time new roman"/>
                <a:cs typeface="Times New Roman" panose="02020603050405020304" pitchFamily="18" charset="0"/>
              </a:rPr>
              <a:t>:</a:t>
            </a:r>
            <a:endParaRPr lang="en-US" sz="1900" b="1" i="0" dirty="0">
              <a:solidFill>
                <a:srgbClr val="374151"/>
              </a:solidFill>
              <a:effectLst/>
              <a:latin typeface="Time new roman"/>
              <a:cs typeface="Times New Roman" panose="02020603050405020304" pitchFamily="18" charset="0"/>
            </a:endParaRPr>
          </a:p>
          <a:p>
            <a:r>
              <a:rPr lang="en-US" sz="1900" b="0" i="0" dirty="0">
                <a:solidFill>
                  <a:srgbClr val="374151"/>
                </a:solidFill>
                <a:effectLst/>
                <a:latin typeface="Time new roman"/>
                <a:cs typeface="Times New Roman" panose="02020603050405020304" pitchFamily="18" charset="0"/>
              </a:rPr>
              <a:t> We applied </a:t>
            </a:r>
            <a:r>
              <a:rPr lang="en-US" sz="1900" b="0" i="0" dirty="0" err="1">
                <a:solidFill>
                  <a:srgbClr val="374151"/>
                </a:solidFill>
                <a:effectLst/>
                <a:latin typeface="Time new roman"/>
                <a:cs typeface="Times New Roman" panose="02020603050405020304" pitchFamily="18" charset="0"/>
              </a:rPr>
              <a:t>TextBlob</a:t>
            </a:r>
            <a:r>
              <a:rPr lang="en-US" sz="1900" b="0" i="0" dirty="0">
                <a:solidFill>
                  <a:srgbClr val="374151"/>
                </a:solidFill>
                <a:effectLst/>
                <a:latin typeface="Time new roman"/>
                <a:cs typeface="Times New Roman" panose="02020603050405020304" pitchFamily="18" charset="0"/>
              </a:rPr>
              <a:t> to calculate sentiment polarity for the cleaned sentences, stored in the '</a:t>
            </a:r>
            <a:r>
              <a:rPr lang="en-US" sz="1900" b="0" i="0" dirty="0" err="1">
                <a:solidFill>
                  <a:srgbClr val="374151"/>
                </a:solidFill>
                <a:effectLst/>
                <a:latin typeface="Time new roman"/>
                <a:cs typeface="Times New Roman" panose="02020603050405020304" pitchFamily="18" charset="0"/>
              </a:rPr>
              <a:t>Sentiment_Polarity_Cleaned</a:t>
            </a:r>
            <a:r>
              <a:rPr lang="en-US" sz="1900" b="0" i="0" dirty="0">
                <a:solidFill>
                  <a:srgbClr val="374151"/>
                </a:solidFill>
                <a:effectLst/>
                <a:latin typeface="Time new roman"/>
                <a:cs typeface="Times New Roman" panose="02020603050405020304" pitchFamily="18" charset="0"/>
              </a:rPr>
              <a:t>' column.</a:t>
            </a:r>
          </a:p>
          <a:p>
            <a:r>
              <a:rPr lang="en-US" sz="1900" i="0" dirty="0">
                <a:solidFill>
                  <a:srgbClr val="374151"/>
                </a:solidFill>
                <a:effectLst/>
                <a:latin typeface="Time new roman"/>
                <a:cs typeface="Times New Roman" panose="02020603050405020304" pitchFamily="18" charset="0"/>
              </a:rPr>
              <a:t>Created a new column '</a:t>
            </a:r>
            <a:r>
              <a:rPr lang="en-US" sz="1900" i="0" dirty="0" err="1">
                <a:solidFill>
                  <a:srgbClr val="374151"/>
                </a:solidFill>
                <a:effectLst/>
                <a:latin typeface="Time new roman"/>
                <a:cs typeface="Times New Roman" panose="02020603050405020304" pitchFamily="18" charset="0"/>
              </a:rPr>
              <a:t>Sentiment_Label_Cleaned</a:t>
            </a:r>
            <a:r>
              <a:rPr lang="en-US" sz="1900" i="0" dirty="0">
                <a:solidFill>
                  <a:srgbClr val="374151"/>
                </a:solidFill>
                <a:effectLst/>
                <a:latin typeface="Time new roman"/>
                <a:cs typeface="Times New Roman" panose="02020603050405020304" pitchFamily="18" charset="0"/>
              </a:rPr>
              <a:t>' based on the sentiment polarity, categorizing them as 'positive,' 'neutral,' or 'negative</a:t>
            </a:r>
            <a:r>
              <a:rPr lang="en-US" sz="1900" b="0" i="0" dirty="0">
                <a:solidFill>
                  <a:srgbClr val="374151"/>
                </a:solidFill>
                <a:effectLst/>
                <a:latin typeface="Time new roman"/>
                <a:cs typeface="Times New Roman" panose="02020603050405020304" pitchFamily="18" charset="0"/>
              </a:rPr>
              <a:t>.</a:t>
            </a:r>
          </a:p>
          <a:p>
            <a:r>
              <a:rPr lang="en-US" sz="1900" dirty="0">
                <a:latin typeface="Time new roman"/>
              </a:rPr>
              <a:t>Created a new column ‘</a:t>
            </a:r>
            <a:r>
              <a:rPr lang="en-US" sz="1900" dirty="0" err="1">
                <a:latin typeface="Time new roman"/>
              </a:rPr>
              <a:t>Sentiment_label_encoded</a:t>
            </a:r>
            <a:r>
              <a:rPr lang="en-US" sz="1900" dirty="0">
                <a:latin typeface="Time new roman"/>
              </a:rPr>
              <a:t>’ based on the ‘</a:t>
            </a:r>
            <a:r>
              <a:rPr lang="en-US" sz="1900" dirty="0" err="1">
                <a:latin typeface="Time new roman"/>
              </a:rPr>
              <a:t>Sentiment_label_Cleaned</a:t>
            </a:r>
            <a:r>
              <a:rPr lang="en-US" sz="1900" dirty="0">
                <a:latin typeface="Time new roman"/>
              </a:rPr>
              <a:t>’ categorizing them as 2,1,0.</a:t>
            </a:r>
            <a:br>
              <a:rPr lang="en-US" sz="1900" dirty="0">
                <a:latin typeface="Time new roman"/>
              </a:rPr>
            </a:br>
            <a:endParaRPr lang="en-US" sz="1900" dirty="0">
              <a:solidFill>
                <a:srgbClr val="374151"/>
              </a:solidFill>
              <a:latin typeface="Time new roman"/>
            </a:endParaRPr>
          </a:p>
          <a:p>
            <a:endParaRPr lang="en-IN" dirty="0"/>
          </a:p>
        </p:txBody>
      </p:sp>
    </p:spTree>
    <p:extLst>
      <p:ext uri="{BB962C8B-B14F-4D97-AF65-F5344CB8AC3E}">
        <p14:creationId xmlns:p14="http://schemas.microsoft.com/office/powerpoint/2010/main" val="47163949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D81F46-F4FD-4D8C-8A3A-AE4BC5A3EE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40" y="2016125"/>
            <a:ext cx="8848844" cy="3449638"/>
          </a:xfrm>
          <a:prstGeom prst="rect">
            <a:avLst/>
          </a:prstGeom>
        </p:spPr>
      </p:pic>
    </p:spTree>
    <p:extLst>
      <p:ext uri="{BB962C8B-B14F-4D97-AF65-F5344CB8AC3E}">
        <p14:creationId xmlns:p14="http://schemas.microsoft.com/office/powerpoint/2010/main" val="64405898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1DF4-88F5-4678-8CA9-D489ABC80CD5}"/>
              </a:ext>
            </a:extLst>
          </p:cNvPr>
          <p:cNvSpPr>
            <a:spLocks noGrp="1"/>
          </p:cNvSpPr>
          <p:nvPr>
            <p:ph type="title"/>
          </p:nvPr>
        </p:nvSpPr>
        <p:spPr>
          <a:xfrm>
            <a:off x="939801" y="1143000"/>
            <a:ext cx="10115054" cy="524933"/>
          </a:xfrm>
        </p:spPr>
        <p:txBody>
          <a:bodyPr>
            <a:normAutofit/>
          </a:bodyPr>
          <a:lstStyle/>
          <a:p>
            <a:pPr algn="ctr"/>
            <a:r>
              <a:rPr lang="en-IN" sz="2400" b="1" dirty="0">
                <a:latin typeface="Times New Roman" panose="02020603050405020304" pitchFamily="18" charset="0"/>
                <a:cs typeface="Times New Roman" panose="02020603050405020304" pitchFamily="18" charset="0"/>
              </a:rPr>
              <a:t>FEATURE EXTRACTION</a:t>
            </a:r>
          </a:p>
        </p:txBody>
      </p:sp>
      <p:sp>
        <p:nvSpPr>
          <p:cNvPr id="3" name="Content Placeholder 2">
            <a:extLst>
              <a:ext uri="{FF2B5EF4-FFF2-40B4-BE49-F238E27FC236}">
                <a16:creationId xmlns:a16="http://schemas.microsoft.com/office/drawing/2014/main" id="{9958D4CE-6D0A-4F6F-91A8-04DF4BF397B1}"/>
              </a:ext>
            </a:extLst>
          </p:cNvPr>
          <p:cNvSpPr>
            <a:spLocks noGrp="1"/>
          </p:cNvSpPr>
          <p:nvPr>
            <p:ph idx="1"/>
          </p:nvPr>
        </p:nvSpPr>
        <p:spPr>
          <a:xfrm>
            <a:off x="864524" y="2040467"/>
            <a:ext cx="11105803" cy="3674533"/>
          </a:xfrm>
        </p:spPr>
        <p:txBody>
          <a:bodyPr/>
          <a:lstStyle/>
          <a:p>
            <a:pPr>
              <a:buFont typeface="Wingdings" panose="05000000000000000000" pitchFamily="2" charset="2"/>
              <a:buChar char="Ø"/>
            </a:pPr>
            <a:r>
              <a:rPr lang="en-IN" sz="1600" b="1" i="0" dirty="0">
                <a:effectLst/>
                <a:latin typeface="Times New Roman" panose="02020603050405020304" pitchFamily="18" charset="0"/>
                <a:cs typeface="Times New Roman" panose="02020603050405020304" pitchFamily="18" charset="0"/>
              </a:rPr>
              <a:t>N-gram Analysis Overview</a:t>
            </a:r>
          </a:p>
          <a:p>
            <a:r>
              <a:rPr lang="en-US" sz="1600" b="0" i="0" dirty="0">
                <a:solidFill>
                  <a:srgbClr val="374151"/>
                </a:solidFill>
                <a:effectLst/>
                <a:latin typeface="Times New Roman" panose="02020603050405020304" pitchFamily="18" charset="0"/>
                <a:cs typeface="Times New Roman" panose="02020603050405020304" pitchFamily="18" charset="0"/>
              </a:rPr>
              <a:t>Introduced the concept of N-grams and their significance in understanding language patterns.</a:t>
            </a:r>
            <a:endParaRPr lang="en-IN" sz="1600" b="1" dirty="0">
              <a:solidFill>
                <a:srgbClr val="37415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i="0" dirty="0">
                <a:effectLst/>
                <a:latin typeface="Times New Roman" panose="02020603050405020304" pitchFamily="18" charset="0"/>
                <a:cs typeface="Times New Roman" panose="02020603050405020304" pitchFamily="18" charset="0"/>
              </a:rPr>
              <a:t>Unigram Analysis</a:t>
            </a:r>
            <a:endParaRPr lang="en-IN" sz="1600" b="1"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Present the top 10 most common unigrams in the dataset.</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Discuss the frequency of each unigram and its relevance.</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Utilize a bar chart for a visual representation of the findings</a:t>
            </a:r>
          </a:p>
          <a:p>
            <a:pPr marL="0" indent="0" algn="l">
              <a:buNone/>
            </a:pPr>
            <a:endParaRPr lang="en-US" sz="1600" b="0" i="0" dirty="0">
              <a:solidFill>
                <a:srgbClr val="374151"/>
              </a:solidFill>
              <a:effectLst/>
              <a:latin typeface="Söhne"/>
            </a:endParaRPr>
          </a:p>
          <a:p>
            <a:endParaRPr lang="en-IN" b="1" i="0" dirty="0">
              <a:effectLst/>
              <a:latin typeface="Söhne"/>
            </a:endParaRPr>
          </a:p>
          <a:p>
            <a:endParaRPr lang="en-IN" dirty="0"/>
          </a:p>
        </p:txBody>
      </p:sp>
    </p:spTree>
    <p:extLst>
      <p:ext uri="{BB962C8B-B14F-4D97-AF65-F5344CB8AC3E}">
        <p14:creationId xmlns:p14="http://schemas.microsoft.com/office/powerpoint/2010/main" val="372825640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F3C884-4C3B-4654-A2A6-F5FB0CF18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9674" y="2016125"/>
            <a:ext cx="6666976" cy="3449638"/>
          </a:xfrm>
        </p:spPr>
      </p:pic>
    </p:spTree>
    <p:extLst>
      <p:ext uri="{BB962C8B-B14F-4D97-AF65-F5344CB8AC3E}">
        <p14:creationId xmlns:p14="http://schemas.microsoft.com/office/powerpoint/2010/main" val="40427235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91A19-6D26-42E2-9075-942DA072A495}"/>
              </a:ext>
            </a:extLst>
          </p:cNvPr>
          <p:cNvSpPr>
            <a:spLocks noGrp="1"/>
          </p:cNvSpPr>
          <p:nvPr>
            <p:ph idx="1"/>
          </p:nvPr>
        </p:nvSpPr>
        <p:spPr>
          <a:xfrm>
            <a:off x="1451579" y="1845733"/>
            <a:ext cx="9603275" cy="4800600"/>
          </a:xfrm>
        </p:spPr>
        <p:txBody>
          <a:bodyPr/>
          <a:lstStyle/>
          <a:p>
            <a:pPr>
              <a:buFont typeface="Wingdings" panose="05000000000000000000" pitchFamily="2" charset="2"/>
              <a:buChar char="Ø"/>
            </a:pPr>
            <a:r>
              <a:rPr lang="en-IN" sz="1600" b="1" i="0" dirty="0">
                <a:effectLst/>
                <a:latin typeface="Time new roman"/>
              </a:rPr>
              <a:t>Bigram Analysis</a:t>
            </a:r>
          </a:p>
          <a:p>
            <a:pPr algn="l">
              <a:buFont typeface="Arial" panose="020B0604020202020204" pitchFamily="34" charset="0"/>
              <a:buChar char="•"/>
            </a:pPr>
            <a:r>
              <a:rPr lang="en-US" sz="1600" b="0" i="0" dirty="0">
                <a:solidFill>
                  <a:srgbClr val="374151"/>
                </a:solidFill>
                <a:effectLst/>
                <a:latin typeface="Time new roman"/>
              </a:rPr>
              <a:t>Explore the top 10 most common bigrams in the dataset.</a:t>
            </a:r>
          </a:p>
          <a:p>
            <a:pPr algn="l">
              <a:buFont typeface="Arial" panose="020B0604020202020204" pitchFamily="34" charset="0"/>
              <a:buChar char="•"/>
            </a:pPr>
            <a:r>
              <a:rPr lang="en-US" sz="1600" b="0" i="0" dirty="0">
                <a:solidFill>
                  <a:srgbClr val="374151"/>
                </a:solidFill>
                <a:effectLst/>
                <a:latin typeface="Time new roman"/>
              </a:rPr>
              <a:t>Explain the importance of analyzing pairs of words for deeper insights.</a:t>
            </a:r>
          </a:p>
          <a:p>
            <a:pPr algn="l">
              <a:buFont typeface="Arial" panose="020B0604020202020204" pitchFamily="34" charset="0"/>
              <a:buChar char="•"/>
            </a:pPr>
            <a:r>
              <a:rPr lang="en-US" sz="1600" b="0" i="0" dirty="0">
                <a:solidFill>
                  <a:srgbClr val="374151"/>
                </a:solidFill>
                <a:effectLst/>
                <a:latin typeface="Time new roman"/>
              </a:rPr>
              <a:t>Visualize the results with a bar chart for better understanding.</a:t>
            </a:r>
          </a:p>
          <a:p>
            <a:pPr algn="l">
              <a:buFont typeface="Arial" panose="020B0604020202020204" pitchFamily="34" charset="0"/>
              <a:buChar char="•"/>
            </a:pPr>
            <a:endParaRPr lang="en-US" sz="1600" b="0" i="0" dirty="0">
              <a:solidFill>
                <a:srgbClr val="374151"/>
              </a:solidFill>
              <a:effectLst/>
              <a:latin typeface="Time new roman"/>
            </a:endParaRPr>
          </a:p>
          <a:p>
            <a:pPr marL="0" indent="0">
              <a:buNone/>
            </a:pPr>
            <a:endParaRPr lang="en-IN" dirty="0"/>
          </a:p>
        </p:txBody>
      </p:sp>
      <p:pic>
        <p:nvPicPr>
          <p:cNvPr id="4" name="Content Placeholder 4">
            <a:extLst>
              <a:ext uri="{FF2B5EF4-FFF2-40B4-BE49-F238E27FC236}">
                <a16:creationId xmlns:a16="http://schemas.microsoft.com/office/drawing/2014/main" id="{4F1F362C-72E6-4FD2-916A-4DF78802C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249" y="3530599"/>
            <a:ext cx="6239933" cy="2798763"/>
          </a:xfrm>
          <a:prstGeom prst="rect">
            <a:avLst/>
          </a:prstGeom>
        </p:spPr>
      </p:pic>
    </p:spTree>
    <p:extLst>
      <p:ext uri="{BB962C8B-B14F-4D97-AF65-F5344CB8AC3E}">
        <p14:creationId xmlns:p14="http://schemas.microsoft.com/office/powerpoint/2010/main" val="361209444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0C2C-C8CE-F42D-603C-54816B6ECBA2}"/>
              </a:ext>
            </a:extLst>
          </p:cNvPr>
          <p:cNvSpPr>
            <a:spLocks noGrp="1"/>
          </p:cNvSpPr>
          <p:nvPr>
            <p:ph type="title"/>
          </p:nvPr>
        </p:nvSpPr>
        <p:spPr>
          <a:xfrm>
            <a:off x="1451579" y="1278384"/>
            <a:ext cx="9603275" cy="575370"/>
          </a:xfrm>
        </p:spPr>
        <p:txBody>
          <a:bodyPr/>
          <a:lstStyle/>
          <a:p>
            <a:r>
              <a:rPr lang="en-US" sz="2400" b="1" dirty="0">
                <a:solidFill>
                  <a:srgbClr val="374151"/>
                </a:solidFill>
                <a:latin typeface="Times New Roman" panose="02020603050405020304" pitchFamily="18" charset="0"/>
                <a:ea typeface="+mn-ea"/>
                <a:cs typeface="Times New Roman" panose="02020603050405020304" pitchFamily="18" charset="0"/>
              </a:rPr>
              <a:t>Members</a:t>
            </a:r>
            <a:endParaRPr lang="en-IN" sz="2400" b="1" dirty="0">
              <a:solidFill>
                <a:srgbClr val="37415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7C1A5ED-4EAC-5F44-AE51-DB7054AC09E2}"/>
              </a:ext>
            </a:extLst>
          </p:cNvPr>
          <p:cNvSpPr>
            <a:spLocks noGrp="1"/>
          </p:cNvSpPr>
          <p:nvPr>
            <p:ph idx="1"/>
          </p:nvPr>
        </p:nvSpPr>
        <p:spPr/>
        <p:txBody>
          <a:bodyPr/>
          <a:lstStyle/>
          <a:p>
            <a:r>
              <a:rPr lang="en-US" sz="1800" dirty="0">
                <a:solidFill>
                  <a:srgbClr val="374151"/>
                </a:solidFill>
                <a:latin typeface="Times New Roman" panose="02020603050405020304" pitchFamily="18" charset="0"/>
                <a:cs typeface="Times New Roman" panose="02020603050405020304" pitchFamily="18" charset="0"/>
              </a:rPr>
              <a:t>Vyshnavi Kolla</a:t>
            </a:r>
          </a:p>
          <a:p>
            <a:r>
              <a:rPr lang="en-US" sz="1800" dirty="0">
                <a:solidFill>
                  <a:srgbClr val="374151"/>
                </a:solidFill>
                <a:latin typeface="Times New Roman" panose="02020603050405020304" pitchFamily="18" charset="0"/>
                <a:cs typeface="Times New Roman" panose="02020603050405020304" pitchFamily="18" charset="0"/>
              </a:rPr>
              <a:t>Vivek Kumar Singh</a:t>
            </a:r>
          </a:p>
          <a:p>
            <a:r>
              <a:rPr lang="en-US" sz="1800" dirty="0">
                <a:solidFill>
                  <a:srgbClr val="374151"/>
                </a:solidFill>
                <a:latin typeface="Times New Roman" panose="02020603050405020304" pitchFamily="18" charset="0"/>
                <a:cs typeface="Times New Roman" panose="02020603050405020304" pitchFamily="18" charset="0"/>
              </a:rPr>
              <a:t>Shilpi Rani</a:t>
            </a:r>
          </a:p>
          <a:p>
            <a:r>
              <a:rPr lang="en-US" sz="1800" dirty="0">
                <a:solidFill>
                  <a:srgbClr val="374151"/>
                </a:solidFill>
                <a:latin typeface="Times New Roman" panose="02020603050405020304" pitchFamily="18" charset="0"/>
                <a:cs typeface="Times New Roman" panose="02020603050405020304" pitchFamily="18" charset="0"/>
              </a:rPr>
              <a:t>L. Abhishek</a:t>
            </a:r>
          </a:p>
          <a:p>
            <a:r>
              <a:rPr lang="en-US" sz="1800" dirty="0" err="1">
                <a:solidFill>
                  <a:srgbClr val="374151"/>
                </a:solidFill>
                <a:latin typeface="Times New Roman" panose="02020603050405020304" pitchFamily="18" charset="0"/>
                <a:cs typeface="Times New Roman" panose="02020603050405020304" pitchFamily="18" charset="0"/>
              </a:rPr>
              <a:t>Avinash</a:t>
            </a:r>
            <a:endParaRPr lang="en-IN" sz="1800" dirty="0">
              <a:solidFill>
                <a:srgbClr val="374151"/>
              </a:solidFill>
              <a:latin typeface="Times New Roman" panose="02020603050405020304" pitchFamily="18" charset="0"/>
              <a:cs typeface="Times New Roman" panose="02020603050405020304" pitchFamily="18" charset="0"/>
            </a:endParaRPr>
          </a:p>
          <a:p>
            <a:r>
              <a:rPr lang="en-US" sz="1800" dirty="0" err="1">
                <a:solidFill>
                  <a:srgbClr val="374151"/>
                </a:solidFill>
                <a:latin typeface="Times New Roman" panose="02020603050405020304" pitchFamily="18" charset="0"/>
                <a:cs typeface="Times New Roman" panose="02020603050405020304" pitchFamily="18" charset="0"/>
              </a:rPr>
              <a:t>Chaitrali</a:t>
            </a:r>
            <a:r>
              <a:rPr lang="en-US" sz="1800" dirty="0">
                <a:solidFill>
                  <a:srgbClr val="374151"/>
                </a:solidFill>
                <a:latin typeface="Times New Roman" panose="02020603050405020304" pitchFamily="18" charset="0"/>
                <a:cs typeface="Times New Roman" panose="02020603050405020304" pitchFamily="18" charset="0"/>
              </a:rPr>
              <a:t> </a:t>
            </a:r>
            <a:r>
              <a:rPr lang="en-US" sz="1800" dirty="0" err="1">
                <a:solidFill>
                  <a:srgbClr val="374151"/>
                </a:solidFill>
                <a:latin typeface="Times New Roman" panose="02020603050405020304" pitchFamily="18" charset="0"/>
                <a:cs typeface="Times New Roman" panose="02020603050405020304" pitchFamily="18" charset="0"/>
              </a:rPr>
              <a:t>Sorte</a:t>
            </a:r>
            <a:endParaRPr lang="en-US" sz="1800" dirty="0">
              <a:solidFill>
                <a:srgbClr val="374151"/>
              </a:solidFill>
              <a:latin typeface="Times New Roman" panose="02020603050405020304" pitchFamily="18" charset="0"/>
              <a:cs typeface="Times New Roman" panose="02020603050405020304" pitchFamily="18" charset="0"/>
            </a:endParaRPr>
          </a:p>
          <a:p>
            <a:r>
              <a:rPr lang="en-US" sz="1800" dirty="0" err="1">
                <a:solidFill>
                  <a:srgbClr val="374151"/>
                </a:solidFill>
                <a:latin typeface="Times New Roman" panose="02020603050405020304" pitchFamily="18" charset="0"/>
                <a:cs typeface="Times New Roman" panose="02020603050405020304" pitchFamily="18" charset="0"/>
              </a:rPr>
              <a:t>Rakesh</a:t>
            </a:r>
            <a:endParaRPr lang="en-US" sz="1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92858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70AC1-BB04-4FB3-BAA3-E61BF71E6B81}"/>
              </a:ext>
            </a:extLst>
          </p:cNvPr>
          <p:cNvSpPr>
            <a:spLocks noGrp="1"/>
          </p:cNvSpPr>
          <p:nvPr>
            <p:ph idx="1"/>
          </p:nvPr>
        </p:nvSpPr>
        <p:spPr>
          <a:xfrm>
            <a:off x="1451579" y="1811866"/>
            <a:ext cx="9603275" cy="4851401"/>
          </a:xfrm>
        </p:spPr>
        <p:txBody>
          <a:bodyPr/>
          <a:lstStyle/>
          <a:p>
            <a:pPr algn="l">
              <a:buFont typeface="Wingdings" panose="05000000000000000000" pitchFamily="2" charset="2"/>
              <a:buChar char="Ø"/>
            </a:pPr>
            <a:r>
              <a:rPr lang="en-US" sz="1600" b="1" i="0" dirty="0">
                <a:solidFill>
                  <a:srgbClr val="374151"/>
                </a:solidFill>
                <a:effectLst/>
                <a:latin typeface="Times New Roman" panose="02020603050405020304" pitchFamily="18" charset="0"/>
                <a:cs typeface="Times New Roman" panose="02020603050405020304" pitchFamily="18" charset="0"/>
              </a:rPr>
              <a:t>Trigram Analysis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Uncover the top 10 most common trigrams in the dataset.</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Discuss the significance of trigrams in capturing more complex language patterns.</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Utilize a bar chart to visually represent the frequency of trigrams.</a:t>
            </a:r>
          </a:p>
          <a:p>
            <a:endParaRPr lang="en-IN" dirty="0"/>
          </a:p>
        </p:txBody>
      </p:sp>
      <p:pic>
        <p:nvPicPr>
          <p:cNvPr id="4" name="Content Placeholder 8">
            <a:extLst>
              <a:ext uri="{FF2B5EF4-FFF2-40B4-BE49-F238E27FC236}">
                <a16:creationId xmlns:a16="http://schemas.microsoft.com/office/drawing/2014/main" id="{386ED6EE-1023-41EF-85CA-1EEE2FBD4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553" y="3598334"/>
            <a:ext cx="7225325" cy="2887133"/>
          </a:xfrm>
          <a:prstGeom prst="rect">
            <a:avLst/>
          </a:prstGeom>
        </p:spPr>
      </p:pic>
    </p:spTree>
    <p:extLst>
      <p:ext uri="{BB962C8B-B14F-4D97-AF65-F5344CB8AC3E}">
        <p14:creationId xmlns:p14="http://schemas.microsoft.com/office/powerpoint/2010/main" val="229731314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E02C-1C71-4008-8839-15DA6B5AABE8}"/>
              </a:ext>
            </a:extLst>
          </p:cNvPr>
          <p:cNvSpPr>
            <a:spLocks noGrp="1"/>
          </p:cNvSpPr>
          <p:nvPr>
            <p:ph type="title"/>
          </p:nvPr>
        </p:nvSpPr>
        <p:spPr>
          <a:xfrm>
            <a:off x="1451579" y="1227668"/>
            <a:ext cx="9603275" cy="431800"/>
          </a:xfrm>
        </p:spPr>
        <p:txBody>
          <a:bodyPr>
            <a:normAutofit/>
          </a:bodyPr>
          <a:lstStyle/>
          <a:p>
            <a:pPr algn="ctr"/>
            <a:r>
              <a:rPr lang="en-IN" sz="2400" b="1" dirty="0">
                <a:latin typeface="Time new roman"/>
              </a:rPr>
              <a:t>MODEL BUILDING</a:t>
            </a:r>
          </a:p>
        </p:txBody>
      </p:sp>
      <p:sp>
        <p:nvSpPr>
          <p:cNvPr id="3" name="Content Placeholder 2">
            <a:extLst>
              <a:ext uri="{FF2B5EF4-FFF2-40B4-BE49-F238E27FC236}">
                <a16:creationId xmlns:a16="http://schemas.microsoft.com/office/drawing/2014/main" id="{E0A32E3E-90E0-4ECF-B8DE-E308BCDBC047}"/>
              </a:ext>
            </a:extLst>
          </p:cNvPr>
          <p:cNvSpPr>
            <a:spLocks noGrp="1"/>
          </p:cNvSpPr>
          <p:nvPr>
            <p:ph idx="1"/>
          </p:nvPr>
        </p:nvSpPr>
        <p:spPr>
          <a:xfrm>
            <a:off x="1294362" y="1972733"/>
            <a:ext cx="9603275" cy="3208867"/>
          </a:xfrm>
        </p:spPr>
        <p:txBody>
          <a:bodyPr>
            <a:normAutofit/>
          </a:bodyPr>
          <a:lstStyle/>
          <a:p>
            <a:pPr marL="0" indent="0" algn="just">
              <a:buNone/>
            </a:pPr>
            <a:r>
              <a:rPr lang="en-IN" sz="1600" b="1" i="0" dirty="0">
                <a:solidFill>
                  <a:srgbClr val="374151"/>
                </a:solidFill>
                <a:effectLst/>
                <a:latin typeface="Time new roman"/>
                <a:cs typeface="Times New Roman" panose="02020603050405020304" pitchFamily="18" charset="0"/>
              </a:rPr>
              <a:t>Algorithm:</a:t>
            </a:r>
            <a:r>
              <a:rPr lang="en-IN" sz="1600" b="0" i="0" dirty="0">
                <a:solidFill>
                  <a:srgbClr val="374151"/>
                </a:solidFill>
                <a:effectLst/>
                <a:latin typeface="Time new roman"/>
                <a:cs typeface="Times New Roman" panose="02020603050405020304" pitchFamily="18" charset="0"/>
              </a:rPr>
              <a:t> </a:t>
            </a:r>
            <a:r>
              <a:rPr lang="en-IN" sz="1600" b="0" i="0" dirty="0" err="1">
                <a:solidFill>
                  <a:srgbClr val="374151"/>
                </a:solidFill>
                <a:effectLst/>
                <a:latin typeface="Time new roman"/>
                <a:cs typeface="Times New Roman" panose="02020603050405020304" pitchFamily="18" charset="0"/>
              </a:rPr>
              <a:t>Xgboost</a:t>
            </a:r>
            <a:r>
              <a:rPr lang="en-IN" sz="1600" b="0" i="0" dirty="0">
                <a:solidFill>
                  <a:srgbClr val="374151"/>
                </a:solidFill>
                <a:effectLst/>
                <a:latin typeface="Time new roman"/>
                <a:cs typeface="Times New Roman" panose="02020603050405020304" pitchFamily="18" charset="0"/>
              </a:rPr>
              <a:t> classifier combined with TF-IDF Vectorizer</a:t>
            </a:r>
          </a:p>
          <a:p>
            <a:pPr marL="0" indent="0" algn="just">
              <a:buNone/>
            </a:pPr>
            <a:r>
              <a:rPr lang="en-IN" sz="1600" b="1" i="0" dirty="0">
                <a:solidFill>
                  <a:srgbClr val="374151"/>
                </a:solidFill>
                <a:effectLst/>
                <a:latin typeface="Time new roman"/>
                <a:cs typeface="Times New Roman" panose="02020603050405020304" pitchFamily="18" charset="0"/>
              </a:rPr>
              <a:t>Target </a:t>
            </a:r>
            <a:r>
              <a:rPr lang="en-IN" sz="1600" b="1" i="0" dirty="0" err="1">
                <a:solidFill>
                  <a:srgbClr val="374151"/>
                </a:solidFill>
                <a:effectLst/>
                <a:latin typeface="Time new roman"/>
                <a:cs typeface="Times New Roman" panose="02020603050405020304" pitchFamily="18" charset="0"/>
              </a:rPr>
              <a:t>Variable:</a:t>
            </a:r>
            <a:r>
              <a:rPr lang="en-IN" sz="1600" b="0" i="0" dirty="0" err="1">
                <a:solidFill>
                  <a:srgbClr val="374151"/>
                </a:solidFill>
                <a:effectLst/>
                <a:latin typeface="Time new roman"/>
                <a:cs typeface="Times New Roman" panose="02020603050405020304" pitchFamily="18" charset="0"/>
              </a:rPr>
              <a:t>Sentiment_</a:t>
            </a:r>
            <a:r>
              <a:rPr lang="en-IN" sz="1600" dirty="0" err="1">
                <a:solidFill>
                  <a:srgbClr val="374151"/>
                </a:solidFill>
                <a:latin typeface="Time new roman"/>
                <a:cs typeface="Times New Roman" panose="02020603050405020304" pitchFamily="18" charset="0"/>
              </a:rPr>
              <a:t>L</a:t>
            </a:r>
            <a:r>
              <a:rPr lang="en-IN" sz="1600" b="0" i="0" dirty="0" err="1">
                <a:solidFill>
                  <a:srgbClr val="374151"/>
                </a:solidFill>
                <a:effectLst/>
                <a:latin typeface="Time new roman"/>
                <a:cs typeface="Times New Roman" panose="02020603050405020304" pitchFamily="18" charset="0"/>
              </a:rPr>
              <a:t>abel_Encoded</a:t>
            </a:r>
            <a:endParaRPr lang="en-IN" sz="1600" b="0" i="0" dirty="0">
              <a:solidFill>
                <a:srgbClr val="374151"/>
              </a:solidFill>
              <a:effectLst/>
              <a:latin typeface="Time new roman"/>
              <a:cs typeface="Times New Roman" panose="02020603050405020304" pitchFamily="18" charset="0"/>
            </a:endParaRPr>
          </a:p>
          <a:p>
            <a:r>
              <a:rPr lang="en-US" sz="1600" b="0" i="0" dirty="0">
                <a:solidFill>
                  <a:srgbClr val="374151"/>
                </a:solidFill>
                <a:effectLst/>
                <a:latin typeface="Time new roman"/>
              </a:rPr>
              <a:t>The model underwent training and evaluation using a train-test split on the dataset.</a:t>
            </a:r>
          </a:p>
          <a:p>
            <a:r>
              <a:rPr lang="en-US" sz="1600" b="0" i="0" dirty="0">
                <a:solidFill>
                  <a:srgbClr val="374151"/>
                </a:solidFill>
                <a:effectLst/>
                <a:latin typeface="Time new roman"/>
              </a:rPr>
              <a:t>We utilized a TF-IDF vectorizer combined with the </a:t>
            </a:r>
            <a:r>
              <a:rPr lang="en-US" sz="1600" b="0" i="0" dirty="0" err="1">
                <a:solidFill>
                  <a:srgbClr val="374151"/>
                </a:solidFill>
                <a:effectLst/>
                <a:latin typeface="Time new roman"/>
              </a:rPr>
              <a:t>XGBoost</a:t>
            </a:r>
            <a:r>
              <a:rPr lang="en-US" sz="1600" b="0" i="0" dirty="0">
                <a:solidFill>
                  <a:srgbClr val="374151"/>
                </a:solidFill>
                <a:effectLst/>
                <a:latin typeface="Time new roman"/>
              </a:rPr>
              <a:t> classifier through a pipeline in building the model.</a:t>
            </a:r>
          </a:p>
          <a:p>
            <a:r>
              <a:rPr lang="en-US" sz="1600" b="0" i="0" dirty="0">
                <a:solidFill>
                  <a:srgbClr val="374151"/>
                </a:solidFill>
                <a:effectLst/>
                <a:latin typeface="Time new roman"/>
              </a:rPr>
              <a:t>We calculated training and test accuracy and overall </a:t>
            </a:r>
            <a:r>
              <a:rPr lang="en-US" sz="1600" b="0" i="0" dirty="0" err="1">
                <a:solidFill>
                  <a:srgbClr val="374151"/>
                </a:solidFill>
                <a:effectLst/>
                <a:latin typeface="Time new roman"/>
              </a:rPr>
              <a:t>accuracy.Results</a:t>
            </a:r>
            <a:r>
              <a:rPr lang="en-US" sz="1600" b="0" i="0" dirty="0">
                <a:solidFill>
                  <a:srgbClr val="374151"/>
                </a:solidFill>
                <a:effectLst/>
                <a:latin typeface="Time new roman"/>
              </a:rPr>
              <a:t> showed 94% accuracy on the training set , 90% accuracy on the test set and over all accuracy is 90%.</a:t>
            </a:r>
          </a:p>
          <a:p>
            <a:endParaRPr lang="en-US" sz="1600" b="0" i="0" dirty="0">
              <a:solidFill>
                <a:srgbClr val="374151"/>
              </a:solidFill>
              <a:effectLst/>
              <a:latin typeface="Time new roman"/>
            </a:endParaRPr>
          </a:p>
          <a:p>
            <a:pPr algn="just">
              <a:buFont typeface="Arial" panose="020B0604020202020204" pitchFamily="34" charset="0"/>
              <a:buChar char="•"/>
            </a:pPr>
            <a:endParaRPr lang="en-IN" sz="1600" dirty="0"/>
          </a:p>
          <a:p>
            <a:endParaRPr lang="en-US" sz="1600" dirty="0">
              <a:solidFill>
                <a:srgbClr val="374151"/>
              </a:solidFill>
              <a:latin typeface="Time new roman"/>
            </a:endParaRPr>
          </a:p>
        </p:txBody>
      </p:sp>
    </p:spTree>
    <p:extLst>
      <p:ext uri="{BB962C8B-B14F-4D97-AF65-F5344CB8AC3E}">
        <p14:creationId xmlns:p14="http://schemas.microsoft.com/office/powerpoint/2010/main" val="427052300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C6C44-47F8-48DF-BF6C-DCE6B4479FDE}"/>
              </a:ext>
            </a:extLst>
          </p:cNvPr>
          <p:cNvSpPr>
            <a:spLocks noGrp="1"/>
          </p:cNvSpPr>
          <p:nvPr>
            <p:ph idx="1"/>
          </p:nvPr>
        </p:nvSpPr>
        <p:spPr>
          <a:xfrm>
            <a:off x="1451579" y="2015732"/>
            <a:ext cx="9603275" cy="4512068"/>
          </a:xfrm>
        </p:spPr>
        <p:txBody>
          <a:bodyPr>
            <a:normAutofit/>
          </a:bodyPr>
          <a:lstStyle/>
          <a:p>
            <a:r>
              <a:rPr lang="en-US" sz="1600" b="0" i="0" dirty="0">
                <a:solidFill>
                  <a:srgbClr val="374151"/>
                </a:solidFill>
                <a:effectLst/>
                <a:latin typeface="Time new roman"/>
              </a:rPr>
              <a:t>The model's performance was comprehensively analyzed using a classification report. This report provided valuable insights into precision, recall, and F1-score for each sentiment class.</a:t>
            </a:r>
          </a:p>
          <a:p>
            <a:endParaRPr lang="en-IN" sz="1600" dirty="0">
              <a:latin typeface="Time new roman"/>
            </a:endParaRPr>
          </a:p>
        </p:txBody>
      </p:sp>
      <p:pic>
        <p:nvPicPr>
          <p:cNvPr id="7" name="Picture 6">
            <a:extLst>
              <a:ext uri="{FF2B5EF4-FFF2-40B4-BE49-F238E27FC236}">
                <a16:creationId xmlns:a16="http://schemas.microsoft.com/office/drawing/2014/main" id="{E7A2F831-7A08-4880-ACE3-8524EB2E8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185" y="2793999"/>
            <a:ext cx="6354062" cy="3369733"/>
          </a:xfrm>
          <a:prstGeom prst="rect">
            <a:avLst/>
          </a:prstGeom>
        </p:spPr>
      </p:pic>
    </p:spTree>
    <p:extLst>
      <p:ext uri="{BB962C8B-B14F-4D97-AF65-F5344CB8AC3E}">
        <p14:creationId xmlns:p14="http://schemas.microsoft.com/office/powerpoint/2010/main" val="325927673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E0088-F10D-44EF-A97B-883EEA80635A}"/>
              </a:ext>
            </a:extLst>
          </p:cNvPr>
          <p:cNvSpPr>
            <a:spLocks noGrp="1"/>
          </p:cNvSpPr>
          <p:nvPr>
            <p:ph idx="1"/>
          </p:nvPr>
        </p:nvSpPr>
        <p:spPr>
          <a:xfrm>
            <a:off x="1451579" y="2015732"/>
            <a:ext cx="9603275" cy="4715268"/>
          </a:xfrm>
        </p:spPr>
        <p:txBody>
          <a:bodyPr/>
          <a:lstStyle/>
          <a:p>
            <a:r>
              <a:rPr lang="en-US" sz="1600" b="0" i="0" dirty="0">
                <a:solidFill>
                  <a:srgbClr val="374151"/>
                </a:solidFill>
                <a:effectLst/>
                <a:latin typeface="Time new roman"/>
              </a:rPr>
              <a:t>Collectively, these metrics underscore the effectiveness of the TF-IDF vectorization and </a:t>
            </a:r>
            <a:r>
              <a:rPr lang="en-US" sz="1600" b="0" i="0" dirty="0" err="1">
                <a:solidFill>
                  <a:srgbClr val="374151"/>
                </a:solidFill>
                <a:effectLst/>
                <a:latin typeface="Time new roman"/>
              </a:rPr>
              <a:t>XGBoost</a:t>
            </a:r>
            <a:r>
              <a:rPr lang="en-US" sz="1600" b="0" i="0" dirty="0">
                <a:solidFill>
                  <a:srgbClr val="374151"/>
                </a:solidFill>
                <a:effectLst/>
                <a:latin typeface="Time new roman"/>
              </a:rPr>
              <a:t> model in accurately predicting sentiment labels within our dataset.</a:t>
            </a:r>
            <a:endParaRPr lang="en-IN" sz="1600" dirty="0">
              <a:latin typeface="Time new roman"/>
            </a:endParaRPr>
          </a:p>
          <a:p>
            <a:endParaRPr lang="en-IN" dirty="0"/>
          </a:p>
        </p:txBody>
      </p:sp>
      <p:pic>
        <p:nvPicPr>
          <p:cNvPr id="4" name="Content Placeholder 3">
            <a:extLst>
              <a:ext uri="{FF2B5EF4-FFF2-40B4-BE49-F238E27FC236}">
                <a16:creationId xmlns:a16="http://schemas.microsoft.com/office/drawing/2014/main" id="{2298590A-8548-4409-BBBD-1064DE253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398" y="2904399"/>
            <a:ext cx="4083287" cy="2937934"/>
          </a:xfrm>
          <a:prstGeom prst="rect">
            <a:avLst/>
          </a:prstGeom>
        </p:spPr>
      </p:pic>
    </p:spTree>
    <p:extLst>
      <p:ext uri="{BB962C8B-B14F-4D97-AF65-F5344CB8AC3E}">
        <p14:creationId xmlns:p14="http://schemas.microsoft.com/office/powerpoint/2010/main" val="10402321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C0DC3-44DC-4925-B5B1-94A6F4A7E2AC}"/>
              </a:ext>
            </a:extLst>
          </p:cNvPr>
          <p:cNvSpPr>
            <a:spLocks noGrp="1"/>
          </p:cNvSpPr>
          <p:nvPr>
            <p:ph idx="1"/>
          </p:nvPr>
        </p:nvSpPr>
        <p:spPr>
          <a:xfrm>
            <a:off x="1451579" y="2015732"/>
            <a:ext cx="9603275" cy="2700201"/>
          </a:xfrm>
        </p:spPr>
        <p:txBody>
          <a:bodyPr/>
          <a:lstStyle/>
          <a:p>
            <a:pPr>
              <a:buFont typeface="Wingdings" panose="05000000000000000000" pitchFamily="2" charset="2"/>
              <a:buChar char="Ø"/>
            </a:pPr>
            <a:r>
              <a:rPr lang="en-IN" sz="1600" b="1" i="0" dirty="0">
                <a:effectLst/>
                <a:latin typeface="Times New Roman" panose="02020603050405020304" pitchFamily="18" charset="0"/>
                <a:cs typeface="Times New Roman" panose="02020603050405020304" pitchFamily="18" charset="0"/>
              </a:rPr>
              <a:t>Deployment Essentials:</a:t>
            </a:r>
            <a:endParaRPr lang="en-IN" sz="1600" b="0" i="0" dirty="0">
              <a:effectLst/>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600" b="0" i="0" dirty="0">
                <a:solidFill>
                  <a:srgbClr val="374151"/>
                </a:solidFill>
                <a:effectLst/>
                <a:latin typeface="Times New Roman" panose="02020603050405020304" pitchFamily="18" charset="0"/>
                <a:cs typeface="Times New Roman" panose="02020603050405020304" pitchFamily="18" charset="0"/>
              </a:rPr>
              <a:t>Generated Files:</a:t>
            </a:r>
          </a:p>
          <a:p>
            <a:r>
              <a:rPr lang="en-IN" sz="1600" b="1" i="0" dirty="0" err="1">
                <a:solidFill>
                  <a:srgbClr val="374151"/>
                </a:solidFill>
                <a:effectLst/>
                <a:latin typeface="Times New Roman" panose="02020603050405020304" pitchFamily="18" charset="0"/>
                <a:cs typeface="Times New Roman" panose="02020603050405020304" pitchFamily="18" charset="0"/>
              </a:rPr>
              <a:t>model.sav</a:t>
            </a:r>
            <a:r>
              <a:rPr lang="en-IN" sz="1600" b="1" i="0" dirty="0">
                <a:solidFill>
                  <a:srgbClr val="374151"/>
                </a:solidFill>
                <a:effectLst/>
                <a:latin typeface="Times New Roman" panose="02020603050405020304" pitchFamily="18" charset="0"/>
                <a:cs typeface="Times New Roman" panose="02020603050405020304" pitchFamily="18" charset="0"/>
              </a:rPr>
              <a:t>:</a:t>
            </a:r>
            <a:r>
              <a:rPr lang="en-IN" sz="1600" b="0" i="0" dirty="0">
                <a:solidFill>
                  <a:srgbClr val="374151"/>
                </a:solidFill>
                <a:effectLst/>
                <a:latin typeface="Times New Roman" panose="02020603050405020304" pitchFamily="18" charset="0"/>
                <a:cs typeface="Times New Roman" panose="02020603050405020304" pitchFamily="18" charset="0"/>
              </a:rPr>
              <a:t> Contains the trained model.</a:t>
            </a:r>
          </a:p>
          <a:p>
            <a:r>
              <a:rPr lang="en-IN" sz="1600" b="1" dirty="0">
                <a:solidFill>
                  <a:srgbClr val="374151"/>
                </a:solidFill>
                <a:latin typeface="Times New Roman" panose="02020603050405020304" pitchFamily="18" charset="0"/>
                <a:cs typeface="Times New Roman" panose="02020603050405020304" pitchFamily="18" charset="0"/>
              </a:rPr>
              <a:t>Requirements.txt: </a:t>
            </a:r>
            <a:r>
              <a:rPr lang="en-IN" sz="1600" dirty="0">
                <a:solidFill>
                  <a:srgbClr val="374151"/>
                </a:solidFill>
                <a:latin typeface="Times New Roman" panose="02020603050405020304" pitchFamily="18" charset="0"/>
                <a:cs typeface="Times New Roman" panose="02020603050405020304" pitchFamily="18" charset="0"/>
              </a:rPr>
              <a:t>contains the packages which we need to install for deployment</a:t>
            </a:r>
          </a:p>
          <a:p>
            <a:r>
              <a:rPr lang="en-IN" sz="1600" dirty="0">
                <a:solidFill>
                  <a:srgbClr val="374151"/>
                </a:solidFill>
                <a:latin typeface="Times New Roman" panose="02020603050405020304" pitchFamily="18" charset="0"/>
                <a:cs typeface="Times New Roman" panose="02020603050405020304" pitchFamily="18" charset="0"/>
              </a:rPr>
              <a:t> </a:t>
            </a:r>
            <a:r>
              <a:rPr lang="en-IN" sz="1600" b="1" dirty="0">
                <a:solidFill>
                  <a:srgbClr val="374151"/>
                </a:solidFill>
                <a:latin typeface="Times New Roman" panose="02020603050405020304" pitchFamily="18" charset="0"/>
                <a:cs typeface="Times New Roman" panose="02020603050405020304" pitchFamily="18" charset="0"/>
              </a:rPr>
              <a:t>a</a:t>
            </a:r>
            <a:r>
              <a:rPr lang="en-IN" sz="1600" b="1" i="0" dirty="0">
                <a:solidFill>
                  <a:srgbClr val="374151"/>
                </a:solidFill>
                <a:effectLst/>
                <a:latin typeface="Times New Roman" panose="02020603050405020304" pitchFamily="18" charset="0"/>
                <a:cs typeface="Times New Roman" panose="02020603050405020304" pitchFamily="18" charset="0"/>
              </a:rPr>
              <a:t>pp.py: </a:t>
            </a:r>
            <a:r>
              <a:rPr lang="en-IN" sz="1600" b="0" i="0" dirty="0">
                <a:solidFill>
                  <a:srgbClr val="374151"/>
                </a:solidFill>
                <a:effectLst/>
                <a:latin typeface="Times New Roman" panose="02020603050405020304" pitchFamily="18" charset="0"/>
                <a:cs typeface="Times New Roman" panose="02020603050405020304" pitchFamily="18" charset="0"/>
              </a:rPr>
              <a:t>contains the interface for the web application</a:t>
            </a:r>
          </a:p>
          <a:p>
            <a:r>
              <a:rPr lang="en-IN" sz="1600" b="0" i="0" dirty="0">
                <a:solidFill>
                  <a:srgbClr val="374151"/>
                </a:solidFill>
                <a:effectLst/>
                <a:latin typeface="Times New Roman" panose="02020603050405020304" pitchFamily="18" charset="0"/>
                <a:cs typeface="Times New Roman" panose="02020603050405020304" pitchFamily="18" charset="0"/>
              </a:rPr>
              <a:t>This structure allows for efficient utilization and deployment across applications.</a:t>
            </a: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endParaRPr lang="en-IN" sz="16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202295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C805-C446-4C84-9F33-E2AAC11B9B54}"/>
              </a:ext>
            </a:extLst>
          </p:cNvPr>
          <p:cNvSpPr>
            <a:spLocks noGrp="1"/>
          </p:cNvSpPr>
          <p:nvPr>
            <p:ph type="title"/>
          </p:nvPr>
        </p:nvSpPr>
        <p:spPr>
          <a:xfrm>
            <a:off x="1451579" y="1261533"/>
            <a:ext cx="9603275" cy="541868"/>
          </a:xfrm>
        </p:spPr>
        <p:txBody>
          <a:bodyPr>
            <a:normAutofit/>
          </a:bodyPr>
          <a:lstStyle/>
          <a:p>
            <a:pPr algn="ctr"/>
            <a:r>
              <a:rPr lang="en-IN" sz="2400" b="1" dirty="0">
                <a:latin typeface="Time new roman"/>
              </a:rPr>
              <a:t>DEPLOYMENT</a:t>
            </a:r>
          </a:p>
        </p:txBody>
      </p:sp>
      <p:sp>
        <p:nvSpPr>
          <p:cNvPr id="3" name="Content Placeholder 2">
            <a:extLst>
              <a:ext uri="{FF2B5EF4-FFF2-40B4-BE49-F238E27FC236}">
                <a16:creationId xmlns:a16="http://schemas.microsoft.com/office/drawing/2014/main" id="{E866E98F-3954-4982-8F99-B2D33C1740E6}"/>
              </a:ext>
            </a:extLst>
          </p:cNvPr>
          <p:cNvSpPr>
            <a:spLocks noGrp="1"/>
          </p:cNvSpPr>
          <p:nvPr>
            <p:ph idx="1"/>
          </p:nvPr>
        </p:nvSpPr>
        <p:spPr>
          <a:xfrm>
            <a:off x="1451579" y="2015732"/>
            <a:ext cx="9603275" cy="4135686"/>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Need of Deployment :</a:t>
            </a:r>
          </a:p>
          <a:p>
            <a:r>
              <a:rPr lang="en-US" sz="1600" i="0" dirty="0">
                <a:solidFill>
                  <a:srgbClr val="374151"/>
                </a:solidFill>
                <a:effectLst/>
                <a:latin typeface="Times New Roman" panose="02020603050405020304" pitchFamily="18" charset="0"/>
                <a:cs typeface="Times New Roman" panose="02020603050405020304" pitchFamily="18" charset="0"/>
              </a:rPr>
              <a:t>Deploying a model at the end of a project is a crucial step that involves making the model available for use in real-world applications.</a:t>
            </a:r>
          </a:p>
          <a:p>
            <a:r>
              <a:rPr lang="en-US" sz="1600" dirty="0">
                <a:solidFill>
                  <a:srgbClr val="374151"/>
                </a:solidFill>
                <a:latin typeface="Times New Roman" panose="02020603050405020304" pitchFamily="18" charset="0"/>
                <a:cs typeface="Times New Roman" panose="02020603050405020304" pitchFamily="18" charset="0"/>
              </a:rPr>
              <a:t>Deploying a model using an application(app) provides us several advantages such as </a:t>
            </a:r>
            <a:r>
              <a:rPr lang="en-US" sz="1600" i="0" dirty="0">
                <a:solidFill>
                  <a:srgbClr val="374151"/>
                </a:solidFill>
                <a:effectLst/>
                <a:latin typeface="Times New Roman" panose="02020603050405020304" pitchFamily="18" charset="0"/>
                <a:cs typeface="Times New Roman" panose="02020603050405020304" pitchFamily="18" charset="0"/>
              </a:rPr>
              <a:t>making it accessible to a broader audience, Enhanced user experience, Real Time Interaction and Customization.</a:t>
            </a:r>
          </a:p>
          <a:p>
            <a:pPr marL="0" indent="0">
              <a:buNone/>
            </a:pPr>
            <a:r>
              <a:rPr lang="en-US" sz="1600" b="1" i="0" dirty="0">
                <a:effectLst/>
                <a:latin typeface="Times New Roman" panose="02020603050405020304" pitchFamily="18" charset="0"/>
                <a:cs typeface="Times New Roman" panose="02020603050405020304" pitchFamily="18" charset="0"/>
              </a:rPr>
              <a:t>Libraries Used :</a:t>
            </a:r>
          </a:p>
          <a:p>
            <a:r>
              <a:rPr lang="en-US" sz="1600" b="1" i="0" dirty="0">
                <a:effectLst/>
                <a:latin typeface="Times New Roman" panose="02020603050405020304" pitchFamily="18" charset="0"/>
                <a:cs typeface="Times New Roman" panose="02020603050405020304" pitchFamily="18" charset="0"/>
              </a:rPr>
              <a:t>Pandas : </a:t>
            </a:r>
            <a:r>
              <a:rPr lang="en-US" sz="1600" b="0" i="0" dirty="0">
                <a:solidFill>
                  <a:srgbClr val="374151"/>
                </a:solidFill>
                <a:effectLst/>
                <a:latin typeface="Times New Roman" panose="02020603050405020304" pitchFamily="18" charset="0"/>
                <a:cs typeface="Times New Roman" panose="02020603050405020304" pitchFamily="18" charset="0"/>
              </a:rPr>
              <a:t>Pandas is a popular open-source Python library used for data manipulation and analysis. </a:t>
            </a:r>
            <a:endParaRPr lang="en-US" sz="1600" b="1" i="0" dirty="0">
              <a:effectLst/>
              <a:latin typeface="Times New Roman" panose="02020603050405020304" pitchFamily="18" charset="0"/>
              <a:cs typeface="Times New Roman" panose="02020603050405020304" pitchFamily="18" charset="0"/>
            </a:endParaRPr>
          </a:p>
          <a:p>
            <a:r>
              <a:rPr lang="en-IN" sz="1600" b="1" dirty="0" err="1">
                <a:latin typeface="Times New Roman" panose="02020603050405020304" pitchFamily="18" charset="0"/>
                <a:cs typeface="Times New Roman" panose="02020603050405020304" pitchFamily="18" charset="0"/>
              </a:rPr>
              <a:t>Streamlit</a:t>
            </a:r>
            <a:r>
              <a:rPr lang="en-IN" sz="1600" b="1" dirty="0">
                <a:latin typeface="Times New Roman" panose="02020603050405020304" pitchFamily="18" charset="0"/>
                <a:cs typeface="Times New Roman" panose="02020603050405020304" pitchFamily="18" charset="0"/>
              </a:rPr>
              <a:t> : </a:t>
            </a:r>
            <a:r>
              <a:rPr lang="en-US" sz="1600" b="0" i="0" dirty="0" err="1">
                <a:solidFill>
                  <a:srgbClr val="374151"/>
                </a:solidFill>
                <a:effectLst/>
                <a:latin typeface="Times New Roman" panose="02020603050405020304" pitchFamily="18" charset="0"/>
                <a:cs typeface="Times New Roman" panose="02020603050405020304" pitchFamily="18" charset="0"/>
              </a:rPr>
              <a:t>Streamlit</a:t>
            </a:r>
            <a:r>
              <a:rPr lang="en-US" sz="1600" b="0" i="0" dirty="0">
                <a:solidFill>
                  <a:srgbClr val="374151"/>
                </a:solidFill>
                <a:effectLst/>
                <a:latin typeface="Times New Roman" panose="02020603050405020304" pitchFamily="18" charset="0"/>
                <a:cs typeface="Times New Roman" panose="02020603050405020304" pitchFamily="18" charset="0"/>
              </a:rPr>
              <a:t> is a Python library that simplifies the process of creating interactive web applications for data science and machine learning projects.</a:t>
            </a:r>
            <a:endParaRPr lang="en-IN" sz="16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580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06044-01B4-48E5-BD88-73A020FE9B33}"/>
              </a:ext>
            </a:extLst>
          </p:cNvPr>
          <p:cNvSpPr>
            <a:spLocks noGrp="1"/>
          </p:cNvSpPr>
          <p:nvPr>
            <p:ph idx="1"/>
          </p:nvPr>
        </p:nvSpPr>
        <p:spPr>
          <a:xfrm>
            <a:off x="1451579" y="2015732"/>
            <a:ext cx="9603275" cy="2971135"/>
          </a:xfrm>
        </p:spPr>
        <p:txBody>
          <a:bodyPr>
            <a:normAutofit/>
          </a:bodyPr>
          <a:lstStyle/>
          <a:p>
            <a:r>
              <a:rPr lang="en-US" sz="1600" b="1" i="0" dirty="0" err="1">
                <a:solidFill>
                  <a:srgbClr val="374151"/>
                </a:solidFill>
                <a:effectLst/>
                <a:latin typeface="Time new roman"/>
              </a:rPr>
              <a:t>XGBoost</a:t>
            </a:r>
            <a:r>
              <a:rPr lang="en-US" sz="1600" b="1" i="0" dirty="0">
                <a:solidFill>
                  <a:srgbClr val="374151"/>
                </a:solidFill>
                <a:effectLst/>
                <a:latin typeface="Time new roman"/>
              </a:rPr>
              <a:t> Classifier </a:t>
            </a:r>
            <a:r>
              <a:rPr lang="en-US" sz="1600" b="0" i="0" dirty="0">
                <a:solidFill>
                  <a:srgbClr val="374151"/>
                </a:solidFill>
                <a:effectLst/>
                <a:latin typeface="Time new roman"/>
              </a:rPr>
              <a:t>:The </a:t>
            </a:r>
            <a:r>
              <a:rPr lang="en-US" sz="1600" b="0" i="0" dirty="0" err="1">
                <a:solidFill>
                  <a:srgbClr val="374151"/>
                </a:solidFill>
                <a:effectLst/>
                <a:latin typeface="Time new roman"/>
              </a:rPr>
              <a:t>XGBoost</a:t>
            </a:r>
            <a:r>
              <a:rPr lang="en-US" sz="1600" b="0" i="0" dirty="0">
                <a:solidFill>
                  <a:srgbClr val="374151"/>
                </a:solidFill>
                <a:effectLst/>
                <a:latin typeface="Time new roman"/>
              </a:rPr>
              <a:t> Classifier is an implementation of the </a:t>
            </a:r>
            <a:r>
              <a:rPr lang="en-US" sz="1600" b="0" i="0" dirty="0" err="1">
                <a:solidFill>
                  <a:srgbClr val="374151"/>
                </a:solidFill>
                <a:effectLst/>
                <a:latin typeface="Time new roman"/>
              </a:rPr>
              <a:t>XGBoost</a:t>
            </a:r>
            <a:r>
              <a:rPr lang="en-US" sz="1600" b="0" i="0" dirty="0">
                <a:solidFill>
                  <a:srgbClr val="374151"/>
                </a:solidFill>
                <a:effectLst/>
                <a:latin typeface="Time new roman"/>
              </a:rPr>
              <a:t> (Extreme Gradient Boosting) algorithm for classification tasks within the scikit-learn library in Python.</a:t>
            </a:r>
            <a:endParaRPr lang="en-US" sz="1600" b="1" i="0" dirty="0">
              <a:latin typeface="Time new roman"/>
              <a:cs typeface="Times New Roman" panose="02020603050405020304" pitchFamily="18" charset="0"/>
            </a:endParaRPr>
          </a:p>
          <a:p>
            <a:r>
              <a:rPr lang="en-US" sz="1600" b="1" i="0" dirty="0">
                <a:latin typeface="Time new roman"/>
                <a:cs typeface="Times New Roman" panose="02020603050405020304" pitchFamily="18" charset="0"/>
              </a:rPr>
              <a:t>Scikit-learn : </a:t>
            </a:r>
            <a:r>
              <a:rPr lang="en-US" sz="1600" b="0" i="0" dirty="0">
                <a:solidFill>
                  <a:srgbClr val="374151"/>
                </a:solidFill>
                <a:effectLst/>
                <a:latin typeface="Time new roman"/>
                <a:cs typeface="Times New Roman" panose="02020603050405020304" pitchFamily="18" charset="0"/>
              </a:rPr>
              <a:t>Scikit-learn is a comprehensive and widely-used machine learning library in Python that provides a unified toolkit for various machine learning tasks.</a:t>
            </a:r>
          </a:p>
          <a:p>
            <a:r>
              <a:rPr lang="en-US" sz="1600" b="1" i="0" dirty="0" err="1">
                <a:latin typeface="Time new roman"/>
                <a:cs typeface="Times New Roman" panose="02020603050405020304" pitchFamily="18" charset="0"/>
              </a:rPr>
              <a:t>Joblib</a:t>
            </a:r>
            <a:r>
              <a:rPr lang="en-US" sz="1600" b="1" i="0" dirty="0">
                <a:latin typeface="Time new roman"/>
                <a:cs typeface="Times New Roman" panose="02020603050405020304" pitchFamily="18" charset="0"/>
              </a:rPr>
              <a:t> :</a:t>
            </a:r>
            <a:r>
              <a:rPr lang="en-US" sz="1600" dirty="0">
                <a:solidFill>
                  <a:srgbClr val="374151"/>
                </a:solidFill>
                <a:latin typeface="Time new roman"/>
                <a:cs typeface="Times New Roman" panose="02020603050405020304" pitchFamily="18" charset="0"/>
              </a:rPr>
              <a:t> A </a:t>
            </a:r>
            <a:r>
              <a:rPr lang="en-US" sz="1600" b="0" i="0" dirty="0">
                <a:solidFill>
                  <a:srgbClr val="374151"/>
                </a:solidFill>
                <a:effectLst/>
                <a:latin typeface="Time new roman"/>
                <a:cs typeface="Times New Roman" panose="02020603050405020304" pitchFamily="18" charset="0"/>
              </a:rPr>
              <a:t>Python library that provides tools for efficient parallel computing and data serialization.</a:t>
            </a:r>
          </a:p>
          <a:p>
            <a:r>
              <a:rPr lang="en-US" sz="1600" b="1" i="0" dirty="0">
                <a:latin typeface="Time new roman"/>
                <a:cs typeface="Times New Roman" panose="02020603050405020304" pitchFamily="18" charset="0"/>
              </a:rPr>
              <a:t>Streamlit.io :</a:t>
            </a:r>
            <a:r>
              <a:rPr lang="en-US" sz="1600" dirty="0" err="1">
                <a:solidFill>
                  <a:srgbClr val="374151"/>
                </a:solidFill>
                <a:latin typeface="Time new roman"/>
                <a:cs typeface="Times New Roman" panose="02020603050405020304" pitchFamily="18" charset="0"/>
              </a:rPr>
              <a:t>Streamlit</a:t>
            </a:r>
            <a:r>
              <a:rPr lang="en-US" sz="1600" dirty="0">
                <a:solidFill>
                  <a:srgbClr val="374151"/>
                </a:solidFill>
                <a:latin typeface="Time new roman"/>
                <a:cs typeface="Times New Roman" panose="02020603050405020304" pitchFamily="18" charset="0"/>
              </a:rPr>
              <a:t> is a free and open-source framework to rapidly build and share beautiful machine learning and data science web apps.</a:t>
            </a:r>
          </a:p>
          <a:p>
            <a:endParaRPr lang="en-IN" dirty="0"/>
          </a:p>
        </p:txBody>
      </p:sp>
    </p:spTree>
    <p:extLst>
      <p:ext uri="{BB962C8B-B14F-4D97-AF65-F5344CB8AC3E}">
        <p14:creationId xmlns:p14="http://schemas.microsoft.com/office/powerpoint/2010/main" val="261096887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4E5CE-E13F-40C2-AAA9-E2FFBDB1A76B}"/>
              </a:ext>
            </a:extLst>
          </p:cNvPr>
          <p:cNvSpPr>
            <a:spLocks noGrp="1"/>
          </p:cNvSpPr>
          <p:nvPr>
            <p:ph idx="1"/>
          </p:nvPr>
        </p:nvSpPr>
        <p:spPr>
          <a:xfrm>
            <a:off x="1451579" y="2015732"/>
            <a:ext cx="9603275" cy="4334268"/>
          </a:xfrm>
        </p:spPr>
        <p:txBody>
          <a:bodyPr/>
          <a:lstStyle/>
          <a:p>
            <a:r>
              <a:rPr lang="en-US" sz="1600" b="1" dirty="0">
                <a:latin typeface="Times New Roman" panose="02020603050405020304" pitchFamily="18" charset="0"/>
                <a:cs typeface="Times New Roman" panose="02020603050405020304" pitchFamily="18" charset="0"/>
              </a:rPr>
              <a:t>Global Deployment :</a:t>
            </a:r>
          </a:p>
          <a:p>
            <a:pPr marL="0" indent="0">
              <a:buNone/>
            </a:pPr>
            <a:r>
              <a:rPr lang="en-US" sz="1600" b="1" dirty="0">
                <a:latin typeface="Times New Roman" panose="02020603050405020304" pitchFamily="18" charset="0"/>
                <a:cs typeface="Times New Roman" panose="02020603050405020304" pitchFamily="18" charset="0"/>
              </a:rPr>
              <a:t>                                Link:</a:t>
            </a:r>
            <a:r>
              <a:rPr lang="en-IN" sz="1400">
                <a:solidFill>
                  <a:srgbClr val="0070C0"/>
                </a:solidFill>
              </a:rPr>
              <a:t>https://nlpproject-nbuxhkq4z5tcjd5xchptiw.streamlit.app</a:t>
            </a:r>
            <a:endParaRPr lang="en-IN" sz="1600" dirty="0">
              <a:solidFill>
                <a:srgbClr val="0070C0"/>
              </a:solidFill>
            </a:endParaRPr>
          </a:p>
        </p:txBody>
      </p:sp>
      <p:pic>
        <p:nvPicPr>
          <p:cNvPr id="5" name="Picture 4">
            <a:extLst>
              <a:ext uri="{FF2B5EF4-FFF2-40B4-BE49-F238E27FC236}">
                <a16:creationId xmlns:a16="http://schemas.microsoft.com/office/drawing/2014/main" id="{5F51C781-A9CA-4679-B48F-4BC48C663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266" y="2980266"/>
            <a:ext cx="4961468" cy="2624668"/>
          </a:xfrm>
          <a:prstGeom prst="rect">
            <a:avLst/>
          </a:prstGeom>
        </p:spPr>
      </p:pic>
    </p:spTree>
    <p:extLst>
      <p:ext uri="{BB962C8B-B14F-4D97-AF65-F5344CB8AC3E}">
        <p14:creationId xmlns:p14="http://schemas.microsoft.com/office/powerpoint/2010/main" val="58236644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723D-0C3F-4DBD-A2B6-FD38C94F4C7D}"/>
              </a:ext>
            </a:extLst>
          </p:cNvPr>
          <p:cNvSpPr>
            <a:spLocks noGrp="1"/>
          </p:cNvSpPr>
          <p:nvPr>
            <p:ph type="title"/>
          </p:nvPr>
        </p:nvSpPr>
        <p:spPr>
          <a:xfrm>
            <a:off x="897467" y="1236132"/>
            <a:ext cx="10473266" cy="491067"/>
          </a:xfrm>
        </p:spPr>
        <p:txBody>
          <a:bodyPr>
            <a:normAutofit/>
          </a:bodyPr>
          <a:lstStyle/>
          <a:p>
            <a:pPr algn="ctr"/>
            <a:r>
              <a:rPr lang="en-IN" sz="2400" b="1" dirty="0">
                <a:latin typeface="times new romn"/>
              </a:rPr>
              <a:t>Challenges faced in financial sentiment analysis</a:t>
            </a:r>
          </a:p>
        </p:txBody>
      </p:sp>
      <p:sp>
        <p:nvSpPr>
          <p:cNvPr id="3" name="Content Placeholder 2">
            <a:extLst>
              <a:ext uri="{FF2B5EF4-FFF2-40B4-BE49-F238E27FC236}">
                <a16:creationId xmlns:a16="http://schemas.microsoft.com/office/drawing/2014/main" id="{6D9DADF4-43FE-4699-8740-E2F2980A87A3}"/>
              </a:ext>
            </a:extLst>
          </p:cNvPr>
          <p:cNvSpPr>
            <a:spLocks noGrp="1"/>
          </p:cNvSpPr>
          <p:nvPr>
            <p:ph idx="1"/>
          </p:nvPr>
        </p:nvSpPr>
        <p:spPr/>
        <p:txBody>
          <a:bodyPr/>
          <a:lstStyle/>
          <a:p>
            <a:pPr algn="l">
              <a:buFont typeface="Wingdings" panose="05000000000000000000" pitchFamily="2" charset="2"/>
              <a:buChar char="Ø"/>
            </a:pPr>
            <a:r>
              <a:rPr lang="en-IN" sz="1800" b="1" i="0" dirty="0">
                <a:effectLst/>
                <a:latin typeface="Times New Roman" panose="02020603050405020304" pitchFamily="18" charset="0"/>
                <a:cs typeface="Times New Roman" panose="02020603050405020304" pitchFamily="18" charset="0"/>
              </a:rPr>
              <a:t>Inconsistent Sentiment in Duplicate Sentences</a:t>
            </a:r>
          </a:p>
          <a:p>
            <a:r>
              <a:rPr lang="en-IN" sz="1600" b="1" i="0" dirty="0">
                <a:solidFill>
                  <a:srgbClr val="374151"/>
                </a:solidFill>
                <a:effectLst/>
                <a:latin typeface="Times New Roman" panose="02020603050405020304" pitchFamily="18" charset="0"/>
                <a:cs typeface="Times New Roman" panose="02020603050405020304" pitchFamily="18" charset="0"/>
              </a:rPr>
              <a:t>Challenge: </a:t>
            </a:r>
            <a:r>
              <a:rPr lang="en-IN" sz="1600" b="0" i="0" dirty="0">
                <a:solidFill>
                  <a:srgbClr val="374151"/>
                </a:solidFill>
                <a:effectLst/>
                <a:latin typeface="Times New Roman" panose="02020603050405020304" pitchFamily="18" charset="0"/>
                <a:cs typeface="Times New Roman" panose="02020603050405020304" pitchFamily="18" charset="0"/>
              </a:rPr>
              <a:t>Inconsistent Sentiments in Duplicate Sentences.</a:t>
            </a:r>
          </a:p>
          <a:p>
            <a:pPr algn="l">
              <a:buFont typeface="Arial" panose="020B0604020202020204" pitchFamily="34" charset="0"/>
              <a:buChar char="•"/>
            </a:pPr>
            <a:r>
              <a:rPr lang="en-IN" sz="1600" b="1" i="0" dirty="0">
                <a:solidFill>
                  <a:srgbClr val="374151"/>
                </a:solidFill>
                <a:effectLst/>
                <a:latin typeface="Times New Roman" panose="02020603050405020304" pitchFamily="18" charset="0"/>
                <a:cs typeface="Times New Roman" panose="02020603050405020304" pitchFamily="18" charset="0"/>
              </a:rPr>
              <a:t>Impact: </a:t>
            </a:r>
            <a:r>
              <a:rPr lang="en-IN" sz="1600" b="0" i="0" dirty="0">
                <a:solidFill>
                  <a:srgbClr val="374151"/>
                </a:solidFill>
                <a:effectLst/>
                <a:latin typeface="Times New Roman" panose="02020603050405020304" pitchFamily="18" charset="0"/>
                <a:cs typeface="Times New Roman" panose="02020603050405020304" pitchFamily="18" charset="0"/>
              </a:rPr>
              <a:t>Potential Bias and Reduced Model Reliability</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Solution: </a:t>
            </a:r>
            <a:r>
              <a:rPr lang="en-US" sz="1600" b="0" i="0" dirty="0">
                <a:solidFill>
                  <a:srgbClr val="374151"/>
                </a:solidFill>
                <a:effectLst/>
                <a:latin typeface="Times New Roman" panose="02020603050405020304" pitchFamily="18" charset="0"/>
                <a:cs typeface="Times New Roman" panose="02020603050405020304" pitchFamily="18" charset="0"/>
              </a:rPr>
              <a:t>Implemented Consistency Checks and Quality Assurance</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Details: </a:t>
            </a:r>
            <a:r>
              <a:rPr lang="en-US" sz="1600" b="0" i="0" dirty="0">
                <a:solidFill>
                  <a:srgbClr val="374151"/>
                </a:solidFill>
                <a:effectLst/>
                <a:latin typeface="Times New Roman" panose="02020603050405020304" pitchFamily="18" charset="0"/>
                <a:cs typeface="Times New Roman" panose="02020603050405020304" pitchFamily="18" charset="0"/>
              </a:rPr>
              <a:t>Manually Reviewed and Corrected  Sentiments with duplicate sentences</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Outcome: </a:t>
            </a:r>
            <a:r>
              <a:rPr lang="en-US" sz="1600" b="0" i="0" dirty="0">
                <a:solidFill>
                  <a:srgbClr val="374151"/>
                </a:solidFill>
                <a:effectLst/>
                <a:latin typeface="Times New Roman" panose="02020603050405020304" pitchFamily="18" charset="0"/>
                <a:cs typeface="Times New Roman" panose="02020603050405020304" pitchFamily="18" charset="0"/>
              </a:rPr>
              <a:t>Enhanced Data Quality and Consistency</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Justification: </a:t>
            </a:r>
            <a:r>
              <a:rPr lang="en-US" sz="1600" b="0" i="0" dirty="0">
                <a:solidFill>
                  <a:srgbClr val="374151"/>
                </a:solidFill>
                <a:effectLst/>
                <a:latin typeface="Times New Roman" panose="02020603050405020304" pitchFamily="18" charset="0"/>
                <a:cs typeface="Times New Roman" panose="02020603050405020304" pitchFamily="18" charset="0"/>
              </a:rPr>
              <a:t>Achieved Noise-Free Dataset, Improving Model Reliability</a:t>
            </a:r>
          </a:p>
          <a:p>
            <a:endParaRPr lang="en-IN" dirty="0"/>
          </a:p>
        </p:txBody>
      </p:sp>
    </p:spTree>
    <p:extLst>
      <p:ext uri="{BB962C8B-B14F-4D97-AF65-F5344CB8AC3E}">
        <p14:creationId xmlns:p14="http://schemas.microsoft.com/office/powerpoint/2010/main" val="387638731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5AF30-8AAA-49AC-BFCC-D27EEC5080F4}"/>
              </a:ext>
            </a:extLst>
          </p:cNvPr>
          <p:cNvSpPr>
            <a:spLocks noGrp="1"/>
          </p:cNvSpPr>
          <p:nvPr>
            <p:ph idx="1"/>
          </p:nvPr>
        </p:nvSpPr>
        <p:spPr>
          <a:xfrm>
            <a:off x="1451579" y="2015732"/>
            <a:ext cx="9603275" cy="3411402"/>
          </a:xfrm>
        </p:spPr>
        <p:txBody>
          <a:bodyPr/>
          <a:lstStyle/>
          <a:p>
            <a:pPr>
              <a:buFont typeface="Wingdings" panose="05000000000000000000" pitchFamily="2" charset="2"/>
              <a:buChar char="Ø"/>
            </a:pPr>
            <a:r>
              <a:rPr lang="en-US" sz="1800" b="1" i="0" dirty="0">
                <a:solidFill>
                  <a:srgbClr val="374151"/>
                </a:solidFill>
                <a:effectLst/>
                <a:latin typeface="Times New Roman" panose="02020603050405020304" pitchFamily="18" charset="0"/>
                <a:cs typeface="Times New Roman" panose="02020603050405020304" pitchFamily="18" charset="0"/>
              </a:rPr>
              <a:t>Complexity of Financial Language and Need for Interpretability</a:t>
            </a:r>
          </a:p>
          <a:p>
            <a:r>
              <a:rPr lang="en-US" sz="1600" b="1" dirty="0">
                <a:solidFill>
                  <a:srgbClr val="374151"/>
                </a:solidFill>
                <a:latin typeface="Times New Roman" panose="02020603050405020304" pitchFamily="18" charset="0"/>
                <a:cs typeface="Times New Roman" panose="02020603050405020304" pitchFamily="18" charset="0"/>
              </a:rPr>
              <a:t>Challenge: </a:t>
            </a:r>
            <a:r>
              <a:rPr lang="en-US" sz="1600" b="0" i="0" dirty="0">
                <a:solidFill>
                  <a:srgbClr val="374151"/>
                </a:solidFill>
                <a:effectLst/>
                <a:latin typeface="Times New Roman" panose="02020603050405020304" pitchFamily="18" charset="0"/>
                <a:cs typeface="Times New Roman" panose="02020603050405020304" pitchFamily="18" charset="0"/>
              </a:rPr>
              <a:t>The intricate nature of financial language poses a challenge in choosing a model that not only captures nuanced sentiment patterns but is also interpretable for effective decision-making.</a:t>
            </a:r>
          </a:p>
          <a:p>
            <a:r>
              <a:rPr lang="en-US" sz="1600" b="1" dirty="0">
                <a:solidFill>
                  <a:srgbClr val="374151"/>
                </a:solidFill>
                <a:latin typeface="Times New Roman" panose="02020603050405020304" pitchFamily="18" charset="0"/>
                <a:cs typeface="Times New Roman" panose="02020603050405020304" pitchFamily="18" charset="0"/>
              </a:rPr>
              <a:t>Impacts: </a:t>
            </a:r>
            <a:r>
              <a:rPr lang="en-IN" sz="1600" i="0" dirty="0">
                <a:effectLst/>
                <a:latin typeface="Times New Roman" panose="02020603050405020304" pitchFamily="18" charset="0"/>
                <a:cs typeface="Times New Roman" panose="02020603050405020304" pitchFamily="18" charset="0"/>
              </a:rPr>
              <a:t>Biased Decisions</a:t>
            </a:r>
            <a:r>
              <a:rPr lang="en-US" sz="1600" dirty="0">
                <a:solidFill>
                  <a:srgbClr val="374151"/>
                </a:solidFill>
                <a:latin typeface="Times New Roman" panose="02020603050405020304" pitchFamily="18" charset="0"/>
                <a:cs typeface="Times New Roman" panose="02020603050405020304" pitchFamily="18" charset="0"/>
              </a:rPr>
              <a:t>,Reduced </a:t>
            </a:r>
            <a:r>
              <a:rPr lang="en-US" sz="1600" dirty="0" err="1">
                <a:solidFill>
                  <a:srgbClr val="374151"/>
                </a:solidFill>
                <a:latin typeface="Times New Roman" panose="02020603050405020304" pitchFamily="18" charset="0"/>
                <a:cs typeface="Times New Roman" panose="02020603050405020304" pitchFamily="18" charset="0"/>
              </a:rPr>
              <a:t>Trust,Missed</a:t>
            </a:r>
            <a:r>
              <a:rPr lang="en-US" sz="1600" dirty="0">
                <a:solidFill>
                  <a:srgbClr val="374151"/>
                </a:solidFill>
                <a:latin typeface="Times New Roman" panose="02020603050405020304" pitchFamily="18" charset="0"/>
                <a:cs typeface="Times New Roman" panose="02020603050405020304" pitchFamily="18" charset="0"/>
              </a:rPr>
              <a:t> </a:t>
            </a:r>
            <a:r>
              <a:rPr lang="en-US" sz="1600" dirty="0" err="1">
                <a:solidFill>
                  <a:srgbClr val="374151"/>
                </a:solidFill>
                <a:latin typeface="Times New Roman" panose="02020603050405020304" pitchFamily="18" charset="0"/>
                <a:cs typeface="Times New Roman" panose="02020603050405020304" pitchFamily="18" charset="0"/>
              </a:rPr>
              <a:t>opportunities,regulatory</a:t>
            </a:r>
            <a:r>
              <a:rPr lang="en-US" sz="1600" dirty="0">
                <a:solidFill>
                  <a:srgbClr val="374151"/>
                </a:solidFill>
                <a:latin typeface="Times New Roman" panose="02020603050405020304" pitchFamily="18" charset="0"/>
                <a:cs typeface="Times New Roman" panose="02020603050405020304" pitchFamily="18" charset="0"/>
              </a:rPr>
              <a:t> compliance risks</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Solution: </a:t>
            </a:r>
            <a:r>
              <a:rPr lang="en-US" sz="1600" b="0" i="0" dirty="0">
                <a:solidFill>
                  <a:srgbClr val="374151"/>
                </a:solidFill>
                <a:effectLst/>
                <a:latin typeface="Times New Roman" panose="02020603050405020304" pitchFamily="18" charset="0"/>
                <a:cs typeface="Times New Roman" panose="02020603050405020304" pitchFamily="18" charset="0"/>
              </a:rPr>
              <a:t>Thorough Evaluation of Models</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Details: </a:t>
            </a:r>
            <a:r>
              <a:rPr lang="en-US" sz="1600" b="0" i="0" dirty="0">
                <a:solidFill>
                  <a:srgbClr val="374151"/>
                </a:solidFill>
                <a:effectLst/>
                <a:latin typeface="Times New Roman" panose="02020603050405020304" pitchFamily="18" charset="0"/>
                <a:cs typeface="Times New Roman" panose="02020603050405020304" pitchFamily="18" charset="0"/>
              </a:rPr>
              <a:t>Checked accuracy, recall, precision, and F1 score for each model.</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Outcome: </a:t>
            </a:r>
            <a:r>
              <a:rPr lang="en-US" sz="1600" b="0" i="0" dirty="0">
                <a:solidFill>
                  <a:srgbClr val="374151"/>
                </a:solidFill>
                <a:effectLst/>
                <a:latin typeface="Times New Roman" panose="02020603050405020304" pitchFamily="18" charset="0"/>
                <a:cs typeface="Times New Roman" panose="02020603050405020304" pitchFamily="18" charset="0"/>
              </a:rPr>
              <a:t>Optimal Model Identified</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Justification: </a:t>
            </a:r>
            <a:r>
              <a:rPr lang="en-US" sz="1600" b="0" i="0" dirty="0">
                <a:solidFill>
                  <a:srgbClr val="374151"/>
                </a:solidFill>
                <a:effectLst/>
                <a:latin typeface="Times New Roman" panose="02020603050405020304" pitchFamily="18" charset="0"/>
                <a:cs typeface="Times New Roman" panose="02020603050405020304" pitchFamily="18" charset="0"/>
              </a:rPr>
              <a:t>Chose the model that excelled across all key metrics.</a:t>
            </a:r>
          </a:p>
          <a:p>
            <a:pPr algn="l">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249632743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BB8E-8B67-4180-8164-9BD4EA78A7FD}"/>
              </a:ext>
            </a:extLst>
          </p:cNvPr>
          <p:cNvSpPr>
            <a:spLocks noGrp="1"/>
          </p:cNvSpPr>
          <p:nvPr>
            <p:ph type="title"/>
          </p:nvPr>
        </p:nvSpPr>
        <p:spPr>
          <a:xfrm>
            <a:off x="1451579" y="999067"/>
            <a:ext cx="9603275" cy="770465"/>
          </a:xfrm>
        </p:spPr>
        <p:txBody>
          <a:bodyPr>
            <a:normAutofit fontScale="90000"/>
          </a:bodyPr>
          <a:lstStyle/>
          <a:p>
            <a:br>
              <a:rPr lang="en-US" sz="2800" b="1" dirty="0">
                <a:latin typeface="Times New Roman'"/>
              </a:rPr>
            </a:br>
            <a:r>
              <a:rPr lang="en-US" sz="2700" b="1" dirty="0">
                <a:solidFill>
                  <a:srgbClr val="374151"/>
                </a:solidFill>
                <a:latin typeface="Times New Roman" panose="02020603050405020304" pitchFamily="18" charset="0"/>
                <a:ea typeface="+mn-ea"/>
                <a:cs typeface="Times New Roman" panose="02020603050405020304" pitchFamily="18" charset="0"/>
              </a:rPr>
              <a:t>Contents</a:t>
            </a:r>
            <a:br>
              <a:rPr lang="en-US" sz="2800" b="1" dirty="0">
                <a:latin typeface="Times New Roman'"/>
              </a:rPr>
            </a:br>
            <a:endParaRPr lang="en-IN" sz="2800" b="1" dirty="0">
              <a:latin typeface="Times New Roman'"/>
            </a:endParaRPr>
          </a:p>
        </p:txBody>
      </p:sp>
      <p:sp>
        <p:nvSpPr>
          <p:cNvPr id="3" name="Content Placeholder 2">
            <a:extLst>
              <a:ext uri="{FF2B5EF4-FFF2-40B4-BE49-F238E27FC236}">
                <a16:creationId xmlns:a16="http://schemas.microsoft.com/office/drawing/2014/main" id="{4D8A6086-925C-4D3E-A9E8-64897928E830}"/>
              </a:ext>
            </a:extLst>
          </p:cNvPr>
          <p:cNvSpPr>
            <a:spLocks noGrp="1"/>
          </p:cNvSpPr>
          <p:nvPr>
            <p:ph idx="1"/>
          </p:nvPr>
        </p:nvSpPr>
        <p:spPr>
          <a:xfrm>
            <a:off x="1451579" y="2015732"/>
            <a:ext cx="9603275" cy="4596735"/>
          </a:xfrm>
        </p:spPr>
        <p:txBody>
          <a:bodyPr>
            <a:noAutofit/>
          </a:bodyPr>
          <a:lstStyle/>
          <a:p>
            <a:r>
              <a:rPr lang="en-IN" sz="1600" dirty="0">
                <a:solidFill>
                  <a:srgbClr val="374151"/>
                </a:solidFill>
                <a:latin typeface="Times New Roman" panose="02020603050405020304" pitchFamily="18" charset="0"/>
                <a:cs typeface="Times New Roman" panose="02020603050405020304" pitchFamily="18" charset="0"/>
              </a:rPr>
              <a:t>Business Objective</a:t>
            </a:r>
          </a:p>
          <a:p>
            <a:r>
              <a:rPr lang="en-US" sz="1600" dirty="0">
                <a:solidFill>
                  <a:srgbClr val="374151"/>
                </a:solidFill>
                <a:latin typeface="Times New Roman" panose="02020603050405020304" pitchFamily="18" charset="0"/>
                <a:cs typeface="Times New Roman" panose="02020603050405020304" pitchFamily="18" charset="0"/>
              </a:rPr>
              <a:t>About Dataset</a:t>
            </a:r>
          </a:p>
          <a:p>
            <a:r>
              <a:rPr lang="en-US" sz="1600" dirty="0">
                <a:solidFill>
                  <a:srgbClr val="374151"/>
                </a:solidFill>
                <a:latin typeface="Times New Roman" panose="02020603050405020304" pitchFamily="18" charset="0"/>
                <a:cs typeface="Times New Roman" panose="02020603050405020304" pitchFamily="18" charset="0"/>
              </a:rPr>
              <a:t>Libraries Used</a:t>
            </a:r>
          </a:p>
          <a:p>
            <a:r>
              <a:rPr lang="en-US" sz="1600" i="0" cap="none" dirty="0">
                <a:solidFill>
                  <a:srgbClr val="374151"/>
                </a:solidFill>
                <a:effectLst/>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ü"/>
            </a:pPr>
            <a:r>
              <a:rPr lang="en-US" sz="1600" dirty="0">
                <a:solidFill>
                  <a:srgbClr val="374151"/>
                </a:solidFill>
                <a:latin typeface="Times New Roman" panose="02020603050405020304" pitchFamily="18" charset="0"/>
                <a:cs typeface="Times New Roman" panose="02020603050405020304" pitchFamily="18" charset="0"/>
              </a:rPr>
              <a:t>Text Processing</a:t>
            </a:r>
            <a:endParaRPr lang="en-US" sz="1600" i="0" cap="none" dirty="0">
              <a:solidFill>
                <a:srgbClr val="374151"/>
              </a:solidFill>
              <a:effectLst/>
              <a:latin typeface="Times New Roman" panose="02020603050405020304" pitchFamily="18" charset="0"/>
              <a:cs typeface="Times New Roman" panose="02020603050405020304" pitchFamily="18" charset="0"/>
            </a:endParaRPr>
          </a:p>
          <a:p>
            <a:r>
              <a:rPr lang="en-US" sz="1600" i="0" cap="none" dirty="0" err="1">
                <a:solidFill>
                  <a:srgbClr val="374151"/>
                </a:solidFill>
                <a:effectLst/>
                <a:latin typeface="Times New Roman" panose="02020603050405020304" pitchFamily="18" charset="0"/>
                <a:cs typeface="Times New Roman" panose="02020603050405020304" pitchFamily="18" charset="0"/>
              </a:rPr>
              <a:t>Explaratory</a:t>
            </a:r>
            <a:r>
              <a:rPr lang="en-US" sz="1600" i="0" cap="none" dirty="0">
                <a:solidFill>
                  <a:srgbClr val="374151"/>
                </a:solidFill>
                <a:effectLst/>
                <a:latin typeface="Times New Roman" panose="02020603050405020304" pitchFamily="18" charset="0"/>
                <a:cs typeface="Times New Roman" panose="02020603050405020304" pitchFamily="18" charset="0"/>
              </a:rPr>
              <a:t> Data Analysis</a:t>
            </a:r>
          </a:p>
          <a:p>
            <a:r>
              <a:rPr lang="en-US" sz="1600" i="0" cap="none" dirty="0">
                <a:solidFill>
                  <a:srgbClr val="374151"/>
                </a:solidFill>
                <a:effectLst/>
                <a:latin typeface="Times New Roman" panose="02020603050405020304" pitchFamily="18" charset="0"/>
                <a:cs typeface="Times New Roman" panose="02020603050405020304" pitchFamily="18" charset="0"/>
              </a:rPr>
              <a:t>Feature Engineering</a:t>
            </a:r>
          </a:p>
          <a:p>
            <a:r>
              <a:rPr lang="en-US" sz="1600" i="0" cap="none" dirty="0">
                <a:solidFill>
                  <a:srgbClr val="374151"/>
                </a:solidFill>
                <a:effectLst/>
                <a:latin typeface="Times New Roman" panose="02020603050405020304" pitchFamily="18" charset="0"/>
                <a:cs typeface="Times New Roman" panose="02020603050405020304" pitchFamily="18" charset="0"/>
              </a:rPr>
              <a:t>Feature Extraction</a:t>
            </a:r>
          </a:p>
          <a:p>
            <a:r>
              <a:rPr lang="en-US" sz="1600" i="0" cap="none" dirty="0">
                <a:solidFill>
                  <a:srgbClr val="374151"/>
                </a:solidFill>
                <a:effectLst/>
                <a:latin typeface="Times New Roman" panose="02020603050405020304" pitchFamily="18" charset="0"/>
                <a:cs typeface="Times New Roman" panose="02020603050405020304" pitchFamily="18" charset="0"/>
              </a:rPr>
              <a:t>Model Building</a:t>
            </a:r>
          </a:p>
          <a:p>
            <a:r>
              <a:rPr lang="en-US" sz="1600" i="0" cap="none" dirty="0">
                <a:solidFill>
                  <a:srgbClr val="374151"/>
                </a:solidFill>
                <a:effectLst/>
                <a:latin typeface="Times New Roman" panose="02020603050405020304" pitchFamily="18" charset="0"/>
                <a:cs typeface="Times New Roman" panose="02020603050405020304" pitchFamily="18" charset="0"/>
              </a:rPr>
              <a:t>Deployment</a:t>
            </a:r>
          </a:p>
          <a:p>
            <a:r>
              <a:rPr lang="en-US" sz="1600" i="0" cap="none" dirty="0">
                <a:solidFill>
                  <a:srgbClr val="374151"/>
                </a:solidFill>
                <a:effectLst/>
                <a:latin typeface="Times New Roman" panose="02020603050405020304" pitchFamily="18" charset="0"/>
                <a:cs typeface="Times New Roman" panose="02020603050405020304" pitchFamily="18" charset="0"/>
              </a:rPr>
              <a:t>Conclusion</a:t>
            </a:r>
            <a:br>
              <a:rPr lang="en-US" sz="1600" i="0" cap="none" dirty="0">
                <a:solidFill>
                  <a:srgbClr val="374151"/>
                </a:solidFill>
                <a:effectLst/>
                <a:latin typeface="Times New Roman" panose="02020603050405020304" pitchFamily="18" charset="0"/>
                <a:cs typeface="Times New Roman" panose="02020603050405020304" pitchFamily="18" charset="0"/>
              </a:rPr>
            </a:br>
            <a:endParaRPr lang="en-IN" sz="1600" dirty="0"/>
          </a:p>
        </p:txBody>
      </p:sp>
    </p:spTree>
    <p:extLst>
      <p:ext uri="{BB962C8B-B14F-4D97-AF65-F5344CB8AC3E}">
        <p14:creationId xmlns:p14="http://schemas.microsoft.com/office/powerpoint/2010/main" val="154430145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103C4-C12E-4357-9183-419F9285A4E4}"/>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2100" b="1" i="0" dirty="0">
                <a:effectLst/>
                <a:latin typeface="Times New Roman" panose="02020603050405020304" pitchFamily="18" charset="0"/>
                <a:cs typeface="Times New Roman" panose="02020603050405020304" pitchFamily="18" charset="0"/>
              </a:rPr>
              <a:t>Local and Global Deployment Challenge</a:t>
            </a:r>
          </a:p>
          <a:p>
            <a:r>
              <a:rPr lang="en-US" sz="1900" b="1" i="0" dirty="0">
                <a:solidFill>
                  <a:srgbClr val="374151"/>
                </a:solidFill>
                <a:effectLst/>
                <a:latin typeface="Times New Roman" panose="02020603050405020304" pitchFamily="18" charset="0"/>
                <a:cs typeface="Times New Roman" panose="02020603050405020304" pitchFamily="18" charset="0"/>
              </a:rPr>
              <a:t>Challenge: </a:t>
            </a:r>
            <a:r>
              <a:rPr lang="en-US" sz="1900" b="0" i="0" dirty="0">
                <a:solidFill>
                  <a:srgbClr val="374151"/>
                </a:solidFill>
                <a:effectLst/>
                <a:latin typeface="Times New Roman" panose="02020603050405020304" pitchFamily="18" charset="0"/>
                <a:cs typeface="Times New Roman" panose="02020603050405020304" pitchFamily="18" charset="0"/>
              </a:rPr>
              <a:t>Deployment Issues: Local and Global</a:t>
            </a:r>
            <a:endParaRPr lang="en-US" sz="1900" b="1"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1" i="0" dirty="0">
                <a:solidFill>
                  <a:srgbClr val="374151"/>
                </a:solidFill>
                <a:effectLst/>
                <a:latin typeface="Times New Roman" panose="02020603050405020304" pitchFamily="18" charset="0"/>
                <a:cs typeface="Times New Roman" panose="02020603050405020304" pitchFamily="18" charset="0"/>
              </a:rPr>
              <a:t>Impact:</a:t>
            </a:r>
          </a:p>
          <a:p>
            <a:pPr marL="742950" lvl="1" indent="-285750"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Operational Disruption: Attribute Error Hindered  Sentiment Prediction.</a:t>
            </a:r>
          </a:p>
          <a:p>
            <a:pPr marL="742950" lvl="1" indent="-285750"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User Experience Impact: Deployed System Fails to Providing Predictions.</a:t>
            </a:r>
          </a:p>
          <a:p>
            <a:pPr algn="l">
              <a:buFont typeface="Arial" panose="020B0604020202020204" pitchFamily="34" charset="0"/>
              <a:buChar char="•"/>
            </a:pPr>
            <a:r>
              <a:rPr lang="en-US" sz="1900" b="1" i="0" dirty="0">
                <a:solidFill>
                  <a:srgbClr val="374151"/>
                </a:solidFill>
                <a:effectLst/>
                <a:latin typeface="Times New Roman" panose="02020603050405020304" pitchFamily="18" charset="0"/>
                <a:cs typeface="Times New Roman" panose="02020603050405020304" pitchFamily="18" charset="0"/>
              </a:rPr>
              <a:t>Solution: </a:t>
            </a:r>
            <a:r>
              <a:rPr lang="en-US" sz="1900" b="0" i="0" dirty="0">
                <a:solidFill>
                  <a:srgbClr val="374151"/>
                </a:solidFill>
                <a:effectLst/>
                <a:latin typeface="Times New Roman" panose="02020603050405020304" pitchFamily="18" charset="0"/>
                <a:cs typeface="Times New Roman" panose="02020603050405020304" pitchFamily="18" charset="0"/>
              </a:rPr>
              <a:t>Streamlining Local and Global Deployment</a:t>
            </a:r>
          </a:p>
          <a:p>
            <a:pPr algn="l">
              <a:buFont typeface="Arial" panose="020B0604020202020204" pitchFamily="34" charset="0"/>
              <a:buChar char="•"/>
            </a:pPr>
            <a:r>
              <a:rPr lang="en-US" sz="1900" b="1" i="0" dirty="0">
                <a:solidFill>
                  <a:srgbClr val="374151"/>
                </a:solidFill>
                <a:effectLst/>
                <a:latin typeface="Times New Roman" panose="02020603050405020304" pitchFamily="18" charset="0"/>
                <a:cs typeface="Times New Roman" panose="02020603050405020304" pitchFamily="18" charset="0"/>
              </a:rPr>
              <a:t>Details:</a:t>
            </a:r>
          </a:p>
          <a:p>
            <a:pPr marL="742950" lvl="1" indent="-285750"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Conducted Comprehensive Testing Locally.</a:t>
            </a:r>
          </a:p>
          <a:p>
            <a:pPr marL="742950" lvl="1" indent="-285750"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Implemented  Robust Error Handling Mechanisms.</a:t>
            </a:r>
          </a:p>
          <a:p>
            <a:pPr marL="742950" lvl="1" indent="-285750"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Ensured Compatibility with Global Infrastructure.</a:t>
            </a:r>
          </a:p>
          <a:p>
            <a:endParaRPr lang="en-IN" dirty="0"/>
          </a:p>
        </p:txBody>
      </p:sp>
    </p:spTree>
    <p:extLst>
      <p:ext uri="{BB962C8B-B14F-4D97-AF65-F5344CB8AC3E}">
        <p14:creationId xmlns:p14="http://schemas.microsoft.com/office/powerpoint/2010/main" val="250962813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25F70-37A3-4B69-8522-4D39E396D99A}"/>
              </a:ext>
            </a:extLst>
          </p:cNvPr>
          <p:cNvSpPr>
            <a:spLocks noGrp="1"/>
          </p:cNvSpPr>
          <p:nvPr>
            <p:ph idx="1"/>
          </p:nvPr>
        </p:nvSpPr>
        <p:spPr/>
        <p:txBody>
          <a:bodyPr/>
          <a:lstStyle/>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Outcome: </a:t>
            </a:r>
            <a:r>
              <a:rPr lang="en-US" sz="1600" b="0" i="0" dirty="0">
                <a:solidFill>
                  <a:srgbClr val="374151"/>
                </a:solidFill>
                <a:effectLst/>
                <a:latin typeface="Times New Roman" panose="02020603050405020304" pitchFamily="18" charset="0"/>
                <a:cs typeface="Times New Roman" panose="02020603050405020304" pitchFamily="18" charset="0"/>
              </a:rPr>
              <a:t>Error-Free Deployment Achieved</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Justification: </a:t>
            </a:r>
            <a:r>
              <a:rPr lang="en-US" sz="1600" b="0" i="0" dirty="0">
                <a:solidFill>
                  <a:srgbClr val="374151"/>
                </a:solidFill>
                <a:effectLst/>
                <a:latin typeface="Times New Roman" panose="02020603050405020304" pitchFamily="18" charset="0"/>
                <a:cs typeface="Times New Roman" panose="02020603050405020304" pitchFamily="18" charset="0"/>
              </a:rPr>
              <a:t>Implemented Measures Resulted in a Seamless Deployment Experience, Eliminating Operational Disruptions and Enhancing User Satisfaction.</a:t>
            </a:r>
          </a:p>
          <a:p>
            <a:endParaRPr lang="en-IN" dirty="0"/>
          </a:p>
        </p:txBody>
      </p:sp>
    </p:spTree>
    <p:extLst>
      <p:ext uri="{BB962C8B-B14F-4D97-AF65-F5344CB8AC3E}">
        <p14:creationId xmlns:p14="http://schemas.microsoft.com/office/powerpoint/2010/main" val="299940054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1709-2739-49AE-A99E-964722099B71}"/>
              </a:ext>
            </a:extLst>
          </p:cNvPr>
          <p:cNvSpPr>
            <a:spLocks noGrp="1"/>
          </p:cNvSpPr>
          <p:nvPr>
            <p:ph type="title"/>
          </p:nvPr>
        </p:nvSpPr>
        <p:spPr>
          <a:xfrm>
            <a:off x="1451578" y="1295400"/>
            <a:ext cx="9603275" cy="482154"/>
          </a:xfrm>
        </p:spPr>
        <p:txBody>
          <a:bodyPr>
            <a:normAutofit/>
          </a:bodyPr>
          <a:lstStyle/>
          <a:p>
            <a:pPr algn="ctr"/>
            <a:r>
              <a:rPr lang="en-IN" sz="2400" b="1" dirty="0">
                <a:latin typeface="Time new roman"/>
              </a:rPr>
              <a:t>CONCLUSION</a:t>
            </a:r>
          </a:p>
        </p:txBody>
      </p:sp>
      <p:sp>
        <p:nvSpPr>
          <p:cNvPr id="3" name="Content Placeholder 2">
            <a:extLst>
              <a:ext uri="{FF2B5EF4-FFF2-40B4-BE49-F238E27FC236}">
                <a16:creationId xmlns:a16="http://schemas.microsoft.com/office/drawing/2014/main" id="{DCE67FAE-8025-43F4-9913-5497E178CAF1}"/>
              </a:ext>
            </a:extLst>
          </p:cNvPr>
          <p:cNvSpPr>
            <a:spLocks noGrp="1"/>
          </p:cNvSpPr>
          <p:nvPr>
            <p:ph idx="1"/>
          </p:nvPr>
        </p:nvSpPr>
        <p:spPr>
          <a:xfrm>
            <a:off x="1451579" y="2015732"/>
            <a:ext cx="9603275" cy="4211647"/>
          </a:xfrm>
        </p:spPr>
        <p:txBody>
          <a:bodyPr>
            <a:normAutofit/>
          </a:bodyPr>
          <a:lstStyle/>
          <a:p>
            <a:r>
              <a:rPr lang="en-US" sz="1600" b="0" i="0" dirty="0">
                <a:solidFill>
                  <a:srgbClr val="374151"/>
                </a:solidFill>
                <a:effectLst/>
                <a:latin typeface="Time new roman"/>
              </a:rPr>
              <a:t>The development of a user-friendly deployment, incorporating consolidated </a:t>
            </a:r>
            <a:r>
              <a:rPr lang="en-US" sz="1600" b="0" i="0" dirty="0" err="1">
                <a:solidFill>
                  <a:srgbClr val="374151"/>
                </a:solidFill>
                <a:effectLst/>
                <a:latin typeface="Time new roman"/>
              </a:rPr>
              <a:t>FiQA</a:t>
            </a:r>
            <a:r>
              <a:rPr lang="en-US" sz="1600" b="0" i="0" dirty="0">
                <a:solidFill>
                  <a:srgbClr val="374151"/>
                </a:solidFill>
                <a:effectLst/>
                <a:latin typeface="Time new roman"/>
              </a:rPr>
              <a:t> and Financial </a:t>
            </a:r>
            <a:r>
              <a:rPr lang="en-US" sz="1600" b="0" i="0" dirty="0" err="1">
                <a:solidFill>
                  <a:srgbClr val="374151"/>
                </a:solidFill>
                <a:effectLst/>
                <a:latin typeface="Time new roman"/>
              </a:rPr>
              <a:t>PhraseBank</a:t>
            </a:r>
            <a:r>
              <a:rPr lang="en-US" sz="1600" b="0" i="0" dirty="0">
                <a:solidFill>
                  <a:srgbClr val="374151"/>
                </a:solidFill>
                <a:effectLst/>
                <a:latin typeface="Time new roman"/>
              </a:rPr>
              <a:t> datasets, signifies a significant stride in financial sentiment analysis research.</a:t>
            </a:r>
          </a:p>
          <a:p>
            <a:r>
              <a:rPr lang="en-US" sz="1600" b="0" i="0" dirty="0">
                <a:solidFill>
                  <a:srgbClr val="374151"/>
                </a:solidFill>
                <a:effectLst/>
                <a:latin typeface="Time new roman"/>
              </a:rPr>
              <a:t>This tool facilitates seamless exploration and analysis of financial sentences, providing a valuable resource for researchers, analysts, and practitioners in the financial domain.</a:t>
            </a:r>
            <a:endParaRPr lang="en-US" sz="1600" dirty="0">
              <a:solidFill>
                <a:srgbClr val="374151"/>
              </a:solidFill>
              <a:latin typeface="Time new roman"/>
            </a:endParaRPr>
          </a:p>
          <a:p>
            <a:r>
              <a:rPr lang="en-US" sz="1600" b="0" i="0" dirty="0">
                <a:solidFill>
                  <a:srgbClr val="374151"/>
                </a:solidFill>
                <a:effectLst/>
                <a:latin typeface="Time new roman"/>
              </a:rPr>
              <a:t>The user-friendly interface ensures accessibility, enabling efficient extraction of insights into sentiments associated with financial data.</a:t>
            </a:r>
          </a:p>
          <a:p>
            <a:r>
              <a:rPr lang="en-US" sz="1600" b="0" i="0" dirty="0">
                <a:solidFill>
                  <a:srgbClr val="374151"/>
                </a:solidFill>
                <a:effectLst/>
                <a:latin typeface="Time new roman"/>
              </a:rPr>
              <a:t>The integration of sophisticated sentiment analysis models, tailored to financial language nuances, enhances the accuracy and granularity of sentiment predictions.</a:t>
            </a:r>
          </a:p>
          <a:p>
            <a:r>
              <a:rPr lang="en-US" sz="1600" b="0" i="0" dirty="0">
                <a:solidFill>
                  <a:srgbClr val="374151"/>
                </a:solidFill>
                <a:effectLst/>
                <a:latin typeface="Time new roman"/>
              </a:rPr>
              <a:t>This deployment streamlines the sentiment analysis process, contributing to the democratization of financial insights.</a:t>
            </a:r>
          </a:p>
          <a:p>
            <a:endParaRPr lang="en-IN" sz="1600" dirty="0">
              <a:latin typeface="Time new roman"/>
            </a:endParaRPr>
          </a:p>
        </p:txBody>
      </p:sp>
    </p:spTree>
    <p:extLst>
      <p:ext uri="{BB962C8B-B14F-4D97-AF65-F5344CB8AC3E}">
        <p14:creationId xmlns:p14="http://schemas.microsoft.com/office/powerpoint/2010/main" val="316938033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6E67E-1BAA-4982-8F15-A14F2B6E06A7}"/>
              </a:ext>
            </a:extLst>
          </p:cNvPr>
          <p:cNvSpPr>
            <a:spLocks noGrp="1"/>
          </p:cNvSpPr>
          <p:nvPr>
            <p:ph idx="1"/>
          </p:nvPr>
        </p:nvSpPr>
        <p:spPr/>
        <p:txBody>
          <a:bodyPr/>
          <a:lstStyle/>
          <a:p>
            <a:r>
              <a:rPr lang="en-US" sz="1600" b="0" i="0" dirty="0">
                <a:solidFill>
                  <a:srgbClr val="374151"/>
                </a:solidFill>
                <a:effectLst/>
                <a:latin typeface="Time new roman"/>
              </a:rPr>
              <a:t>It empowers users to make more informed decisions by leveraging advanced natural language processing techniques on a comprehensive dataset.</a:t>
            </a:r>
          </a:p>
          <a:p>
            <a:r>
              <a:rPr lang="en-US" sz="1600" b="0" i="0" dirty="0">
                <a:solidFill>
                  <a:srgbClr val="374151"/>
                </a:solidFill>
                <a:effectLst/>
                <a:latin typeface="Time new roman"/>
              </a:rPr>
              <a:t>In conclusion, the user-friendly deployment represents a pivotal step toward advancing financial sentiment analysis, fostering greater understanding, and enabling strategic decision-making in the financial sector.</a:t>
            </a:r>
          </a:p>
          <a:p>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val="292713131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3" name="Picture 62">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64">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54C8566-E4DE-4A45-8E8D-BDDB54AEE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3105"/>
            <a:ext cx="12191999" cy="8128000"/>
          </a:xfrm>
          <a:prstGeom prst="rect">
            <a:avLst/>
          </a:prstGeom>
        </p:spPr>
      </p:pic>
      <p:sp>
        <p:nvSpPr>
          <p:cNvPr id="4" name="TextBox 3">
            <a:extLst>
              <a:ext uri="{FF2B5EF4-FFF2-40B4-BE49-F238E27FC236}">
                <a16:creationId xmlns:a16="http://schemas.microsoft.com/office/drawing/2014/main" id="{0D2206A6-FA85-4F3B-82F0-5EEC0486663F}"/>
              </a:ext>
            </a:extLst>
          </p:cNvPr>
          <p:cNvSpPr txBox="1"/>
          <p:nvPr/>
        </p:nvSpPr>
        <p:spPr>
          <a:xfrm>
            <a:off x="1562030" y="1540511"/>
            <a:ext cx="7474123" cy="2800767"/>
          </a:xfrm>
          <a:prstGeom prst="rect">
            <a:avLst/>
          </a:prstGeom>
          <a:noFill/>
        </p:spPr>
        <p:txBody>
          <a:bodyPr wrap="square" rtlCol="0">
            <a:spAutoFit/>
          </a:bodyPr>
          <a:lstStyle/>
          <a:p>
            <a:pPr algn="ctr"/>
            <a:r>
              <a:rPr lang="en-IN" sz="8800" dirty="0">
                <a:solidFill>
                  <a:schemeClr val="accent2">
                    <a:lumMod val="75000"/>
                  </a:schemeClr>
                </a:solidFill>
                <a:latin typeface="MV Boli" panose="02000500030200090000" pitchFamily="2" charset="0"/>
                <a:cs typeface="MV Boli" panose="02000500030200090000" pitchFamily="2" charset="0"/>
              </a:rPr>
              <a:t>Thank</a:t>
            </a:r>
          </a:p>
          <a:p>
            <a:pPr algn="ctr"/>
            <a:r>
              <a:rPr lang="en-IN" sz="8800" dirty="0">
                <a:solidFill>
                  <a:schemeClr val="accent2">
                    <a:lumMod val="75000"/>
                  </a:schemeClr>
                </a:solidFill>
                <a:latin typeface="MV Boli" panose="02000500030200090000" pitchFamily="2" charset="0"/>
                <a:cs typeface="MV Boli" panose="02000500030200090000" pitchFamily="2" charset="0"/>
              </a:rPr>
              <a:t>YOU</a:t>
            </a:r>
          </a:p>
        </p:txBody>
      </p:sp>
    </p:spTree>
    <p:extLst>
      <p:ext uri="{BB962C8B-B14F-4D97-AF65-F5344CB8AC3E}">
        <p14:creationId xmlns:p14="http://schemas.microsoft.com/office/powerpoint/2010/main" val="172276918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92F5-6068-C13D-D0D4-BF4D8610B299}"/>
              </a:ext>
            </a:extLst>
          </p:cNvPr>
          <p:cNvSpPr>
            <a:spLocks noGrp="1"/>
          </p:cNvSpPr>
          <p:nvPr>
            <p:ph type="title"/>
          </p:nvPr>
        </p:nvSpPr>
        <p:spPr>
          <a:xfrm>
            <a:off x="1451578" y="1269507"/>
            <a:ext cx="9603275" cy="550414"/>
          </a:xfrm>
        </p:spPr>
        <p:txBody>
          <a:bodyPr>
            <a:normAutofit/>
          </a:bodyPr>
          <a:lstStyle/>
          <a:p>
            <a:pPr algn="ctr"/>
            <a:r>
              <a:rPr lang="en-IN" sz="2400" b="1" cap="none" dirty="0">
                <a:solidFill>
                  <a:srgbClr val="374151"/>
                </a:solidFill>
                <a:latin typeface="Times New Roman" panose="02020603050405020304" pitchFamily="18" charset="0"/>
                <a:cs typeface="Times New Roman" panose="02020603050405020304" pitchFamily="18" charset="0"/>
              </a:rPr>
              <a:t>BUSINESS</a:t>
            </a:r>
            <a:r>
              <a:rPr lang="en-IN" sz="1400" dirty="0"/>
              <a:t> </a:t>
            </a:r>
            <a:r>
              <a:rPr lang="en-IN" sz="2400" b="1" cap="none" dirty="0">
                <a:solidFill>
                  <a:srgbClr val="37415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1ECB7C3-A72F-93A1-252E-D4558B2D00EF}"/>
              </a:ext>
            </a:extLst>
          </p:cNvPr>
          <p:cNvSpPr>
            <a:spLocks noGrp="1"/>
          </p:cNvSpPr>
          <p:nvPr>
            <p:ph idx="1"/>
          </p:nvPr>
        </p:nvSpPr>
        <p:spPr>
          <a:xfrm>
            <a:off x="1451579" y="2015732"/>
            <a:ext cx="9603275" cy="4410468"/>
          </a:xfrm>
        </p:spPr>
        <p:txBody>
          <a:bodyPr>
            <a:normAutofit/>
          </a:bodyPr>
          <a:lstStyle/>
          <a:p>
            <a:r>
              <a:rPr lang="en-US" sz="1600" b="0" i="0" dirty="0">
                <a:solidFill>
                  <a:srgbClr val="374151"/>
                </a:solidFill>
                <a:effectLst/>
                <a:latin typeface="Time new roman"/>
              </a:rPr>
              <a:t>The primary objective of consolidating the </a:t>
            </a:r>
            <a:r>
              <a:rPr lang="en-US" sz="1600" b="0" i="0" dirty="0" err="1">
                <a:solidFill>
                  <a:srgbClr val="374151"/>
                </a:solidFill>
                <a:effectLst/>
                <a:latin typeface="Time new roman"/>
              </a:rPr>
              <a:t>FiQA</a:t>
            </a:r>
            <a:r>
              <a:rPr lang="en-US" sz="1600" b="0" i="0" dirty="0">
                <a:solidFill>
                  <a:srgbClr val="374151"/>
                </a:solidFill>
                <a:effectLst/>
                <a:latin typeface="Time new roman"/>
              </a:rPr>
              <a:t> and Financial </a:t>
            </a:r>
            <a:r>
              <a:rPr lang="en-US" sz="1600" b="0" i="0" dirty="0" err="1">
                <a:solidFill>
                  <a:srgbClr val="374151"/>
                </a:solidFill>
                <a:effectLst/>
                <a:latin typeface="Time new roman"/>
              </a:rPr>
              <a:t>PhraseBank</a:t>
            </a:r>
            <a:r>
              <a:rPr lang="en-US" sz="1600" b="0" i="0" dirty="0">
                <a:solidFill>
                  <a:srgbClr val="374151"/>
                </a:solidFill>
                <a:effectLst/>
                <a:latin typeface="Time new roman"/>
              </a:rPr>
              <a:t> datasets into a unified CSV file is to advance financial sentiment analysis research. By combining these datasets, we aim to provide a comprehensive and accessible resource for researchers and practitioners in the financial domain. </a:t>
            </a:r>
          </a:p>
          <a:p>
            <a:r>
              <a:rPr lang="en-US" sz="1600" b="0" i="0" dirty="0">
                <a:solidFill>
                  <a:srgbClr val="374151"/>
                </a:solidFill>
                <a:effectLst/>
                <a:latin typeface="Time new roman"/>
              </a:rPr>
              <a:t>The business goal is to facilitate the development and improvement of sentiment analysis models specifically tailored to financial language, enabling more accurate and nuanced predictions of sentiment within the context of financial sentences.</a:t>
            </a:r>
            <a:endParaRPr lang="en-IN" sz="1600" dirty="0">
              <a:latin typeface="Time new roman"/>
            </a:endParaRPr>
          </a:p>
        </p:txBody>
      </p:sp>
      <p:pic>
        <p:nvPicPr>
          <p:cNvPr id="1026" name="Picture 2" descr="C:\Users\HP\Desktop\senti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3" y="3899384"/>
            <a:ext cx="5043924" cy="252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6442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5A5B-C5FD-A04A-826B-16CAF972816A}"/>
              </a:ext>
            </a:extLst>
          </p:cNvPr>
          <p:cNvSpPr>
            <a:spLocks noGrp="1"/>
          </p:cNvSpPr>
          <p:nvPr>
            <p:ph type="title"/>
          </p:nvPr>
        </p:nvSpPr>
        <p:spPr>
          <a:xfrm>
            <a:off x="1451579" y="1312333"/>
            <a:ext cx="9603275" cy="541421"/>
          </a:xfrm>
        </p:spPr>
        <p:txBody>
          <a:bodyPr>
            <a:normAutofit/>
          </a:bodyPr>
          <a:lstStyle/>
          <a:p>
            <a:pPr algn="ctr"/>
            <a:r>
              <a:rPr lang="en-IN" sz="2400" b="1" cap="none" dirty="0">
                <a:solidFill>
                  <a:srgbClr val="374151"/>
                </a:solidFill>
                <a:latin typeface="Times New Roman" panose="02020603050405020304" pitchFamily="18" charset="0"/>
                <a:cs typeface="Times New Roman" panose="02020603050405020304" pitchFamily="18" charset="0"/>
              </a:rPr>
              <a:t>ABOUT</a:t>
            </a:r>
            <a:r>
              <a:rPr lang="en-IN" sz="2400" cap="none" dirty="0">
                <a:effectLst/>
                <a:latin typeface="Helvetica Neue" panose="02000503000000020004" pitchFamily="2" charset="0"/>
              </a:rPr>
              <a:t> </a:t>
            </a:r>
            <a:r>
              <a:rPr lang="en-IN" sz="2400" b="1" cap="none" dirty="0">
                <a:solidFill>
                  <a:srgbClr val="374151"/>
                </a:solidFill>
                <a:latin typeface="Times New Roman" panose="02020603050405020304" pitchFamily="18" charset="0"/>
                <a:cs typeface="Times New Roman" panose="02020603050405020304" pitchFamily="18" charset="0"/>
              </a:rPr>
              <a:t>DATASET</a:t>
            </a:r>
            <a:r>
              <a:rPr lang="en-IN" sz="2400" cap="none" dirty="0">
                <a:effectLst/>
                <a:latin typeface="Helvetica Neue" panose="02000503000000020004" pitchFamily="2" charset="0"/>
              </a:rPr>
              <a:t> </a:t>
            </a:r>
            <a:endParaRPr lang="en-US" sz="2400" dirty="0"/>
          </a:p>
        </p:txBody>
      </p:sp>
      <p:sp>
        <p:nvSpPr>
          <p:cNvPr id="3" name="Content Placeholder 2">
            <a:extLst>
              <a:ext uri="{FF2B5EF4-FFF2-40B4-BE49-F238E27FC236}">
                <a16:creationId xmlns:a16="http://schemas.microsoft.com/office/drawing/2014/main" id="{7E4A0C6F-31BA-8684-9806-3254A27703DD}"/>
              </a:ext>
            </a:extLst>
          </p:cNvPr>
          <p:cNvSpPr>
            <a:spLocks noGrp="1"/>
          </p:cNvSpPr>
          <p:nvPr>
            <p:ph idx="1"/>
          </p:nvPr>
        </p:nvSpPr>
        <p:spPr>
          <a:xfrm>
            <a:off x="1451579" y="2015732"/>
            <a:ext cx="9603275" cy="3640001"/>
          </a:xfrm>
        </p:spPr>
        <p:txBody>
          <a:bodyPr>
            <a:normAutofit/>
          </a:bodyPr>
          <a:lstStyle/>
          <a:p>
            <a:pPr algn="l">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Dataset Information</a:t>
            </a:r>
          </a:p>
          <a:p>
            <a:pPr algn="l">
              <a:lnSpc>
                <a:spcPct val="10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Number of Entries:</a:t>
            </a:r>
            <a:r>
              <a:rPr lang="en-US" sz="1600" b="0" i="0" dirty="0">
                <a:solidFill>
                  <a:srgbClr val="374151"/>
                </a:solidFill>
                <a:effectLst/>
                <a:latin typeface="Times New Roman" panose="02020603050405020304" pitchFamily="18" charset="0"/>
                <a:cs typeface="Times New Roman" panose="02020603050405020304" pitchFamily="18" charset="0"/>
              </a:rPr>
              <a:t> 5842</a:t>
            </a:r>
          </a:p>
          <a:p>
            <a:pPr algn="l">
              <a:lnSpc>
                <a:spcPct val="10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Columns: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Sentence:</a:t>
            </a:r>
            <a:r>
              <a:rPr lang="en-US" sz="1600" b="0" i="0" dirty="0">
                <a:solidFill>
                  <a:srgbClr val="374151"/>
                </a:solidFill>
                <a:effectLst/>
                <a:latin typeface="Times New Roman" panose="02020603050405020304" pitchFamily="18" charset="0"/>
                <a:cs typeface="Times New Roman" panose="02020603050405020304" pitchFamily="18" charset="0"/>
              </a:rPr>
              <a:t> Textual data containing financial news or statements.</a:t>
            </a:r>
          </a:p>
          <a:p>
            <a:pPr marL="742950" lvl="1" indent="-285750" algn="l">
              <a:lnSpc>
                <a:spcPct val="100000"/>
              </a:lnSpc>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Sentiment:</a:t>
            </a:r>
            <a:r>
              <a:rPr lang="en-US" sz="1600" b="0" i="0" dirty="0">
                <a:solidFill>
                  <a:srgbClr val="374151"/>
                </a:solidFill>
                <a:effectLst/>
                <a:latin typeface="Times New Roman" panose="02020603050405020304" pitchFamily="18" charset="0"/>
                <a:cs typeface="Times New Roman" panose="02020603050405020304" pitchFamily="18" charset="0"/>
              </a:rPr>
              <a:t> Categorical label indicating sentiment (positive, negative, or neutral).</a:t>
            </a:r>
          </a:p>
          <a:p>
            <a:pPr algn="l">
              <a:lnSpc>
                <a:spcPct val="10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Data Types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Both columns are of type 'object'.</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No missing values in either column.</a:t>
            </a:r>
          </a:p>
          <a:p>
            <a:pPr marL="742950" lvl="1" indent="-285750" algn="l">
              <a:lnSpc>
                <a:spcPct val="10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05085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1B53-91EB-4F1E-A19E-A8CDF402136A}"/>
              </a:ext>
            </a:extLst>
          </p:cNvPr>
          <p:cNvSpPr>
            <a:spLocks noGrp="1"/>
          </p:cNvSpPr>
          <p:nvPr>
            <p:ph type="title"/>
          </p:nvPr>
        </p:nvSpPr>
        <p:spPr>
          <a:xfrm>
            <a:off x="1451579" y="1176867"/>
            <a:ext cx="9603275" cy="550332"/>
          </a:xfrm>
        </p:spPr>
        <p:txBody>
          <a:bodyPr/>
          <a:lstStyle/>
          <a:p>
            <a:r>
              <a:rPr lang="en-IN" sz="2400" b="1" dirty="0">
                <a:latin typeface="Times New Roman" panose="02020603050405020304" pitchFamily="18" charset="0"/>
                <a:cs typeface="Times New Roman" panose="02020603050405020304" pitchFamily="18" charset="0"/>
              </a:rPr>
              <a:t>Libraries</a:t>
            </a: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used</a:t>
            </a:r>
          </a:p>
        </p:txBody>
      </p:sp>
      <p:sp>
        <p:nvSpPr>
          <p:cNvPr id="3" name="Content Placeholder 2">
            <a:extLst>
              <a:ext uri="{FF2B5EF4-FFF2-40B4-BE49-F238E27FC236}">
                <a16:creationId xmlns:a16="http://schemas.microsoft.com/office/drawing/2014/main" id="{D1986AA0-2E8F-4CA3-9D1E-398F40ABA816}"/>
              </a:ext>
            </a:extLst>
          </p:cNvPr>
          <p:cNvSpPr>
            <a:spLocks noGrp="1"/>
          </p:cNvSpPr>
          <p:nvPr>
            <p:ph idx="1"/>
          </p:nvPr>
        </p:nvSpPr>
        <p:spPr>
          <a:xfrm>
            <a:off x="1451579" y="1794932"/>
            <a:ext cx="9603275" cy="4572001"/>
          </a:xfrm>
        </p:spPr>
        <p:txBody>
          <a:bodyPr>
            <a:normAutofit/>
          </a:bodyPr>
          <a:lstStyle/>
          <a:p>
            <a:pPr marL="0" indent="0" algn="l">
              <a:lnSpc>
                <a:spcPct val="100000"/>
              </a:lnSpc>
              <a:buNone/>
            </a:pPr>
            <a:r>
              <a:rPr lang="en-US" sz="1600" b="1" i="0" dirty="0">
                <a:solidFill>
                  <a:srgbClr val="374151"/>
                </a:solidFill>
                <a:effectLst/>
                <a:latin typeface="Times New Roman" panose="02020603050405020304" pitchFamily="18" charset="0"/>
                <a:cs typeface="Times New Roman" panose="02020603050405020304" pitchFamily="18" charset="0"/>
              </a:rPr>
              <a:t>Pandas (pd):</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Efficient data manipulation and analysis.</a:t>
            </a:r>
          </a:p>
          <a:p>
            <a:pPr algn="l">
              <a:lnSpc>
                <a:spcPct val="100000"/>
              </a:lnSpc>
              <a:buFont typeface="Arial" panose="020B0604020202020204" pitchFamily="34" charset="0"/>
              <a:buChar char="•"/>
            </a:pPr>
            <a:r>
              <a:rPr lang="en-US" sz="1600" b="0" i="0" dirty="0" err="1">
                <a:solidFill>
                  <a:srgbClr val="374151"/>
                </a:solidFill>
                <a:effectLst/>
                <a:latin typeface="Times New Roman" panose="02020603050405020304" pitchFamily="18" charset="0"/>
                <a:cs typeface="Times New Roman" panose="02020603050405020304" pitchFamily="18" charset="0"/>
              </a:rPr>
              <a:t>DataFrames</a:t>
            </a:r>
            <a:r>
              <a:rPr lang="en-US" sz="1600" b="0" i="0" dirty="0">
                <a:solidFill>
                  <a:srgbClr val="374151"/>
                </a:solidFill>
                <a:effectLst/>
                <a:latin typeface="Times New Roman" panose="02020603050405020304" pitchFamily="18" charset="0"/>
                <a:cs typeface="Times New Roman" panose="02020603050405020304" pitchFamily="18" charset="0"/>
              </a:rPr>
              <a:t> simplify working with structured data.</a:t>
            </a:r>
          </a:p>
          <a:p>
            <a:pPr marL="0" indent="0" algn="l">
              <a:lnSpc>
                <a:spcPct val="100000"/>
              </a:lnSpc>
              <a:buNone/>
            </a:pPr>
            <a:r>
              <a:rPr lang="en-US" sz="1600" b="1" i="0" dirty="0">
                <a:solidFill>
                  <a:srgbClr val="374151"/>
                </a:solidFill>
                <a:effectLst/>
                <a:latin typeface="Times New Roman" panose="02020603050405020304" pitchFamily="18" charset="0"/>
                <a:cs typeface="Times New Roman" panose="02020603050405020304" pitchFamily="18" charset="0"/>
              </a:rPr>
              <a:t>NumPy (np):</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Performs diverse mathematical operations on arrays.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Supports large, multi-dimensional arrays and matrices.</a:t>
            </a:r>
          </a:p>
          <a:p>
            <a:pPr marL="0" indent="0" algn="l">
              <a:lnSpc>
                <a:spcPct val="100000"/>
              </a:lnSpc>
              <a:buNone/>
            </a:pPr>
            <a:r>
              <a:rPr lang="en-US" sz="1600" b="1" i="0" dirty="0">
                <a:solidFill>
                  <a:srgbClr val="374151"/>
                </a:solidFill>
                <a:effectLst/>
                <a:latin typeface="Times New Roman" panose="02020603050405020304" pitchFamily="18" charset="0"/>
                <a:cs typeface="Times New Roman" panose="02020603050405020304" pitchFamily="18" charset="0"/>
              </a:rPr>
              <a:t>Seaborn (</a:t>
            </a:r>
            <a:r>
              <a:rPr lang="en-US" sz="1600" b="1" i="0" dirty="0" err="1">
                <a:solidFill>
                  <a:srgbClr val="374151"/>
                </a:solidFill>
                <a:effectLst/>
                <a:latin typeface="Times New Roman" panose="02020603050405020304" pitchFamily="18" charset="0"/>
                <a:cs typeface="Times New Roman" panose="02020603050405020304" pitchFamily="18" charset="0"/>
              </a:rPr>
              <a:t>sns</a:t>
            </a:r>
            <a:r>
              <a:rPr lang="en-US" sz="1600" b="1" i="0" dirty="0">
                <a:solidFill>
                  <a:srgbClr val="374151"/>
                </a:solidFill>
                <a:effectLst/>
                <a:latin typeface="Times New Roman" panose="02020603050405020304" pitchFamily="18" charset="0"/>
                <a:cs typeface="Times New Roman" panose="02020603050405020304" pitchFamily="18" charset="0"/>
              </a:rPr>
              <a: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Statistical data visualization library.</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Based on Matplotlib, provides a high-level interface.</a:t>
            </a:r>
          </a:p>
          <a:p>
            <a:pPr marL="0" indent="0" algn="l">
              <a:lnSpc>
                <a:spcPct val="100000"/>
              </a:lnSpc>
              <a:buNone/>
            </a:pPr>
            <a:r>
              <a:rPr lang="en-US" sz="1600" b="1" i="0" dirty="0" err="1">
                <a:solidFill>
                  <a:srgbClr val="374151"/>
                </a:solidFill>
                <a:effectLst/>
                <a:latin typeface="Times New Roman" panose="02020603050405020304" pitchFamily="18" charset="0"/>
                <a:cs typeface="Times New Roman" panose="02020603050405020304" pitchFamily="18" charset="0"/>
              </a:rPr>
              <a:t>Matplotlib.pyplot</a:t>
            </a:r>
            <a:r>
              <a:rPr lang="en-US" sz="1600" b="1" i="0" dirty="0">
                <a:solidFill>
                  <a:srgbClr val="374151"/>
                </a:solidFill>
                <a:effectLst/>
                <a:latin typeface="Times New Roman" panose="02020603050405020304" pitchFamily="18" charset="0"/>
                <a:cs typeface="Times New Roman" panose="02020603050405020304" pitchFamily="18" charset="0"/>
              </a:rPr>
              <a:t> (</a:t>
            </a:r>
            <a:r>
              <a:rPr lang="en-US" sz="1600" b="1" i="0" dirty="0" err="1">
                <a:solidFill>
                  <a:srgbClr val="374151"/>
                </a:solidFill>
                <a:effectLst/>
                <a:latin typeface="Times New Roman" panose="02020603050405020304" pitchFamily="18" charset="0"/>
                <a:cs typeface="Times New Roman" panose="02020603050405020304" pitchFamily="18" charset="0"/>
              </a:rPr>
              <a:t>plt</a:t>
            </a:r>
            <a:r>
              <a:rPr lang="en-US" sz="1600" b="1" i="0" dirty="0">
                <a:solidFill>
                  <a:srgbClr val="374151"/>
                </a:solidFill>
                <a:effectLst/>
                <a:latin typeface="Times New Roman" panose="02020603050405020304" pitchFamily="18" charset="0"/>
                <a:cs typeface="Times New Roman" panose="02020603050405020304" pitchFamily="18" charset="0"/>
              </a:rPr>
              <a:t>):</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Versatile plotting library for static, animated, and interactive visualizations.</a:t>
            </a:r>
          </a:p>
          <a:p>
            <a:pPr algn="l">
              <a:lnSpc>
                <a:spcPct val="100000"/>
              </a:lnSpc>
              <a:buFont typeface="Arial" panose="020B0604020202020204" pitchFamily="34" charset="0"/>
              <a:buChar char="•"/>
            </a:pPr>
            <a:r>
              <a:rPr lang="en-US" sz="1600" b="0" i="0" dirty="0" err="1">
                <a:solidFill>
                  <a:srgbClr val="374151"/>
                </a:solidFill>
                <a:effectLst/>
                <a:latin typeface="Times New Roman" panose="02020603050405020304" pitchFamily="18" charset="0"/>
                <a:cs typeface="Times New Roman" panose="02020603050405020304" pitchFamily="18" charset="0"/>
              </a:rPr>
              <a:t>Pyplot</a:t>
            </a:r>
            <a:r>
              <a:rPr lang="en-US" sz="1600" b="0" i="0" dirty="0">
                <a:solidFill>
                  <a:srgbClr val="374151"/>
                </a:solidFill>
                <a:effectLst/>
                <a:latin typeface="Times New Roman" panose="02020603050405020304" pitchFamily="18" charset="0"/>
                <a:cs typeface="Times New Roman" panose="02020603050405020304" pitchFamily="18" charset="0"/>
              </a:rPr>
              <a:t> module offers a convenient plot creation interface.</a:t>
            </a:r>
          </a:p>
          <a:p>
            <a:pPr marL="0" indent="0" algn="just">
              <a:lnSpc>
                <a:spcPct val="110000"/>
              </a:lnSpc>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lnSpc>
                <a:spcPct val="11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82530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D8F0EAE-58FB-46D6-9368-BA1C99195307}"/>
              </a:ext>
            </a:extLst>
          </p:cNvPr>
          <p:cNvSpPr>
            <a:spLocks noGrp="1"/>
          </p:cNvSpPr>
          <p:nvPr>
            <p:ph type="body" sz="half" idx="2"/>
          </p:nvPr>
        </p:nvSpPr>
        <p:spPr>
          <a:xfrm>
            <a:off x="1111662" y="626534"/>
            <a:ext cx="5524404" cy="5130799"/>
          </a:xfrm>
        </p:spPr>
        <p:txBody>
          <a:bodyPr/>
          <a:lstStyle/>
          <a:p>
            <a:pPr>
              <a:lnSpc>
                <a:spcPct val="100000"/>
              </a:lnSpc>
            </a:pPr>
            <a:r>
              <a:rPr lang="en-US" sz="1600" b="1" i="0" dirty="0">
                <a:solidFill>
                  <a:srgbClr val="374151"/>
                </a:solidFill>
                <a:effectLst/>
                <a:latin typeface="Time new roman"/>
                <a:cs typeface="Times New Roman" panose="02020603050405020304" pitchFamily="18" charset="0"/>
              </a:rPr>
              <a:t>NLTK:</a:t>
            </a:r>
            <a:endParaRPr lang="en-US" sz="1600" b="0" i="0" dirty="0">
              <a:solidFill>
                <a:srgbClr val="374151"/>
              </a:solidFill>
              <a:effectLst/>
              <a:latin typeface="Time new roman"/>
              <a:cs typeface="Times New Roman" panose="02020603050405020304" pitchFamily="18" charset="0"/>
            </a:endParaRPr>
          </a:p>
          <a:p>
            <a:pPr marL="285750" indent="-285750">
              <a:lnSpc>
                <a:spcPct val="100000"/>
              </a:lnSpc>
              <a:buFont typeface="Arial" panose="020B0604020202020204" pitchFamily="34" charset="0"/>
              <a:buChar char="•"/>
            </a:pPr>
            <a:r>
              <a:rPr lang="en-US" sz="1600" b="0" i="0" dirty="0">
                <a:solidFill>
                  <a:srgbClr val="374151"/>
                </a:solidFill>
                <a:effectLst/>
                <a:latin typeface="Time new roman"/>
                <a:cs typeface="Times New Roman" panose="02020603050405020304" pitchFamily="18" charset="0"/>
              </a:rPr>
              <a:t>Natural Language Toolkit for human language data.</a:t>
            </a:r>
            <a:endParaRPr lang="en-US" sz="1600" dirty="0">
              <a:solidFill>
                <a:srgbClr val="374151"/>
              </a:solidFill>
              <a:latin typeface="Time new roman"/>
              <a:cs typeface="Times New Roman" panose="02020603050405020304" pitchFamily="18" charset="0"/>
            </a:endParaRPr>
          </a:p>
          <a:p>
            <a:pPr marL="285750" indent="-285750">
              <a:lnSpc>
                <a:spcPct val="100000"/>
              </a:lnSpc>
              <a:buFont typeface="Arial" panose="020B0604020202020204" pitchFamily="34" charset="0"/>
              <a:buChar char="•"/>
            </a:pPr>
            <a:r>
              <a:rPr lang="en-US" sz="1600" b="0" i="0" dirty="0">
                <a:solidFill>
                  <a:srgbClr val="374151"/>
                </a:solidFill>
                <a:effectLst/>
                <a:latin typeface="Time new roman"/>
                <a:cs typeface="Times New Roman" panose="02020603050405020304" pitchFamily="18" charset="0"/>
              </a:rPr>
              <a:t>Tools for tokenization, stemming, tagging, parsing, etc.</a:t>
            </a:r>
          </a:p>
          <a:p>
            <a:pPr>
              <a:lnSpc>
                <a:spcPct val="100000"/>
              </a:lnSpc>
            </a:pPr>
            <a:r>
              <a:rPr lang="en-US" sz="1600" b="1" i="0" dirty="0" err="1">
                <a:solidFill>
                  <a:srgbClr val="374151"/>
                </a:solidFill>
                <a:effectLst/>
                <a:latin typeface="Time new roman"/>
                <a:cs typeface="Times New Roman" panose="02020603050405020304" pitchFamily="18" charset="0"/>
              </a:rPr>
              <a:t>TextBlob</a:t>
            </a:r>
            <a:r>
              <a:rPr lang="en-US" sz="1600" b="1" i="0" dirty="0">
                <a:solidFill>
                  <a:srgbClr val="374151"/>
                </a:solidFill>
                <a:effectLst/>
                <a:latin typeface="Time new roman"/>
                <a:cs typeface="Times New Roman" panose="02020603050405020304" pitchFamily="18" charset="0"/>
              </a:rPr>
              <a:t>:</a:t>
            </a:r>
            <a:endParaRPr lang="en-US" sz="1600" b="0" i="0" dirty="0">
              <a:solidFill>
                <a:srgbClr val="374151"/>
              </a:solidFill>
              <a:effectLst/>
              <a:latin typeface="Time new roman"/>
              <a:cs typeface="Times New Roman" panose="02020603050405020304" pitchFamily="18" charset="0"/>
            </a:endParaRPr>
          </a:p>
          <a:p>
            <a:pPr marL="285750" indent="-285750">
              <a:lnSpc>
                <a:spcPct val="100000"/>
              </a:lnSpc>
              <a:buFont typeface="Arial" panose="020B0604020202020204" pitchFamily="34" charset="0"/>
              <a:buChar char="•"/>
            </a:pPr>
            <a:r>
              <a:rPr lang="en-US" sz="1600" b="0" i="0" dirty="0">
                <a:solidFill>
                  <a:srgbClr val="374151"/>
                </a:solidFill>
                <a:effectLst/>
                <a:latin typeface="Time new roman"/>
                <a:cs typeface="Times New Roman" panose="02020603050405020304" pitchFamily="18" charset="0"/>
              </a:rPr>
              <a:t>Simple NLP library with a consistent API.</a:t>
            </a:r>
          </a:p>
          <a:p>
            <a:pPr marL="285750" indent="-285750">
              <a:lnSpc>
                <a:spcPct val="100000"/>
              </a:lnSpc>
              <a:buFont typeface="Arial" panose="020B0604020202020204" pitchFamily="34" charset="0"/>
              <a:buChar char="•"/>
            </a:pPr>
            <a:r>
              <a:rPr lang="en-US" sz="1600" b="0" i="0" dirty="0">
                <a:solidFill>
                  <a:srgbClr val="374151"/>
                </a:solidFill>
                <a:effectLst/>
                <a:latin typeface="Time new roman"/>
                <a:cs typeface="Times New Roman" panose="02020603050405020304" pitchFamily="18" charset="0"/>
              </a:rPr>
              <a:t>Tasks include part-of-speech tagging and sentiment analysis</a:t>
            </a:r>
          </a:p>
          <a:p>
            <a:pPr algn="l">
              <a:lnSpc>
                <a:spcPct val="100000"/>
              </a:lnSpc>
            </a:pPr>
            <a:r>
              <a:rPr lang="en-US" sz="1600" b="1" i="0" dirty="0">
                <a:solidFill>
                  <a:srgbClr val="374151"/>
                </a:solidFill>
                <a:effectLst/>
                <a:latin typeface="Time new roman"/>
                <a:cs typeface="Times New Roman" panose="02020603050405020304" pitchFamily="18" charset="0"/>
              </a:rPr>
              <a:t>Re:</a:t>
            </a:r>
            <a:endParaRPr lang="en-US" sz="1600" b="0" i="0" dirty="0">
              <a:solidFill>
                <a:srgbClr val="374151"/>
              </a:solidFill>
              <a:effectLst/>
              <a:latin typeface="Time new roman"/>
              <a:cs typeface="Times New Roman" panose="02020603050405020304" pitchFamily="18" charset="0"/>
            </a:endParaRPr>
          </a:p>
          <a:p>
            <a:pPr marL="285750" indent="-285750" algn="l">
              <a:lnSpc>
                <a:spcPct val="100000"/>
              </a:lnSpc>
              <a:buFont typeface="Arial" panose="020B0604020202020204" pitchFamily="34" charset="0"/>
              <a:buChar char="•"/>
            </a:pPr>
            <a:r>
              <a:rPr lang="en-US" sz="1600" b="0" i="0" dirty="0">
                <a:solidFill>
                  <a:srgbClr val="374151"/>
                </a:solidFill>
                <a:effectLst/>
                <a:latin typeface="Time new roman"/>
                <a:cs typeface="Times New Roman" panose="02020603050405020304" pitchFamily="18" charset="0"/>
              </a:rPr>
              <a:t>Supports regular expressions in Python.</a:t>
            </a:r>
          </a:p>
          <a:p>
            <a:pPr marL="285750" indent="-285750" algn="l">
              <a:lnSpc>
                <a:spcPct val="100000"/>
              </a:lnSpc>
              <a:buFont typeface="Arial" panose="020B0604020202020204" pitchFamily="34" charset="0"/>
              <a:buChar char="•"/>
            </a:pPr>
            <a:r>
              <a:rPr lang="en-US" sz="1600" b="0" i="0" dirty="0">
                <a:solidFill>
                  <a:srgbClr val="374151"/>
                </a:solidFill>
                <a:effectLst/>
                <a:latin typeface="Time new roman"/>
                <a:cs typeface="Times New Roman" panose="02020603050405020304" pitchFamily="18" charset="0"/>
              </a:rPr>
              <a:t>Powerful tools for pattern matching and string manipulation</a:t>
            </a:r>
          </a:p>
          <a:p>
            <a:pPr>
              <a:lnSpc>
                <a:spcPct val="100000"/>
              </a:lnSpc>
            </a:pPr>
            <a:r>
              <a:rPr lang="en-US" sz="1600" b="1" i="0" dirty="0" err="1">
                <a:solidFill>
                  <a:srgbClr val="374151"/>
                </a:solidFill>
                <a:effectLst/>
                <a:latin typeface="Time new roman"/>
              </a:rPr>
              <a:t>XGBoost</a:t>
            </a:r>
            <a:r>
              <a:rPr lang="en-US" sz="1600" b="1" i="0" dirty="0">
                <a:solidFill>
                  <a:srgbClr val="374151"/>
                </a:solidFill>
                <a:effectLst/>
                <a:latin typeface="Time new roman"/>
              </a:rPr>
              <a:t> Classifier </a:t>
            </a:r>
            <a:r>
              <a:rPr lang="en-US" sz="1600" b="0" i="0" dirty="0">
                <a:solidFill>
                  <a:srgbClr val="374151"/>
                </a:solidFill>
                <a:effectLst/>
                <a:latin typeface="Time new roman"/>
              </a:rPr>
              <a:t>:</a:t>
            </a:r>
          </a:p>
          <a:p>
            <a:pPr marL="285750" indent="-285750">
              <a:lnSpc>
                <a:spcPct val="150000"/>
              </a:lnSpc>
              <a:buFont typeface="Arial" panose="020B0604020202020204" pitchFamily="34" charset="0"/>
              <a:buChar char="•"/>
            </a:pPr>
            <a:r>
              <a:rPr lang="en-US" sz="1600" b="0" i="0" dirty="0">
                <a:solidFill>
                  <a:srgbClr val="374151"/>
                </a:solidFill>
                <a:effectLst/>
                <a:latin typeface="Time new roman"/>
              </a:rPr>
              <a:t>The </a:t>
            </a:r>
            <a:r>
              <a:rPr lang="en-US" sz="1600" b="0" i="0" dirty="0" err="1">
                <a:solidFill>
                  <a:srgbClr val="374151"/>
                </a:solidFill>
                <a:effectLst/>
                <a:latin typeface="Time new roman"/>
              </a:rPr>
              <a:t>XGBoost</a:t>
            </a:r>
            <a:r>
              <a:rPr lang="en-US" sz="1600" b="0" i="0" dirty="0">
                <a:solidFill>
                  <a:srgbClr val="374151"/>
                </a:solidFill>
                <a:effectLst/>
                <a:latin typeface="Time new roman"/>
              </a:rPr>
              <a:t> Classifier is an implementation of the </a:t>
            </a:r>
            <a:r>
              <a:rPr lang="en-US" sz="1600" b="0" i="0" dirty="0" err="1">
                <a:solidFill>
                  <a:srgbClr val="374151"/>
                </a:solidFill>
                <a:effectLst/>
                <a:latin typeface="Time new roman"/>
              </a:rPr>
              <a:t>XGBoost</a:t>
            </a:r>
            <a:r>
              <a:rPr lang="en-US" sz="1600" b="0" i="0" dirty="0">
                <a:solidFill>
                  <a:srgbClr val="374151"/>
                </a:solidFill>
                <a:effectLst/>
                <a:latin typeface="Time new roman"/>
              </a:rPr>
              <a:t> (Extreme Gradient Boosting) algorithm for classification tasks within the scikit-learn library in Python.</a:t>
            </a:r>
            <a:endParaRPr lang="en-US" sz="1600" b="1" i="0" dirty="0">
              <a:latin typeface="Time new roman"/>
              <a:cs typeface="Times New Roman" panose="02020603050405020304" pitchFamily="18" charset="0"/>
            </a:endParaRPr>
          </a:p>
          <a:p>
            <a:pPr>
              <a:lnSpc>
                <a:spcPct val="10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Söhne"/>
            </a:endParaRPr>
          </a:p>
          <a:p>
            <a:endParaRPr lang="en-IN" dirty="0"/>
          </a:p>
        </p:txBody>
      </p:sp>
      <p:pic>
        <p:nvPicPr>
          <p:cNvPr id="9" name="Picture 2">
            <a:extLst>
              <a:ext uri="{FF2B5EF4-FFF2-40B4-BE49-F238E27FC236}">
                <a16:creationId xmlns:a16="http://schemas.microsoft.com/office/drawing/2014/main" id="{F189871A-2A2D-42C2-9AB5-1715BCABF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667" y="874787"/>
            <a:ext cx="3369733" cy="442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67868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7AC9-4106-4FAB-98DD-541D968511C0}"/>
              </a:ext>
            </a:extLst>
          </p:cNvPr>
          <p:cNvSpPr>
            <a:spLocks noGrp="1"/>
          </p:cNvSpPr>
          <p:nvPr>
            <p:ph type="title"/>
          </p:nvPr>
        </p:nvSpPr>
        <p:spPr>
          <a:xfrm>
            <a:off x="1451579" y="1227667"/>
            <a:ext cx="9603275" cy="508000"/>
          </a:xfrm>
        </p:spPr>
        <p:txBody>
          <a:bodyPr>
            <a:normAutofit/>
          </a:bodyPr>
          <a:lstStyle/>
          <a:p>
            <a:pPr algn="ctr"/>
            <a:r>
              <a:rPr lang="en-US" sz="2400" b="1" i="0" cap="none" dirty="0">
                <a:solidFill>
                  <a:srgbClr val="374151"/>
                </a:solidFill>
                <a:effectLst/>
                <a:latin typeface="Times New Roman" panose="02020603050405020304" pitchFamily="18" charset="0"/>
                <a:cs typeface="Times New Roman" panose="02020603050405020304" pitchFamily="18" charset="0"/>
              </a:rPr>
              <a:t>DATA CLEANING</a:t>
            </a:r>
            <a:endParaRPr lang="en-IN" sz="2400" dirty="0"/>
          </a:p>
        </p:txBody>
      </p:sp>
      <p:sp>
        <p:nvSpPr>
          <p:cNvPr id="3" name="Content Placeholder 2">
            <a:extLst>
              <a:ext uri="{FF2B5EF4-FFF2-40B4-BE49-F238E27FC236}">
                <a16:creationId xmlns:a16="http://schemas.microsoft.com/office/drawing/2014/main" id="{959649C1-1DBA-4FA0-8F27-72483CCEA059}"/>
              </a:ext>
            </a:extLst>
          </p:cNvPr>
          <p:cNvSpPr>
            <a:spLocks noGrp="1"/>
          </p:cNvSpPr>
          <p:nvPr>
            <p:ph idx="1"/>
          </p:nvPr>
        </p:nvSpPr>
        <p:spPr>
          <a:xfrm>
            <a:off x="1451579" y="1854200"/>
            <a:ext cx="9603275" cy="4351867"/>
          </a:xfrm>
        </p:spPr>
        <p:txBody>
          <a:bodyPr>
            <a:normAutofit fontScale="85000" lnSpcReduction="20000"/>
          </a:bodyPr>
          <a:lstStyle/>
          <a:p>
            <a:pPr marL="0" indent="0" algn="l">
              <a:buNone/>
            </a:pPr>
            <a:r>
              <a:rPr lang="en-US" sz="1900" b="1" i="0" dirty="0">
                <a:effectLst/>
                <a:latin typeface="Times New Roman" panose="02020603050405020304" pitchFamily="18" charset="0"/>
                <a:cs typeface="Times New Roman" panose="02020603050405020304" pitchFamily="18" charset="0"/>
              </a:rPr>
              <a:t>Missing Values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Checked for missing values: None found.</a:t>
            </a:r>
          </a:p>
          <a:p>
            <a:pPr marL="0" indent="0" algn="l">
              <a:buNone/>
            </a:pPr>
            <a:r>
              <a:rPr lang="fr-FR" sz="1900" b="1" i="0" dirty="0">
                <a:effectLst/>
                <a:latin typeface="Times New Roman" panose="02020603050405020304" pitchFamily="18" charset="0"/>
                <a:cs typeface="Times New Roman" panose="02020603050405020304" pitchFamily="18" charset="0"/>
              </a:rPr>
              <a:t>Sentiment Analysis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Discovered three unique sentiments in the dataset.</a:t>
            </a:r>
          </a:p>
          <a:p>
            <a:pPr marL="0" indent="0" algn="l">
              <a:buNone/>
            </a:pPr>
            <a:r>
              <a:rPr lang="fr-FR" sz="1900" b="1" i="0" dirty="0">
                <a:effectLst/>
                <a:latin typeface="Times New Roman" panose="02020603050405020304" pitchFamily="18" charset="0"/>
                <a:cs typeface="Times New Roman" panose="02020603050405020304" pitchFamily="18" charset="0"/>
              </a:rPr>
              <a:t>Sentence Analysis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Identified a total of 5322 unique sentences.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Found 12 duplicate sentences in the dataset.</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Overall, there were 6 unique sentences duplicated.</a:t>
            </a:r>
          </a:p>
          <a:p>
            <a:pPr marL="0" indent="0" algn="l">
              <a:buNone/>
            </a:pPr>
            <a:r>
              <a:rPr lang="en-US" sz="1900" b="1" i="0" dirty="0">
                <a:effectLst/>
                <a:latin typeface="Times New Roman" panose="02020603050405020304" pitchFamily="18" charset="0"/>
                <a:cs typeface="Times New Roman" panose="02020603050405020304" pitchFamily="18" charset="0"/>
              </a:rPr>
              <a:t>Handling Duplicates</a:t>
            </a:r>
          </a:p>
          <a:p>
            <a:pPr algn="l"/>
            <a:r>
              <a:rPr lang="en-US" sz="1900" b="0" i="0" dirty="0">
                <a:solidFill>
                  <a:srgbClr val="374151"/>
                </a:solidFill>
                <a:effectLst/>
                <a:latin typeface="Times New Roman" panose="02020603050405020304" pitchFamily="18" charset="0"/>
                <a:cs typeface="Times New Roman" panose="02020603050405020304" pitchFamily="18" charset="0"/>
              </a:rPr>
              <a:t>Removed the overall duplicates in the entire </a:t>
            </a:r>
            <a:r>
              <a:rPr lang="en-US" sz="1900" b="0" i="0" dirty="0" err="1">
                <a:solidFill>
                  <a:srgbClr val="374151"/>
                </a:solidFill>
                <a:effectLst/>
                <a:latin typeface="Times New Roman" panose="02020603050405020304" pitchFamily="18" charset="0"/>
                <a:cs typeface="Times New Roman" panose="02020603050405020304" pitchFamily="18" charset="0"/>
              </a:rPr>
              <a:t>DataFrame</a:t>
            </a:r>
            <a:r>
              <a:rPr lang="en-US" sz="1900" b="0" i="0" dirty="0">
                <a:solidFill>
                  <a:srgbClr val="374151"/>
                </a:solidFill>
                <a:effectLst/>
                <a:latin typeface="Times New Roman" panose="02020603050405020304" pitchFamily="18" charset="0"/>
                <a:cs typeface="Times New Roman" panose="02020603050405020304" pitchFamily="18" charset="0"/>
              </a:rPr>
              <a:t>.</a:t>
            </a:r>
          </a:p>
          <a:p>
            <a:pPr marL="0" indent="0">
              <a:buNone/>
            </a:pPr>
            <a:br>
              <a:rPr lang="en-US" dirty="0"/>
            </a:br>
            <a:endParaRPr lang="en-IN" b="0" i="0" dirty="0">
              <a:solidFill>
                <a:srgbClr val="374151"/>
              </a:solidFill>
              <a:effectLst/>
              <a:latin typeface="Söhne"/>
            </a:endParaRPr>
          </a:p>
          <a:p>
            <a:pPr algn="l">
              <a:buFont typeface="Arial" panose="020B0604020202020204" pitchFamily="34" charset="0"/>
              <a:buChar char="•"/>
            </a:pPr>
            <a:endParaRPr lang="fr-FR" b="0" i="0" dirty="0">
              <a:solidFill>
                <a:srgbClr val="374151"/>
              </a:solidFill>
              <a:effectLst/>
              <a:latin typeface="Söhne"/>
            </a:endParaRPr>
          </a:p>
          <a:p>
            <a:pPr marL="0" indent="0">
              <a:buNone/>
            </a:pPr>
            <a:endParaRPr lang="en-IN" dirty="0"/>
          </a:p>
        </p:txBody>
      </p:sp>
      <p:pic>
        <p:nvPicPr>
          <p:cNvPr id="9" name="Picture 3" descr="C:\Users\HP\Desktop\download.png">
            <a:extLst>
              <a:ext uri="{FF2B5EF4-FFF2-40B4-BE49-F238E27FC236}">
                <a16:creationId xmlns:a16="http://schemas.microsoft.com/office/drawing/2014/main" id="{7DEFF67B-D60C-407D-8735-866DAC335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867" y="1938868"/>
            <a:ext cx="3793067"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110CC32-8BCD-4970-BFA9-9E32A441C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867" y="4072466"/>
            <a:ext cx="3526821" cy="1803401"/>
          </a:xfrm>
          <a:prstGeom prst="rect">
            <a:avLst/>
          </a:prstGeom>
        </p:spPr>
      </p:pic>
    </p:spTree>
    <p:extLst>
      <p:ext uri="{BB962C8B-B14F-4D97-AF65-F5344CB8AC3E}">
        <p14:creationId xmlns:p14="http://schemas.microsoft.com/office/powerpoint/2010/main" val="234334515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E89A-C628-4563-B72C-4E0AFBEEDD8F}"/>
              </a:ext>
            </a:extLst>
          </p:cNvPr>
          <p:cNvSpPr>
            <a:spLocks noGrp="1"/>
          </p:cNvSpPr>
          <p:nvPr>
            <p:ph type="title"/>
          </p:nvPr>
        </p:nvSpPr>
        <p:spPr>
          <a:xfrm>
            <a:off x="1451579" y="1354667"/>
            <a:ext cx="9501766" cy="386584"/>
          </a:xfrm>
        </p:spPr>
        <p:txBody>
          <a:bodyPr>
            <a:noAutofit/>
          </a:bodyPr>
          <a:lstStyle/>
          <a:p>
            <a:r>
              <a:rPr lang="en-US" sz="2000" b="1" cap="none" dirty="0">
                <a:solidFill>
                  <a:srgbClr val="374151"/>
                </a:solidFill>
                <a:latin typeface="Times New Roman" panose="02020603050405020304" pitchFamily="18" charset="0"/>
                <a:cs typeface="Times New Roman" panose="02020603050405020304" pitchFamily="18" charset="0"/>
              </a:rPr>
              <a:t>Text Processing</a:t>
            </a:r>
            <a:br>
              <a:rPr lang="en-IN" sz="2000" b="0" i="0" dirty="0">
                <a:solidFill>
                  <a:srgbClr val="374151"/>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34DF58-0871-421C-A321-56A805CC5E2E}"/>
              </a:ext>
            </a:extLst>
          </p:cNvPr>
          <p:cNvSpPr>
            <a:spLocks noGrp="1"/>
          </p:cNvSpPr>
          <p:nvPr>
            <p:ph idx="1"/>
          </p:nvPr>
        </p:nvSpPr>
        <p:spPr>
          <a:xfrm>
            <a:off x="1451579" y="1837266"/>
            <a:ext cx="9603275" cy="3792009"/>
          </a:xfrm>
        </p:spPr>
        <p:txBody>
          <a:bodyPr>
            <a:normAutofit lnSpcReduction="10000"/>
          </a:bodyPr>
          <a:lstStyle/>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Data Cleaning in Sentence Column</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Replaced hyphens with spaces in the 'Sentence' column.</a:t>
            </a:r>
          </a:p>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Cleaning Special Characters and Numbers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Created a function to remove URLs, special characters, and numbers.</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Applied the cleaning function and stored the results in a new column '</a:t>
            </a:r>
            <a:r>
              <a:rPr lang="en-US" sz="1600" b="0" i="0" dirty="0" err="1">
                <a:solidFill>
                  <a:srgbClr val="374151"/>
                </a:solidFill>
                <a:effectLst/>
                <a:latin typeface="Times New Roman" panose="02020603050405020304" pitchFamily="18" charset="0"/>
                <a:cs typeface="Times New Roman" panose="02020603050405020304" pitchFamily="18" charset="0"/>
              </a:rPr>
              <a:t>Clean_Sentence</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0" indent="0" algn="l">
              <a:lnSpc>
                <a:spcPct val="100000"/>
              </a:lnSpc>
              <a:buNone/>
            </a:pPr>
            <a:r>
              <a:rPr lang="en-US" sz="1600" b="1" i="0" dirty="0">
                <a:effectLst/>
                <a:latin typeface="Times New Roman" panose="02020603050405020304" pitchFamily="18" charset="0"/>
                <a:cs typeface="Times New Roman" panose="02020603050405020304" pitchFamily="18" charset="0"/>
              </a:rPr>
              <a:t>Case Changing</a:t>
            </a:r>
          </a:p>
          <a:p>
            <a:pPr algn="l">
              <a:lnSpc>
                <a:spcPct val="100000"/>
              </a:lnSpc>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Converted the '</a:t>
            </a:r>
            <a:r>
              <a:rPr lang="en-US" sz="1600" b="0" i="0" dirty="0" err="1">
                <a:solidFill>
                  <a:srgbClr val="374151"/>
                </a:solidFill>
                <a:effectLst/>
                <a:latin typeface="Times New Roman" panose="02020603050405020304" pitchFamily="18" charset="0"/>
                <a:cs typeface="Times New Roman" panose="02020603050405020304" pitchFamily="18" charset="0"/>
              </a:rPr>
              <a:t>Clean_Sentence</a:t>
            </a:r>
            <a:r>
              <a:rPr lang="en-US" sz="1600" b="0" i="0" dirty="0">
                <a:solidFill>
                  <a:srgbClr val="374151"/>
                </a:solidFill>
                <a:effectLst/>
                <a:latin typeface="Times New Roman" panose="02020603050405020304" pitchFamily="18" charset="0"/>
                <a:cs typeface="Times New Roman" panose="02020603050405020304" pitchFamily="18" charset="0"/>
              </a:rPr>
              <a:t>' column to lowercase.</a:t>
            </a:r>
          </a:p>
          <a:p>
            <a:pPr marL="0" indent="0" algn="l">
              <a:buNone/>
            </a:pPr>
            <a:r>
              <a:rPr lang="en-US" sz="1600" b="1" i="0" dirty="0">
                <a:effectLst/>
                <a:latin typeface="Times New Roman" panose="02020603050405020304" pitchFamily="18" charset="0"/>
                <a:cs typeface="Times New Roman" panose="02020603050405020304" pitchFamily="18" charset="0"/>
              </a:rPr>
              <a:t>Tokenization and Lemmatization</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Tokenized the '</a:t>
            </a:r>
            <a:r>
              <a:rPr lang="en-US" sz="1600" b="0" i="0" dirty="0" err="1">
                <a:solidFill>
                  <a:srgbClr val="374151"/>
                </a:solidFill>
                <a:effectLst/>
                <a:latin typeface="Times New Roman" panose="02020603050405020304" pitchFamily="18" charset="0"/>
                <a:cs typeface="Times New Roman" panose="02020603050405020304" pitchFamily="18" charset="0"/>
              </a:rPr>
              <a:t>Clean_Sentence</a:t>
            </a:r>
            <a:r>
              <a:rPr lang="en-US" sz="1600" b="0" i="0" dirty="0">
                <a:solidFill>
                  <a:srgbClr val="374151"/>
                </a:solidFill>
                <a:effectLst/>
                <a:latin typeface="Times New Roman" panose="02020603050405020304" pitchFamily="18" charset="0"/>
                <a:cs typeface="Times New Roman" panose="02020603050405020304" pitchFamily="18" charset="0"/>
              </a:rPr>
              <a:t>' column using NLTK's </a:t>
            </a:r>
            <a:r>
              <a:rPr lang="en-US" sz="1600" b="0" i="0" dirty="0" err="1">
                <a:solidFill>
                  <a:srgbClr val="374151"/>
                </a:solidFill>
                <a:effectLst/>
                <a:latin typeface="Times New Roman" panose="02020603050405020304" pitchFamily="18" charset="0"/>
                <a:cs typeface="Times New Roman" panose="02020603050405020304" pitchFamily="18" charset="0"/>
              </a:rPr>
              <a:t>word_tokenize</a:t>
            </a:r>
            <a:r>
              <a:rPr lang="en-US" sz="1600" b="0" i="0"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Lemmatized the tokenized sentences using </a:t>
            </a:r>
            <a:r>
              <a:rPr lang="en-US" sz="1600" b="0" i="0" dirty="0" err="1">
                <a:solidFill>
                  <a:srgbClr val="374151"/>
                </a:solidFill>
                <a:effectLst/>
                <a:latin typeface="Times New Roman" panose="02020603050405020304" pitchFamily="18" charset="0"/>
                <a:cs typeface="Times New Roman" panose="02020603050405020304" pitchFamily="18" charset="0"/>
              </a:rPr>
              <a:t>WordNetLemmatizer</a:t>
            </a:r>
            <a:r>
              <a:rPr lang="en-US" sz="1600" b="0" i="0" dirty="0">
                <a:solidFill>
                  <a:srgbClr val="374151"/>
                </a:solidFill>
                <a:effectLst/>
                <a:latin typeface="Times New Roman" panose="02020603050405020304" pitchFamily="18" charset="0"/>
                <a:cs typeface="Times New Roman" panose="02020603050405020304" pitchFamily="18" charset="0"/>
              </a:rPr>
              <a:t>.</a:t>
            </a:r>
          </a:p>
          <a:p>
            <a:pPr algn="l">
              <a:lnSpc>
                <a:spcPct val="100000"/>
              </a:lnSpc>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050" b="0" i="0" dirty="0">
              <a:solidFill>
                <a:srgbClr val="374151"/>
              </a:solidFill>
              <a:effectLst/>
              <a:latin typeface="Söhne"/>
            </a:endParaRPr>
          </a:p>
          <a:p>
            <a:pPr algn="l">
              <a:buFont typeface="Arial" panose="020B0604020202020204" pitchFamily="34" charset="0"/>
              <a:buChar char="•"/>
            </a:pPr>
            <a:endParaRPr lang="en-US" sz="1100" b="0" i="0" dirty="0">
              <a:solidFill>
                <a:srgbClr val="374151"/>
              </a:solidFill>
              <a:effectLst/>
              <a:latin typeface="Söhne"/>
            </a:endParaRPr>
          </a:p>
          <a:p>
            <a:pPr algn="l">
              <a:buFont typeface="Arial" panose="020B0604020202020204" pitchFamily="34" charset="0"/>
              <a:buChar char="•"/>
            </a:pPr>
            <a:endParaRPr lang="en-US" sz="1100" b="0" i="0" dirty="0">
              <a:solidFill>
                <a:srgbClr val="374151"/>
              </a:solidFill>
              <a:effectLst/>
              <a:latin typeface="Söhne"/>
            </a:endParaRPr>
          </a:p>
          <a:p>
            <a:pPr algn="l">
              <a:buFont typeface="Arial" panose="020B0604020202020204" pitchFamily="34" charset="0"/>
              <a:buChar char="•"/>
            </a:pPr>
            <a:endParaRPr lang="en-US" sz="1200" b="0" i="0" dirty="0">
              <a:solidFill>
                <a:srgbClr val="374151"/>
              </a:solidFill>
              <a:effectLst/>
              <a:latin typeface="Söhne"/>
            </a:endParaRPr>
          </a:p>
          <a:p>
            <a:pPr algn="l">
              <a:buFont typeface="Arial" panose="020B0604020202020204" pitchFamily="34" charset="0"/>
              <a:buChar char="•"/>
            </a:pPr>
            <a:endParaRPr lang="en-US" sz="1400" b="0" i="0" dirty="0">
              <a:solidFill>
                <a:srgbClr val="374151"/>
              </a:solidFill>
              <a:effectLst/>
              <a:latin typeface="Söhne"/>
            </a:endParaRPr>
          </a:p>
          <a:p>
            <a:pPr marL="0" indent="0" algn="just">
              <a:buNone/>
            </a:pPr>
            <a:endParaRPr lang="en-IN" sz="16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42256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1351</TotalTime>
  <Words>1717</Words>
  <Application>Microsoft Office PowerPoint</Application>
  <PresentationFormat>Widescreen</PresentationFormat>
  <Paragraphs>207</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Courier New</vt:lpstr>
      <vt:lpstr>Gill Sans MT</vt:lpstr>
      <vt:lpstr>Helvetica Neue</vt:lpstr>
      <vt:lpstr>MV Boli</vt:lpstr>
      <vt:lpstr>Söhne</vt:lpstr>
      <vt:lpstr>Time new roman</vt:lpstr>
      <vt:lpstr>Times New Roman</vt:lpstr>
      <vt:lpstr>Times New Roman'</vt:lpstr>
      <vt:lpstr>times new romn</vt:lpstr>
      <vt:lpstr>Wingdings</vt:lpstr>
      <vt:lpstr>Gallery</vt:lpstr>
      <vt:lpstr>PowerPoint Presentation</vt:lpstr>
      <vt:lpstr>Members</vt:lpstr>
      <vt:lpstr> Contents </vt:lpstr>
      <vt:lpstr>BUSINESS OBJECTIVE</vt:lpstr>
      <vt:lpstr>ABOUT DATASET </vt:lpstr>
      <vt:lpstr>Libraries used</vt:lpstr>
      <vt:lpstr>PowerPoint Presentation</vt:lpstr>
      <vt:lpstr>DATA CLEANING</vt:lpstr>
      <vt:lpstr>Text Processing </vt:lpstr>
      <vt:lpstr>PowerPoint Presentation</vt:lpstr>
      <vt:lpstr>EXPLORATORY DATA ANALYSIS (EDA) </vt:lpstr>
      <vt:lpstr>PowerPoint Presentation</vt:lpstr>
      <vt:lpstr>PowerPoint Presentation</vt:lpstr>
      <vt:lpstr>PowerPoint Presentation</vt:lpstr>
      <vt:lpstr>Feature engineering</vt:lpstr>
      <vt:lpstr>PowerPoint Presentation</vt:lpstr>
      <vt:lpstr>FEATURE EXTRACTION</vt:lpstr>
      <vt:lpstr>PowerPoint Presentation</vt:lpstr>
      <vt:lpstr>PowerPoint Presentation</vt:lpstr>
      <vt:lpstr>PowerPoint Presentation</vt:lpstr>
      <vt:lpstr>MODEL BUILDING</vt:lpstr>
      <vt:lpstr>PowerPoint Presentation</vt:lpstr>
      <vt:lpstr>PowerPoint Presentation</vt:lpstr>
      <vt:lpstr>PowerPoint Presentation</vt:lpstr>
      <vt:lpstr>DEPLOYMENT</vt:lpstr>
      <vt:lpstr>PowerPoint Presentation</vt:lpstr>
      <vt:lpstr>PowerPoint Presentation</vt:lpstr>
      <vt:lpstr>Challenges faced in financial sentiment analysis</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tom joseph</dc:creator>
  <cp:lastModifiedBy>vyshnavi kolla</cp:lastModifiedBy>
  <cp:revision>102</cp:revision>
  <dcterms:created xsi:type="dcterms:W3CDTF">2024-01-02T03:35:49Z</dcterms:created>
  <dcterms:modified xsi:type="dcterms:W3CDTF">2024-02-13T14:52:56Z</dcterms:modified>
</cp:coreProperties>
</file>