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72"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1BEB64D-A981-4239-9289-4286C09804B5}" type="datetimeFigureOut">
              <a:rPr lang="en-US" smtClean="0"/>
              <a:t>3/26/2024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6142FB2-69A7-4E33-BCB7-DF5F254A43EB}"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6186829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BEB64D-A981-4239-9289-4286C09804B5}"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142FB2-69A7-4E33-BCB7-DF5F254A43EB}" type="slidenum">
              <a:rPr lang="en-US" smtClean="0"/>
              <a:t>‹#›</a:t>
            </a:fld>
            <a:endParaRPr lang="en-US"/>
          </a:p>
        </p:txBody>
      </p:sp>
    </p:spTree>
    <p:extLst>
      <p:ext uri="{BB962C8B-B14F-4D97-AF65-F5344CB8AC3E}">
        <p14:creationId xmlns:p14="http://schemas.microsoft.com/office/powerpoint/2010/main" val="1799856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BEB64D-A981-4239-9289-4286C09804B5}"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142FB2-69A7-4E33-BCB7-DF5F254A43EB}" type="slidenum">
              <a:rPr lang="en-US" smtClean="0"/>
              <a:t>‹#›</a:t>
            </a:fld>
            <a:endParaRPr lang="en-US"/>
          </a:p>
        </p:txBody>
      </p:sp>
    </p:spTree>
    <p:extLst>
      <p:ext uri="{BB962C8B-B14F-4D97-AF65-F5344CB8AC3E}">
        <p14:creationId xmlns:p14="http://schemas.microsoft.com/office/powerpoint/2010/main" val="790234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BEB64D-A981-4239-9289-4286C09804B5}"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142FB2-69A7-4E33-BCB7-DF5F254A43EB}" type="slidenum">
              <a:rPr lang="en-US" smtClean="0"/>
              <a:t>‹#›</a:t>
            </a:fld>
            <a:endParaRPr lang="en-US"/>
          </a:p>
        </p:txBody>
      </p:sp>
    </p:spTree>
    <p:extLst>
      <p:ext uri="{BB962C8B-B14F-4D97-AF65-F5344CB8AC3E}">
        <p14:creationId xmlns:p14="http://schemas.microsoft.com/office/powerpoint/2010/main" val="1500547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BEB64D-A981-4239-9289-4286C09804B5}"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142FB2-69A7-4E33-BCB7-DF5F254A43EB}"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75350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BEB64D-A981-4239-9289-4286C09804B5}"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142FB2-69A7-4E33-BCB7-DF5F254A43EB}" type="slidenum">
              <a:rPr lang="en-US" smtClean="0"/>
              <a:t>‹#›</a:t>
            </a:fld>
            <a:endParaRPr lang="en-US"/>
          </a:p>
        </p:txBody>
      </p:sp>
    </p:spTree>
    <p:extLst>
      <p:ext uri="{BB962C8B-B14F-4D97-AF65-F5344CB8AC3E}">
        <p14:creationId xmlns:p14="http://schemas.microsoft.com/office/powerpoint/2010/main" val="343914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BEB64D-A981-4239-9289-4286C09804B5}" type="datetimeFigureOut">
              <a:rPr lang="en-US" smtClean="0"/>
              <a:t>3/26/2024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142FB2-69A7-4E33-BCB7-DF5F254A43EB}" type="slidenum">
              <a:rPr lang="en-US" smtClean="0"/>
              <a:t>‹#›</a:t>
            </a:fld>
            <a:endParaRPr lang="en-US"/>
          </a:p>
        </p:txBody>
      </p:sp>
    </p:spTree>
    <p:extLst>
      <p:ext uri="{BB962C8B-B14F-4D97-AF65-F5344CB8AC3E}">
        <p14:creationId xmlns:p14="http://schemas.microsoft.com/office/powerpoint/2010/main" val="1018996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1BEB64D-A981-4239-9289-4286C09804B5}" type="datetimeFigureOut">
              <a:rPr lang="en-US" smtClean="0"/>
              <a:t>3/26/2024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142FB2-69A7-4E33-BCB7-DF5F254A43EB}" type="slidenum">
              <a:rPr lang="en-US" smtClean="0"/>
              <a:t>‹#›</a:t>
            </a:fld>
            <a:endParaRPr lang="en-US"/>
          </a:p>
        </p:txBody>
      </p:sp>
    </p:spTree>
    <p:extLst>
      <p:ext uri="{BB962C8B-B14F-4D97-AF65-F5344CB8AC3E}">
        <p14:creationId xmlns:p14="http://schemas.microsoft.com/office/powerpoint/2010/main" val="933862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BEB64D-A981-4239-9289-4286C09804B5}" type="datetimeFigureOut">
              <a:rPr lang="en-US" smtClean="0"/>
              <a:t>3/26/2024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142FB2-69A7-4E33-BCB7-DF5F254A43EB}" type="slidenum">
              <a:rPr lang="en-US" smtClean="0"/>
              <a:t>‹#›</a:t>
            </a:fld>
            <a:endParaRPr lang="en-US"/>
          </a:p>
        </p:txBody>
      </p:sp>
    </p:spTree>
    <p:extLst>
      <p:ext uri="{BB962C8B-B14F-4D97-AF65-F5344CB8AC3E}">
        <p14:creationId xmlns:p14="http://schemas.microsoft.com/office/powerpoint/2010/main" val="1546610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1BEB64D-A981-4239-9289-4286C09804B5}"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142FB2-69A7-4E33-BCB7-DF5F254A43EB}" type="slidenum">
              <a:rPr lang="en-US" smtClean="0"/>
              <a:t>‹#›</a:t>
            </a:fld>
            <a:endParaRPr lang="en-US"/>
          </a:p>
        </p:txBody>
      </p:sp>
    </p:spTree>
    <p:extLst>
      <p:ext uri="{BB962C8B-B14F-4D97-AF65-F5344CB8AC3E}">
        <p14:creationId xmlns:p14="http://schemas.microsoft.com/office/powerpoint/2010/main" val="2381505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1BEB64D-A981-4239-9289-4286C09804B5}"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142FB2-69A7-4E33-BCB7-DF5F254A43EB}" type="slidenum">
              <a:rPr lang="en-US" smtClean="0"/>
              <a:t>‹#›</a:t>
            </a:fld>
            <a:endParaRPr lang="en-US"/>
          </a:p>
        </p:txBody>
      </p:sp>
    </p:spTree>
    <p:extLst>
      <p:ext uri="{BB962C8B-B14F-4D97-AF65-F5344CB8AC3E}">
        <p14:creationId xmlns:p14="http://schemas.microsoft.com/office/powerpoint/2010/main" val="1196783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A1BEB64D-A981-4239-9289-4286C09804B5}" type="datetimeFigureOut">
              <a:rPr lang="en-US" smtClean="0"/>
              <a:t>3/26/2024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6142FB2-69A7-4E33-BCB7-DF5F254A43EB}" type="slidenum">
              <a:rPr lang="en-US" smtClean="0"/>
              <a:t>‹#›</a:t>
            </a:fld>
            <a:endParaRPr lang="en-US"/>
          </a:p>
        </p:txBody>
      </p:sp>
    </p:spTree>
    <p:extLst>
      <p:ext uri="{BB962C8B-B14F-4D97-AF65-F5344CB8AC3E}">
        <p14:creationId xmlns:p14="http://schemas.microsoft.com/office/powerpoint/2010/main" val="285968830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59543" y="753762"/>
            <a:ext cx="10058400" cy="4943712"/>
          </a:xfrm>
        </p:spPr>
        <p:txBody>
          <a:bodyPr/>
          <a:lstStyle/>
          <a:p>
            <a:r>
              <a:rPr lang="en-US" dirty="0"/>
              <a:t>	</a:t>
            </a:r>
            <a:r>
              <a:rPr lang="en-US" dirty="0" smtClean="0"/>
              <a:t>	</a:t>
            </a:r>
            <a:r>
              <a:rPr lang="en-US" sz="8000" b="1"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Key-Logger</a:t>
            </a:r>
            <a:endParaRPr lang="en-US" sz="8000" b="1"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endParaRPr lang="en-US" altLang="en-US" sz="4400" dirty="0"/>
          </a:p>
          <a:p>
            <a:r>
              <a:rPr lang="en-US" altLang="en-US" cap="none" dirty="0" smtClean="0">
                <a:solidFill>
                  <a:srgbClr val="FF0000"/>
                </a:solidFill>
                <a:latin typeface="Times New Roman" panose="02020603050405020304" pitchFamily="18" charset="0"/>
                <a:cs typeface="Times New Roman" panose="02020603050405020304" pitchFamily="18" charset="0"/>
              </a:rPr>
              <a:t>	Title</a:t>
            </a:r>
            <a:r>
              <a:rPr lang="en-US" altLang="en-US" cap="none" dirty="0">
                <a:solidFill>
                  <a:srgbClr val="FF0000"/>
                </a:solidFill>
                <a:latin typeface="Times New Roman" panose="02020603050405020304" pitchFamily="18" charset="0"/>
                <a:cs typeface="Times New Roman" panose="02020603050405020304" pitchFamily="18" charset="0"/>
              </a:rPr>
              <a:t>: </a:t>
            </a:r>
            <a:r>
              <a:rPr lang="en-US" altLang="en-US" cap="none" dirty="0">
                <a:solidFill>
                  <a:schemeClr val="tx1">
                    <a:lumMod val="95000"/>
                    <a:lumOff val="5000"/>
                  </a:schemeClr>
                </a:solidFill>
                <a:latin typeface="Times New Roman" panose="02020603050405020304" pitchFamily="18" charset="0"/>
                <a:cs typeface="Times New Roman" panose="02020603050405020304" pitchFamily="18" charset="0"/>
              </a:rPr>
              <a:t>Next-Generation </a:t>
            </a:r>
            <a:r>
              <a:rPr lang="en-US" altLang="en-US" cap="none" dirty="0" smtClean="0">
                <a:solidFill>
                  <a:schemeClr val="tx1">
                    <a:lumMod val="95000"/>
                    <a:lumOff val="5000"/>
                  </a:schemeClr>
                </a:solidFill>
                <a:latin typeface="Times New Roman" panose="02020603050405020304" pitchFamily="18" charset="0"/>
                <a:cs typeface="Times New Roman" panose="02020603050405020304" pitchFamily="18" charset="0"/>
              </a:rPr>
              <a:t>Key-logger </a:t>
            </a:r>
            <a:r>
              <a:rPr lang="en-US" altLang="en-US" cap="none" dirty="0">
                <a:solidFill>
                  <a:schemeClr val="tx1">
                    <a:lumMod val="95000"/>
                    <a:lumOff val="5000"/>
                  </a:schemeClr>
                </a:solidFill>
                <a:latin typeface="Times New Roman" panose="02020603050405020304" pitchFamily="18" charset="0"/>
                <a:cs typeface="Times New Roman" panose="02020603050405020304" pitchFamily="18" charset="0"/>
              </a:rPr>
              <a:t>Detection and Mitigation System: </a:t>
            </a:r>
            <a:r>
              <a:rPr lang="en-US" altLang="en-US" cap="none" dirty="0" smtClean="0">
                <a:solidFill>
                  <a:schemeClr val="tx1">
                    <a:lumMod val="95000"/>
                    <a:lumOff val="5000"/>
                  </a:schemeClr>
                </a:solidFill>
                <a:latin typeface="Times New Roman" panose="02020603050405020304" pitchFamily="18" charset="0"/>
                <a:cs typeface="Times New Roman" panose="02020603050405020304" pitchFamily="18" charset="0"/>
              </a:rPr>
              <a:t>		         Leveraging Machine </a:t>
            </a:r>
            <a:r>
              <a:rPr lang="en-US" altLang="en-US" cap="none" dirty="0">
                <a:solidFill>
                  <a:schemeClr val="tx1">
                    <a:lumMod val="95000"/>
                    <a:lumOff val="5000"/>
                  </a:schemeClr>
                </a:solidFill>
                <a:latin typeface="Times New Roman" panose="02020603050405020304" pitchFamily="18" charset="0"/>
                <a:cs typeface="Times New Roman" panose="02020603050405020304" pitchFamily="18" charset="0"/>
              </a:rPr>
              <a:t>Learning and Behavior Analysis</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0" y="494271"/>
            <a:ext cx="56229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FFFFFF"/>
                </a:solidFill>
                <a:effectLst/>
                <a:latin typeface="Söhne"/>
              </a:rPr>
              <a:t/>
            </a:r>
            <a:br>
              <a:rPr kumimoji="0" lang="en-US" altLang="en-US" sz="1800" b="0" i="0" u="none" strike="noStrike" cap="none" normalizeH="0" baseline="0" smtClean="0">
                <a:ln>
                  <a:noFill/>
                </a:ln>
                <a:solidFill>
                  <a:srgbClr val="FFFFFF"/>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 name="TextBox 7"/>
          <p:cNvSpPr txBox="1"/>
          <p:nvPr/>
        </p:nvSpPr>
        <p:spPr>
          <a:xfrm>
            <a:off x="2811462" y="4460789"/>
            <a:ext cx="7846839" cy="923330"/>
          </a:xfrm>
          <a:prstGeom prst="rect">
            <a:avLst/>
          </a:prstGeom>
          <a:noFill/>
        </p:spPr>
        <p:txBody>
          <a:bodyPr wrap="square" rtlCol="0">
            <a:spAutoFit/>
          </a:bodyPr>
          <a:lstStyle/>
          <a:p>
            <a:r>
              <a:rPr lang="en-US" dirty="0" smtClean="0">
                <a:solidFill>
                  <a:srgbClr val="00B050"/>
                </a:solidFill>
                <a:latin typeface="Times New Roman" panose="02020603050405020304" pitchFamily="18" charset="0"/>
                <a:cs typeface="Times New Roman" panose="02020603050405020304" pitchFamily="18" charset="0"/>
              </a:rPr>
              <a:t>PRESENTED BY</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ABISHEK </a:t>
            </a:r>
            <a:r>
              <a:rPr lang="en-US" dirty="0" smtClean="0">
                <a:latin typeface="Times New Roman" panose="02020603050405020304" pitchFamily="18" charset="0"/>
                <a:cs typeface="Times New Roman" panose="02020603050405020304" pitchFamily="18" charset="0"/>
              </a:rPr>
              <a:t>MARKABANDHU</a:t>
            </a:r>
          </a:p>
          <a:p>
            <a:r>
              <a:rPr lang="en-US" dirty="0" smtClean="0">
                <a:solidFill>
                  <a:srgbClr val="00B050"/>
                </a:solidFill>
                <a:latin typeface="Times New Roman" panose="02020603050405020304" pitchFamily="18" charset="0"/>
                <a:cs typeface="Times New Roman" panose="02020603050405020304" pitchFamily="18" charset="0"/>
              </a:rPr>
              <a:t>DEPARTMENT</a:t>
            </a:r>
            <a:r>
              <a:rPr lang="en-US" dirty="0" smtClean="0">
                <a:latin typeface="Times New Roman" panose="02020603050405020304" pitchFamily="18" charset="0"/>
                <a:cs typeface="Times New Roman" panose="02020603050405020304" pitchFamily="18" charset="0"/>
              </a:rPr>
              <a:t>	: B.TECH – INFORMATION TECHNOLOGY</a:t>
            </a:r>
          </a:p>
          <a:p>
            <a:r>
              <a:rPr lang="en-US" dirty="0" smtClean="0">
                <a:solidFill>
                  <a:srgbClr val="00B050"/>
                </a:solidFill>
                <a:latin typeface="Times New Roman" panose="02020603050405020304" pitchFamily="18" charset="0"/>
                <a:cs typeface="Times New Roman" panose="02020603050405020304" pitchFamily="18" charset="0"/>
              </a:rPr>
              <a:t>COLLEGE </a:t>
            </a:r>
            <a:r>
              <a:rPr lang="en-US" dirty="0" smtClean="0">
                <a:latin typeface="Times New Roman" panose="02020603050405020304" pitchFamily="18" charset="0"/>
                <a:cs typeface="Times New Roman" panose="02020603050405020304" pitchFamily="18" charset="0"/>
              </a:rPr>
              <a:t>		: P.S.V COLLEGE OF ENGINEERING &amp; TECHNOLOGY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47489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14152" y="1388422"/>
            <a:ext cx="8686800" cy="3693319"/>
          </a:xfrm>
          <a:prstGeom prst="rect">
            <a:avLst/>
          </a:prstGeom>
          <a:noFill/>
        </p:spPr>
        <p:txBody>
          <a:bodyPr wrap="square" rtlCol="0">
            <a:spAutoFit/>
          </a:bodyPr>
          <a:lstStyle/>
          <a:p>
            <a:r>
              <a:rPr lang="en-US" sz="2400" b="1" dirty="0">
                <a:latin typeface="Arial"/>
                <a:ea typeface="+mn-lt"/>
                <a:cs typeface="Arial"/>
              </a:rPr>
              <a:t> </a:t>
            </a:r>
            <a:endParaRPr lang="en-US" sz="2400" dirty="0">
              <a:latin typeface="Arial"/>
              <a:cs typeface="Arial"/>
            </a:endParaRPr>
          </a:p>
          <a:p>
            <a:pPr marL="305435" indent="-305435">
              <a:buFont typeface="Wingdings" panose="05000000000000000000" pitchFamily="2" charset="2"/>
              <a:buChar char="q"/>
            </a:pPr>
            <a:r>
              <a:rPr lang="en-US" sz="2400" i="1" dirty="0">
                <a:latin typeface="Times New Roman" panose="02020603050405020304" pitchFamily="18" charset="0"/>
                <a:ea typeface="+mn-lt"/>
                <a:cs typeface="Times New Roman" panose="02020603050405020304" pitchFamily="18" charset="0"/>
              </a:rPr>
              <a:t>Problem Statement (Should not include solution)</a:t>
            </a:r>
            <a:endParaRPr lang="en-US" sz="2400" i="1" dirty="0">
              <a:latin typeface="Times New Roman" panose="02020603050405020304" pitchFamily="18" charset="0"/>
              <a:cs typeface="Times New Roman" panose="02020603050405020304" pitchFamily="18" charset="0"/>
            </a:endParaRPr>
          </a:p>
          <a:p>
            <a:pPr marL="305435" indent="-305435">
              <a:buFont typeface="Wingdings" panose="05000000000000000000" pitchFamily="2" charset="2"/>
              <a:buChar char="q"/>
            </a:pPr>
            <a:r>
              <a:rPr lang="en-US" sz="2400" i="1" dirty="0">
                <a:latin typeface="Times New Roman" panose="02020603050405020304" pitchFamily="18" charset="0"/>
                <a:ea typeface="+mn-lt"/>
                <a:cs typeface="Times New Roman" panose="02020603050405020304" pitchFamily="18" charset="0"/>
              </a:rPr>
              <a:t>Proposed System/Solution</a:t>
            </a:r>
            <a:endParaRPr lang="en-US" sz="2400" i="1" dirty="0">
              <a:latin typeface="Times New Roman" panose="02020603050405020304" pitchFamily="18" charset="0"/>
              <a:cs typeface="Times New Roman" panose="02020603050405020304" pitchFamily="18" charset="0"/>
            </a:endParaRPr>
          </a:p>
          <a:p>
            <a:pPr marL="305435" indent="-305435">
              <a:buFont typeface="Wingdings" panose="05000000000000000000" pitchFamily="2" charset="2"/>
              <a:buChar char="q"/>
            </a:pPr>
            <a:r>
              <a:rPr lang="en-US" sz="2400" i="1" dirty="0">
                <a:latin typeface="Times New Roman" panose="02020603050405020304" pitchFamily="18" charset="0"/>
                <a:ea typeface="+mn-lt"/>
                <a:cs typeface="Times New Roman" panose="02020603050405020304" pitchFamily="18" charset="0"/>
              </a:rPr>
              <a:t>System Development Approach (Technology Used) </a:t>
            </a:r>
          </a:p>
          <a:p>
            <a:pPr marL="305435" indent="-305435">
              <a:buFont typeface="Wingdings" panose="05000000000000000000" pitchFamily="2" charset="2"/>
              <a:buChar char="q"/>
            </a:pPr>
            <a:r>
              <a:rPr lang="en-US" sz="2400" i="1" dirty="0">
                <a:latin typeface="Times New Roman" panose="02020603050405020304" pitchFamily="18" charset="0"/>
                <a:ea typeface="+mn-lt"/>
                <a:cs typeface="Times New Roman" panose="02020603050405020304" pitchFamily="18" charset="0"/>
              </a:rPr>
              <a:t>Algorithm &amp; Deployment  </a:t>
            </a:r>
            <a:endParaRPr lang="en-US" sz="2400" i="1" dirty="0">
              <a:latin typeface="Times New Roman" panose="02020603050405020304" pitchFamily="18" charset="0"/>
              <a:cs typeface="Times New Roman" panose="02020603050405020304" pitchFamily="18" charset="0"/>
            </a:endParaRPr>
          </a:p>
          <a:p>
            <a:pPr marL="305435" indent="-305435">
              <a:buFont typeface="Wingdings" panose="05000000000000000000" pitchFamily="2" charset="2"/>
              <a:buChar char="q"/>
            </a:pPr>
            <a:r>
              <a:rPr lang="en-US" sz="2400" i="1" dirty="0">
                <a:latin typeface="Times New Roman" panose="02020603050405020304" pitchFamily="18" charset="0"/>
                <a:ea typeface="+mn-lt"/>
                <a:cs typeface="Times New Roman" panose="02020603050405020304" pitchFamily="18" charset="0"/>
              </a:rPr>
              <a:t>Result (Output Image)</a:t>
            </a:r>
          </a:p>
          <a:p>
            <a:pPr marL="305435" indent="-305435">
              <a:buFont typeface="Wingdings" panose="05000000000000000000" pitchFamily="2" charset="2"/>
              <a:buChar char="q"/>
            </a:pPr>
            <a:r>
              <a:rPr lang="en-US" sz="2400" i="1" dirty="0">
                <a:latin typeface="Times New Roman" panose="02020603050405020304" pitchFamily="18" charset="0"/>
                <a:ea typeface="+mn-lt"/>
                <a:cs typeface="Times New Roman" panose="02020603050405020304" pitchFamily="18" charset="0"/>
              </a:rPr>
              <a:t>Conclusion</a:t>
            </a:r>
            <a:endParaRPr lang="en-US" sz="2400" i="1" dirty="0">
              <a:latin typeface="Times New Roman" panose="02020603050405020304" pitchFamily="18" charset="0"/>
              <a:cs typeface="Times New Roman" panose="02020603050405020304" pitchFamily="18" charset="0"/>
            </a:endParaRPr>
          </a:p>
          <a:p>
            <a:pPr marL="305435" indent="-305435">
              <a:buFont typeface="Wingdings" panose="05000000000000000000" pitchFamily="2" charset="2"/>
              <a:buChar char="q"/>
            </a:pPr>
            <a:r>
              <a:rPr lang="en-US" sz="2400" i="1" dirty="0">
                <a:latin typeface="Times New Roman" panose="02020603050405020304" pitchFamily="18" charset="0"/>
                <a:ea typeface="+mn-lt"/>
                <a:cs typeface="Times New Roman" panose="02020603050405020304" pitchFamily="18" charset="0"/>
              </a:rPr>
              <a:t>Future Scope</a:t>
            </a:r>
          </a:p>
          <a:p>
            <a:pPr marL="305435" indent="-305435">
              <a:buFont typeface="Wingdings" panose="05000000000000000000" pitchFamily="2" charset="2"/>
              <a:buChar char="q"/>
            </a:pPr>
            <a:r>
              <a:rPr lang="en-US" sz="2400" i="1" dirty="0">
                <a:latin typeface="Times New Roman" panose="02020603050405020304" pitchFamily="18" charset="0"/>
                <a:ea typeface="+mn-lt"/>
                <a:cs typeface="Times New Roman" panose="02020603050405020304" pitchFamily="18" charset="0"/>
              </a:rPr>
              <a:t>References</a:t>
            </a:r>
            <a:endParaRPr lang="en-US" sz="2400" i="1" dirty="0">
              <a:latin typeface="Times New Roman" panose="02020603050405020304" pitchFamily="18" charset="0"/>
              <a:cs typeface="Times New Roman" panose="02020603050405020304" pitchFamily="18" charset="0"/>
            </a:endParaRPr>
          </a:p>
          <a:p>
            <a:endParaRPr lang="en-US" dirty="0"/>
          </a:p>
        </p:txBody>
      </p:sp>
      <p:sp>
        <p:nvSpPr>
          <p:cNvPr id="3" name="TextBox 2"/>
          <p:cNvSpPr txBox="1"/>
          <p:nvPr/>
        </p:nvSpPr>
        <p:spPr>
          <a:xfrm>
            <a:off x="1785551" y="926757"/>
            <a:ext cx="3336324"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OUTLINE: </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42269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212" y="1618736"/>
            <a:ext cx="10243750" cy="3046988"/>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Problem Statement</a:t>
            </a:r>
            <a:r>
              <a:rPr lang="en-US" sz="2400" b="1"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The proliferation of </a:t>
            </a:r>
            <a:r>
              <a:rPr lang="en-US" sz="2400" dirty="0" smtClean="0">
                <a:latin typeface="Times New Roman" panose="02020603050405020304" pitchFamily="18" charset="0"/>
                <a:cs typeface="Times New Roman" panose="02020603050405020304" pitchFamily="18" charset="0"/>
              </a:rPr>
              <a:t>key-loggers </a:t>
            </a:r>
            <a:r>
              <a:rPr lang="en-US" sz="2400" dirty="0">
                <a:latin typeface="Times New Roman" panose="02020603050405020304" pitchFamily="18" charset="0"/>
                <a:cs typeface="Times New Roman" panose="02020603050405020304" pitchFamily="18" charset="0"/>
              </a:rPr>
              <a:t>poses a significant threat to personal and organizational security. Traditional antivirus solutions often fail to detect sophisticated keylogging techniques, leaving systems vulnerable to data breaches and unauthorized access. There is a pressing need for an advanced </a:t>
            </a:r>
            <a:r>
              <a:rPr lang="en-US" sz="2400" dirty="0" smtClean="0">
                <a:latin typeface="Times New Roman" panose="02020603050405020304" pitchFamily="18" charset="0"/>
                <a:cs typeface="Times New Roman" panose="02020603050405020304" pitchFamily="18" charset="0"/>
              </a:rPr>
              <a:t>key-logger </a:t>
            </a:r>
            <a:r>
              <a:rPr lang="en-US" sz="2400" dirty="0">
                <a:latin typeface="Times New Roman" panose="02020603050405020304" pitchFamily="18" charset="0"/>
                <a:cs typeface="Times New Roman" panose="02020603050405020304" pitchFamily="18" charset="0"/>
              </a:rPr>
              <a:t>detection and mitigation system capable of identifying and neutralizing both known and zero-day keylogging malware in real-time.</a:t>
            </a:r>
          </a:p>
        </p:txBody>
      </p:sp>
    </p:spTree>
    <p:extLst>
      <p:ext uri="{BB962C8B-B14F-4D97-AF65-F5344CB8AC3E}">
        <p14:creationId xmlns:p14="http://schemas.microsoft.com/office/powerpoint/2010/main" val="6980735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8854" y="1458098"/>
            <a:ext cx="10552670" cy="341632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Proposed System/Solution</a:t>
            </a:r>
            <a:r>
              <a:rPr lang="en-US" sz="2400" b="1" dirty="0" smtClean="0">
                <a:latin typeface="Times New Roman" panose="02020603050405020304" pitchFamily="18" charset="0"/>
                <a:cs typeface="Times New Roman" panose="02020603050405020304" pitchFamily="18" charset="0"/>
              </a:rPr>
              <a:t>:</a:t>
            </a:r>
          </a:p>
          <a:p>
            <a:endParaRPr lang="en-US" sz="24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We propose the development of a next-generation </a:t>
            </a:r>
            <a:r>
              <a:rPr lang="en-US" sz="2400" dirty="0" smtClean="0">
                <a:latin typeface="Times New Roman" panose="02020603050405020304" pitchFamily="18" charset="0"/>
                <a:cs typeface="Times New Roman" panose="02020603050405020304" pitchFamily="18" charset="0"/>
              </a:rPr>
              <a:t>key-logger </a:t>
            </a:r>
            <a:r>
              <a:rPr lang="en-US" sz="2400" dirty="0">
                <a:latin typeface="Times New Roman" panose="02020603050405020304" pitchFamily="18" charset="0"/>
                <a:cs typeface="Times New Roman" panose="02020603050405020304" pitchFamily="18" charset="0"/>
              </a:rPr>
              <a:t>detection and mitigation system that leverages advanced machine learning algorithms and behavior analysis techniques. This system will continuously monitor system activities and user behaviors to detect anomalous keystroke patterns indicative of keylogging activities. Upon detection, the system will take immediate action to block and remove the malicious software, preventing further data exfiltration or unauthorized access.</a:t>
            </a:r>
          </a:p>
        </p:txBody>
      </p:sp>
    </p:spTree>
    <p:extLst>
      <p:ext uri="{BB962C8B-B14F-4D97-AF65-F5344CB8AC3E}">
        <p14:creationId xmlns:p14="http://schemas.microsoft.com/office/powerpoint/2010/main" val="25627240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717590"/>
            <a:ext cx="10577384" cy="3046988"/>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System Development Approach (Technology Used</a:t>
            </a:r>
            <a:r>
              <a:rPr lang="en-US" sz="2400" b="1" dirty="0" smtClean="0">
                <a:latin typeface="Times New Roman" panose="02020603050405020304" pitchFamily="18" charset="0"/>
                <a:cs typeface="Times New Roman" panose="02020603050405020304" pitchFamily="18" charset="0"/>
              </a:rPr>
              <a:t>):</a:t>
            </a:r>
          </a:p>
          <a:p>
            <a:endParaRPr lang="en-US" sz="24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The system will be developed using a combination of programming languages such as Python and Java, utilizing frameworks like </a:t>
            </a:r>
            <a:r>
              <a:rPr lang="en-US" sz="2400" dirty="0" smtClean="0">
                <a:latin typeface="Times New Roman" panose="02020603050405020304" pitchFamily="18" charset="0"/>
                <a:cs typeface="Times New Roman" panose="02020603050405020304" pitchFamily="18" charset="0"/>
              </a:rPr>
              <a:t>Tensor Flow </a:t>
            </a:r>
            <a:r>
              <a:rPr lang="en-US" sz="2400" dirty="0">
                <a:latin typeface="Times New Roman" panose="02020603050405020304" pitchFamily="18" charset="0"/>
                <a:cs typeface="Times New Roman" panose="02020603050405020304" pitchFamily="18" charset="0"/>
              </a:rPr>
              <a:t>and Apache Spark for machine learning and big data processing. Additionally, system-level monitoring utilities and kernel-level hooks will be employed to capture and analyze keyboard input at runtime.</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1900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2464" y="1820621"/>
            <a:ext cx="10754730" cy="2677656"/>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Algorithm &amp; Deployment</a:t>
            </a:r>
            <a:r>
              <a:rPr lang="en-US" sz="2400" b="1" dirty="0" smtClean="0">
                <a:latin typeface="Times New Roman" panose="02020603050405020304" pitchFamily="18" charset="0"/>
                <a:cs typeface="Times New Roman" panose="02020603050405020304" pitchFamily="18" charset="0"/>
              </a:rPr>
              <a:t>:</a:t>
            </a:r>
          </a:p>
          <a:p>
            <a:endParaRPr lang="en-US" sz="24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The system will employ a variety of algorithms including deep neural networks for feature extraction and classification, as well as ensemble learning methods for robust detection of keylogging behavior. Deployment will involve integration with existing endpoint security solutions or deployment as a standalone security application, ensuring seamless protection across multiple devices and platforms.</a:t>
            </a:r>
          </a:p>
        </p:txBody>
      </p:sp>
    </p:spTree>
    <p:extLst>
      <p:ext uri="{BB962C8B-B14F-4D97-AF65-F5344CB8AC3E}">
        <p14:creationId xmlns:p14="http://schemas.microsoft.com/office/powerpoint/2010/main" val="11982788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515" y="626286"/>
            <a:ext cx="10404389" cy="2308324"/>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Result:</a:t>
            </a:r>
          </a:p>
          <a:p>
            <a:endParaRPr lang="en-US" sz="24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A visual representation of the system's detection capabilities, showcasing its ability to accurately identify and mitigate keylogging malware in real-time. This may include graphs illustrating detection rates, false positive rates, and system resource utilization during </a:t>
            </a:r>
            <a:r>
              <a:rPr lang="en-US" sz="2400" dirty="0" smtClean="0">
                <a:latin typeface="Times New Roman" panose="02020603050405020304" pitchFamily="18" charset="0"/>
                <a:cs typeface="Times New Roman" panose="02020603050405020304" pitchFamily="18" charset="0"/>
              </a:rPr>
              <a:t>key-logger </a:t>
            </a:r>
            <a:r>
              <a:rPr lang="en-US" sz="2400" dirty="0">
                <a:latin typeface="Times New Roman" panose="02020603050405020304" pitchFamily="18" charset="0"/>
                <a:cs typeface="Times New Roman" panose="02020603050405020304" pitchFamily="18" charset="0"/>
              </a:rPr>
              <a:t>detection and mitigation processes.</a:t>
            </a:r>
          </a:p>
        </p:txBody>
      </p:sp>
      <p:pic>
        <p:nvPicPr>
          <p:cNvPr id="3" name="Picture 2">
            <a:extLst>
              <a:ext uri="{FF2B5EF4-FFF2-40B4-BE49-F238E27FC236}">
                <a16:creationId xmlns:a16="http://schemas.microsoft.com/office/drawing/2014/main" id="{8B6F5257-A5B5-2410-7717-C00CEC845CC3}"/>
              </a:ext>
            </a:extLst>
          </p:cNvPr>
          <p:cNvPicPr>
            <a:picLocks noChangeAspect="1"/>
          </p:cNvPicPr>
          <p:nvPr/>
        </p:nvPicPr>
        <p:blipFill>
          <a:blip r:embed="rId2"/>
          <a:stretch>
            <a:fillRect/>
          </a:stretch>
        </p:blipFill>
        <p:spPr>
          <a:xfrm>
            <a:off x="315870" y="3173506"/>
            <a:ext cx="2906991" cy="2017059"/>
          </a:xfrm>
          <a:prstGeom prst="rect">
            <a:avLst/>
          </a:prstGeom>
        </p:spPr>
      </p:pic>
      <p:pic>
        <p:nvPicPr>
          <p:cNvPr id="4" name="Content Placeholder 8">
            <a:extLst>
              <a:ext uri="{FF2B5EF4-FFF2-40B4-BE49-F238E27FC236}">
                <a16:creationId xmlns:a16="http://schemas.microsoft.com/office/drawing/2014/main" id="{824FAEA7-D033-7776-3E19-AB7E1F6FA931}"/>
              </a:ext>
            </a:extLst>
          </p:cNvPr>
          <p:cNvPicPr>
            <a:picLocks noChangeAspect="1"/>
          </p:cNvPicPr>
          <p:nvPr/>
        </p:nvPicPr>
        <p:blipFill>
          <a:blip r:embed="rId3"/>
          <a:stretch>
            <a:fillRect/>
          </a:stretch>
        </p:blipFill>
        <p:spPr>
          <a:xfrm>
            <a:off x="3693602" y="3173505"/>
            <a:ext cx="2949150" cy="2017059"/>
          </a:xfrm>
          <a:prstGeom prst="rect">
            <a:avLst/>
          </a:prstGeom>
        </p:spPr>
      </p:pic>
      <p:pic>
        <p:nvPicPr>
          <p:cNvPr id="5" name="Picture 4">
            <a:extLst>
              <a:ext uri="{FF2B5EF4-FFF2-40B4-BE49-F238E27FC236}">
                <a16:creationId xmlns:a16="http://schemas.microsoft.com/office/drawing/2014/main" id="{2289EAD7-67CA-EA9B-E7E7-F52FB8930E85}"/>
              </a:ext>
            </a:extLst>
          </p:cNvPr>
          <p:cNvPicPr>
            <a:picLocks noChangeAspect="1"/>
          </p:cNvPicPr>
          <p:nvPr/>
        </p:nvPicPr>
        <p:blipFill>
          <a:blip r:embed="rId4"/>
          <a:stretch>
            <a:fillRect/>
          </a:stretch>
        </p:blipFill>
        <p:spPr>
          <a:xfrm>
            <a:off x="7113494" y="3173506"/>
            <a:ext cx="3173507" cy="1930565"/>
          </a:xfrm>
          <a:prstGeom prst="rect">
            <a:avLst/>
          </a:prstGeom>
        </p:spPr>
      </p:pic>
    </p:spTree>
    <p:extLst>
      <p:ext uri="{BB962C8B-B14F-4D97-AF65-F5344CB8AC3E}">
        <p14:creationId xmlns:p14="http://schemas.microsoft.com/office/powerpoint/2010/main" val="3459980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9812" y="1943665"/>
            <a:ext cx="10010712" cy="2677656"/>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Conclusion</a:t>
            </a:r>
            <a:r>
              <a:rPr lang="en-US" sz="2400" b="1" dirty="0" smtClean="0">
                <a:latin typeface="Times New Roman" panose="02020603050405020304" pitchFamily="18" charset="0"/>
                <a:cs typeface="Times New Roman" panose="02020603050405020304" pitchFamily="18" charset="0"/>
              </a:rPr>
              <a:t>:</a:t>
            </a:r>
          </a:p>
          <a:p>
            <a:endParaRPr lang="en-US" sz="2400" b="1" dirty="0">
              <a:latin typeface="Times New Roman" panose="02020603050405020304" pitchFamily="18" charset="0"/>
              <a:cs typeface="Times New Roman" panose="02020603050405020304" pitchFamily="18" charset="0"/>
            </a:endParaRPr>
          </a:p>
          <a:p>
            <a:pPr algn="just"/>
            <a:r>
              <a:rPr lang="en-US" dirty="0" smtClean="0"/>
              <a:t>	</a:t>
            </a:r>
            <a:r>
              <a:rPr lang="en-US" sz="2400" dirty="0">
                <a:latin typeface="Times New Roman" panose="02020603050405020304" pitchFamily="18" charset="0"/>
                <a:cs typeface="Times New Roman" panose="02020603050405020304" pitchFamily="18" charset="0"/>
              </a:rPr>
              <a:t>The development of an advanced </a:t>
            </a:r>
            <a:r>
              <a:rPr lang="en-US" sz="2400" dirty="0" smtClean="0">
                <a:latin typeface="Times New Roman" panose="02020603050405020304" pitchFamily="18" charset="0"/>
                <a:cs typeface="Times New Roman" panose="02020603050405020304" pitchFamily="18" charset="0"/>
              </a:rPr>
              <a:t>key-logger </a:t>
            </a:r>
            <a:r>
              <a:rPr lang="en-US" sz="2400" dirty="0">
                <a:latin typeface="Times New Roman" panose="02020603050405020304" pitchFamily="18" charset="0"/>
                <a:cs typeface="Times New Roman" panose="02020603050405020304" pitchFamily="18" charset="0"/>
              </a:rPr>
              <a:t>detection and mitigation system is critical in safeguarding sensitive information and preventing unauthorized access to systems and networks. By leveraging machine learning and behavior analysis techniques, our proposed solution offers a proactive defense against evolving keylogging threats.</a:t>
            </a:r>
          </a:p>
        </p:txBody>
      </p:sp>
    </p:spTree>
    <p:extLst>
      <p:ext uri="{BB962C8B-B14F-4D97-AF65-F5344CB8AC3E}">
        <p14:creationId xmlns:p14="http://schemas.microsoft.com/office/powerpoint/2010/main" val="31058280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4851" y="1033792"/>
            <a:ext cx="10831132" cy="4893647"/>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Future Scope</a:t>
            </a:r>
            <a:r>
              <a:rPr lang="en-US" sz="2400" b="1" dirty="0" smtClean="0">
                <a:latin typeface="Times New Roman" panose="02020603050405020304" pitchFamily="18" charset="0"/>
                <a:cs typeface="Times New Roman" panose="02020603050405020304" pitchFamily="18" charset="0"/>
              </a:rPr>
              <a:t>:</a:t>
            </a:r>
          </a:p>
          <a:p>
            <a:pPr algn="just"/>
            <a:endParaRPr lang="en-US" sz="24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Future enhancements to the system may include integration with threat intelligence feeds for timely updates on emerging keylogging techniques, as well as support for cloud-based deployment models to scale protection across distributed environments</a:t>
            </a:r>
            <a:r>
              <a:rPr lang="en-US" sz="2400" dirty="0" smtClean="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smtClean="0">
                <a:latin typeface="Times New Roman" panose="02020603050405020304" pitchFamily="18" charset="0"/>
                <a:cs typeface="Times New Roman" panose="02020603050405020304" pitchFamily="18" charset="0"/>
              </a:rPr>
              <a:t>References:</a:t>
            </a:r>
          </a:p>
          <a:p>
            <a:pPr algn="just"/>
            <a:endParaRPr lang="en-US" sz="24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S. Jones et al., "Deep Learning for Anomaly Detection in Keystroke Dynamics," Proceedings of the IEEE International Conference on Machine Learning and Applications, 2020.</a:t>
            </a:r>
          </a:p>
          <a:p>
            <a:pPr algn="just"/>
            <a:r>
              <a:rPr lang="en-US" sz="2400" dirty="0" smtClean="0">
                <a:latin typeface="Times New Roman" panose="02020603050405020304" pitchFamily="18" charset="0"/>
                <a:cs typeface="Times New Roman" panose="02020603050405020304" pitchFamily="18" charset="0"/>
              </a:rPr>
              <a:t>	M</a:t>
            </a:r>
            <a:r>
              <a:rPr lang="en-US" sz="2400" dirty="0">
                <a:latin typeface="Times New Roman" panose="02020603050405020304" pitchFamily="18" charset="0"/>
                <a:cs typeface="Times New Roman" panose="02020603050405020304" pitchFamily="18" charset="0"/>
              </a:rPr>
              <a:t>. Smith et al., "Ensemble Learning for </a:t>
            </a:r>
            <a:r>
              <a:rPr lang="en-US" sz="2400" dirty="0" smtClean="0">
                <a:latin typeface="Times New Roman" panose="02020603050405020304" pitchFamily="18" charset="0"/>
                <a:cs typeface="Times New Roman" panose="02020603050405020304" pitchFamily="18" charset="0"/>
              </a:rPr>
              <a:t>Key-logger </a:t>
            </a:r>
            <a:r>
              <a:rPr lang="en-US" sz="2400" dirty="0">
                <a:latin typeface="Times New Roman" panose="02020603050405020304" pitchFamily="18" charset="0"/>
                <a:cs typeface="Times New Roman" panose="02020603050405020304" pitchFamily="18" charset="0"/>
              </a:rPr>
              <a:t>Detection," Journal of Computer Security, vol. 25, no. 2, pp. 201-215, 2021.</a:t>
            </a:r>
            <a:endParaRPr lang="en-US" dirty="0"/>
          </a:p>
        </p:txBody>
      </p:sp>
    </p:spTree>
    <p:extLst>
      <p:ext uri="{BB962C8B-B14F-4D97-AF65-F5344CB8AC3E}">
        <p14:creationId xmlns:p14="http://schemas.microsoft.com/office/powerpoint/2010/main" val="1515804754"/>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89</TotalTime>
  <Words>28</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Century Schoolbook</vt:lpstr>
      <vt:lpstr>Söhne</vt:lpstr>
      <vt:lpstr>Times New Roman</vt:lpstr>
      <vt:lpstr>Wingdings</vt:lpstr>
      <vt:lpstr>Wingdings 2</vt:lpstr>
      <vt:lpst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 Key - Logger</dc:title>
  <dc:creator>psv102</dc:creator>
  <cp:lastModifiedBy>psv102</cp:lastModifiedBy>
  <cp:revision>9</cp:revision>
  <dcterms:created xsi:type="dcterms:W3CDTF">2024-03-26T04:36:40Z</dcterms:created>
  <dcterms:modified xsi:type="dcterms:W3CDTF">2024-03-26T09:23:55Z</dcterms:modified>
</cp:coreProperties>
</file>