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diagrams/layout1.xml" ContentType="application/vnd.openxmlformats-officedocument.drawingml.diagramLayout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notesSlides/notesSlide7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0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70" r:id="rId1"/>
  </p:sldMasterIdLst>
  <p:notesMasterIdLst>
    <p:notesMasterId r:id="rId2"/>
  </p:notesMasterIdLst>
  <p:sldIdLst>
    <p:sldId id="30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6" r:id="rId13"/>
    <p:sldId id="317" r:id="rId14"/>
    <p:sldId id="318" r:id="rId15"/>
  </p:sldIdLst>
  <p:sldSz type="screen16x9" cy="5143500" cx="9144000"/>
  <p:notesSz cx="6858000" cy="9144000"/>
  <p:custShowLst>
    <p:custShow id="0" name="Custom Show 1">
      <p:sldLst>
        <p:sld r:id="rId3"/>
        <p:sld r:id="rId5"/>
        <p:sld r:id="rId6"/>
        <p:sld r:id="rId7"/>
        <p:sld r:id="rId11"/>
      </p:sldLst>
    </p:custShow>
  </p:custShowLst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7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ustomXml" Target="../customXml/item1.xml"/><Relationship Id="rId20" Type="http://schemas.openxmlformats.org/officeDocument/2006/relationships/customXmlProps" Target="../customXml/itemProps1.xml"/><Relationship Id="rId21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69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Google Shape;3;n"/>
          <p:cNvSpPr>
            <a:spLocks noChangeAspect="1" noRot="1" noGrp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90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algn="l" indent="-29845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-29845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29845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29845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29845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29845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9845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9845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9845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Slide Image Placeholder 1"/>
          <p:cNvSpPr>
            <a:spLocks noChangeAspect="1" noRot="1" noGrp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104859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pPr indent="0" marL="158750">
              <a:buNone/>
            </a:pPr>
            <a:endParaRPr b="1" lang="en-US"/>
          </a:p>
        </p:txBody>
      </p:sp>
      <p:sp>
        <p:nvSpPr>
          <p:cNvPr id="1048598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p>
            <a:pPr algn="r"/>
            <a:fld id="{023E65BA-FB28-47C4-A217-44F00343302E}" type="slidenum">
              <a:rPr b="0" sz="1400" lang="en-US" spc="-1" strike="noStrike">
                <a:latin typeface="Times New Roman"/>
              </a:rPr>
              <a:t>1</a:t>
            </a:fld>
            <a:endParaRPr b="0" sz="1400" lang="en-US" spc="-1" strike="noStrike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Slide Image Placeholder 1"/>
          <p:cNvSpPr>
            <a:spLocks noChangeAspect="1" noRot="1"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67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pPr indent="0" marL="0">
              <a:buNone/>
            </a:pPr>
            <a:r>
              <a:rPr b="1" lang="en-US" spc="-5">
                <a:solidFill>
                  <a:srgbClr val="223366"/>
                </a:solidFill>
              </a:rPr>
              <a:t>Thank You !!</a:t>
            </a:r>
            <a:endParaRPr b="1" sz="1100" lang="en-US" spc="-5">
              <a:solidFill>
                <a:srgbClr val="223366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 lang="en"/>
          </a:p>
        </p:txBody>
      </p:sp>
      <p:sp>
        <p:nvSpPr>
          <p:cNvPr id="1048606" name="Google Shape;59;g5fab984687_2_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indent="0" marL="0">
              <a:buNone/>
            </a:pPr>
            <a:endParaRPr b="1" lang="en-US"/>
          </a:p>
        </p:txBody>
      </p:sp>
      <p:sp>
        <p:nvSpPr>
          <p:cNvPr id="1048611" name="Google Shape;59;g5fab984687_2_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indent="0" marL="0">
              <a:buNone/>
            </a:pPr>
            <a:endParaRPr b="1" lang="en-US"/>
          </a:p>
        </p:txBody>
      </p:sp>
      <p:sp>
        <p:nvSpPr>
          <p:cNvPr id="1048617" name="Google Shape;59;g5fab984687_2_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2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indent="0" marL="0">
              <a:buNone/>
            </a:pPr>
            <a:endParaRPr b="1" lang="en-US"/>
          </a:p>
        </p:txBody>
      </p:sp>
      <p:sp>
        <p:nvSpPr>
          <p:cNvPr id="1048623" name="Google Shape;59;g5fab984687_2_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5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indent="0" marL="0">
              <a:buNone/>
            </a:pPr>
            <a:endParaRPr b="1" lang="en-US"/>
          </a:p>
        </p:txBody>
      </p:sp>
      <p:sp>
        <p:nvSpPr>
          <p:cNvPr id="1048629" name="Google Shape;59;g5fab984687_2_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indent="0" marL="0">
              <a:buNone/>
            </a:pPr>
            <a:endParaRPr b="1" lang="en-US"/>
          </a:p>
        </p:txBody>
      </p:sp>
      <p:sp>
        <p:nvSpPr>
          <p:cNvPr id="1048647" name="Google Shape;59;g5fab984687_2_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3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indent="0" marL="0">
              <a:buNone/>
            </a:pPr>
            <a:endParaRPr b="1" lang="en-US"/>
          </a:p>
        </p:txBody>
      </p:sp>
      <p:sp>
        <p:nvSpPr>
          <p:cNvPr id="1048654" name="Google Shape;59;g5fab984687_2_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8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indent="0" marL="0">
              <a:buNone/>
            </a:pPr>
            <a:endParaRPr b="1" lang="en-US"/>
          </a:p>
        </p:txBody>
      </p:sp>
      <p:sp>
        <p:nvSpPr>
          <p:cNvPr id="1048663" name="Google Shape;59;g5fab984687_2_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30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0" sz="240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104866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104866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>
              <a:defRPr b="0" sz="80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</a:p>
        </p:txBody>
      </p:sp>
      <p:sp>
        <p:nvSpPr>
          <p:cNvPr id="104866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4/11/2024</a:t>
            </a:fld>
            <a:endParaRPr lang="en-US"/>
          </a:p>
        </p:txBody>
      </p:sp>
      <p:sp>
        <p:nvSpPr>
          <p:cNvPr id="104866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64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/>
        </p:txBody>
      </p:sp>
      <p:sp>
        <p:nvSpPr>
          <p:cNvPr id="1048675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algn="l"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algn="l" indent="-3048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algn="l" indent="-3048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algn="l" indent="-3048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algn="l" indent="-3048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algn="l" indent="-3048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algn="l" indent="-3048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algn="l" indent="-3048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algn="l" indent="-3048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8676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algn="l"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algn="l" indent="-3048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algn="l" indent="-3048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algn="l" indent="-3048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algn="l" indent="-3048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algn="l" indent="-3048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algn="l" indent="-3048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algn="l" indent="-3048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algn="l" indent="-3048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8677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65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/>
          <a:noFill/>
          <a:ln>
            <a:noFill/>
          </a:ln>
        </p:spPr>
        <p:txBody>
          <a:bodyPr anchor="b" anchorCtr="0" bIns="91425" lIns="91425" rIns="91425" spcFirstLastPara="1" tIns="91425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8679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algn="l"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algn="l" indent="-3048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algn="l" indent="-3048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algn="l" indent="-3048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algn="l" indent="-3048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algn="l" indent="-3048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algn="l" indent="-3048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algn="l" indent="-3048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algn="l" indent="-3048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8680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66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48682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67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Google Shape;36;p32"/>
          <p:cNvSpPr/>
          <p:nvPr/>
        </p:nvSpPr>
        <p:spPr>
          <a:xfrm>
            <a:off x="4572000" y="-125"/>
            <a:ext cx="4572000" cy="5143500"/>
          </a:xfrm>
          <a:prstGeom prst="rect"/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84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/>
          <a:noFill/>
          <a:ln>
            <a:noFill/>
          </a:ln>
        </p:spPr>
        <p:txBody>
          <a:bodyPr anchor="b" anchorCtr="0" bIns="91425" lIns="91425" rIns="91425" spcFirstLastPara="1" tIns="91425" wrap="square">
            <a:no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algn="ctr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algn="ctr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algn="ctr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algn="ctr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algn="ctr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algn="ctr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algn="ctr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algn="ctr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48685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algn="ctr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algn="ctr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algn="ctr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algn="ctr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algn="ctr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algn="ctr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algn="ctr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algn="ctr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48686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>
            <a:lvl1pPr algn="l" indent="-342892" lvl="0" marL="457189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algn="l" indent="-317492" lvl="1" marL="914378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2pPr>
            <a:lvl3pPr algn="l" indent="-317492" lvl="2" marL="1371566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</a:lvl3pPr>
            <a:lvl4pPr algn="l" indent="-317492" lvl="3" marL="1828754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lvl4pPr>
            <a:lvl5pPr algn="l" indent="-317492" lvl="4" marL="2285943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5pPr>
            <a:lvl6pPr algn="l" indent="-317492" lvl="5" marL="2743132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</a:lvl6pPr>
            <a:lvl7pPr algn="l" indent="-317492" lvl="6" marL="320032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lvl7pPr>
            <a:lvl8pPr algn="l" indent="-317492" lvl="7" marL="3657509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8pPr>
            <a:lvl9pPr algn="l" indent="-317492" lvl="8" marL="4114697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</a:lvl9pPr>
          </a:lstStyle>
          <a:p/>
        </p:txBody>
      </p:sp>
      <p:sp>
        <p:nvSpPr>
          <p:cNvPr id="1048687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algn="r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63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>
            <a:lvl1pPr algn="l" indent="-228594" lvl="0" marL="45718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1pPr>
          </a:lstStyle>
          <a:p/>
        </p:txBody>
      </p:sp>
      <p:sp>
        <p:nvSpPr>
          <p:cNvPr id="104867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algn="r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6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algn="r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/>
        </p:spPr>
        <p:txBody>
          <a:bodyPr anchor="ctr" bIns="0" lIns="0" rIns="0" tIns="0">
            <a:noAutofit/>
          </a:bodyPr>
          <a:p>
            <a:endParaRPr b="0" sz="1350" lang="en-US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56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/>
        </p:spPr>
        <p:txBody>
          <a:bodyPr anchor="ctr" bIns="0" lIns="0" rIns="0" tIns="0">
            <a:noAutofit/>
          </a:bodyPr>
          <a:p>
            <a:pPr algn="ctr"/>
            <a:endParaRPr b="0" sz="2400" lang="en-US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/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/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/>
        </p:spPr>
        <p:txBody>
          <a:bodyPr/>
          <a:p>
            <a:fld id="{6275EE38-1560-4543-B65C-40BD61BB92F2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104858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58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/>
        </p:spPr>
        <p:txBody>
          <a:bodyPr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image" Target="../media/image1.png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</p:bgPr>
    </p:bg>
    <p:spTree>
      <p:nvGrpSpPr>
        <p:cNvPr id="12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7"/>
          <p:cNvSpPr/>
          <p:nvPr userDrawn="1"/>
        </p:nvSpPr>
        <p:spPr>
          <a:xfrm>
            <a:off x="7283428" y="62784"/>
            <a:ext cx="1109472" cy="584656"/>
          </a:xfrm>
          <a:prstGeom prst="rect"/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52" name="Google Shape;110;p4" descr="A close up of a sign  Description automatically generated"/>
          <p:cNvPicPr preferRelativeResize="0">
            <a:picLocks/>
          </p:cNvPicPr>
          <p:nvPr userDrawn="1"/>
        </p:nvPicPr>
        <p:blipFill rotWithShape="1">
          <a:blip xmlns:r="http://schemas.openxmlformats.org/officeDocument/2006/relationships" r:embed="rId11">
            <a:alphaModFix/>
          </a:blip>
          <a:srcRect/>
          <a:stretch>
            <a:fillRect/>
          </a:stretch>
        </p:blipFill>
        <p:spPr>
          <a:xfrm>
            <a:off x="7799751" y="88917"/>
            <a:ext cx="1233874" cy="412476"/>
          </a:xfrm>
          <a:prstGeom prst="rect"/>
          <a:noFill/>
          <a:ln>
            <a:noFill/>
          </a:ln>
        </p:spPr>
      </p:pic>
      <p:sp>
        <p:nvSpPr>
          <p:cNvPr id="1048577" name="Rectangle 1"/>
          <p:cNvSpPr/>
          <p:nvPr userDrawn="1"/>
        </p:nvSpPr>
        <p:spPr>
          <a:xfrm>
            <a:off x="7594600" y="82567"/>
            <a:ext cx="165100" cy="412476"/>
          </a:xfrm>
          <a:prstGeom prst="rect"/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578" name="Rectangle 2"/>
          <p:cNvSpPr/>
          <p:nvPr userDrawn="1"/>
        </p:nvSpPr>
        <p:spPr>
          <a:xfrm>
            <a:off x="7440249" y="82567"/>
            <a:ext cx="103551" cy="412476"/>
          </a:xfrm>
          <a:prstGeom prst="rect"/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579" name="Rectangle 4"/>
          <p:cNvSpPr/>
          <p:nvPr userDrawn="1"/>
        </p:nvSpPr>
        <p:spPr>
          <a:xfrm>
            <a:off x="0" y="5086350"/>
            <a:ext cx="9144000" cy="69850"/>
          </a:xfrm>
          <a:prstGeom prst="rect"/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580" name="Rectangle 5"/>
          <p:cNvSpPr/>
          <p:nvPr userDrawn="1"/>
        </p:nvSpPr>
        <p:spPr>
          <a:xfrm>
            <a:off x="0" y="88917"/>
            <a:ext cx="7283428" cy="406126"/>
          </a:xfrm>
          <a:prstGeom prst="rect"/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581" name="TextBox 6"/>
          <p:cNvSpPr txBox="1"/>
          <p:nvPr userDrawn="1"/>
        </p:nvSpPr>
        <p:spPr>
          <a:xfrm>
            <a:off x="92480" y="105826"/>
            <a:ext cx="3953740" cy="320040"/>
          </a:xfrm>
          <a:prstGeom prst="rect"/>
          <a:noFill/>
        </p:spPr>
        <p:txBody>
          <a:bodyPr rtlCol="0" wrap="square">
            <a:spAutoFit/>
          </a:bodyPr>
          <a:p>
            <a:r>
              <a:rPr b="0" sz="1800" lang="en-US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9.xml"/><Relationship Id="rId6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3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Rectangle 20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pic>
        <p:nvPicPr>
          <p:cNvPr id="2097153" name="Picture 26" descr="A white circle in the sky  Description automatically generated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>
            <a:alphaModFix amt="5000"/>
          </a:blip>
          <a:srcRect t="5928" r="746" b="10206"/>
          <a:stretch>
            <a:fillRect/>
          </a:stretch>
        </p:blipFill>
        <p:spPr>
          <a:xfrm>
            <a:off x="13063" y="-1"/>
            <a:ext cx="9130937" cy="5143501"/>
          </a:xfrm>
          <a:prstGeom prst="rect"/>
          <a:effectLst/>
        </p:spPr>
      </p:pic>
      <p:sp>
        <p:nvSpPr>
          <p:cNvPr id="1048588" name="Rectangle 21"/>
          <p:cNvSpPr/>
          <p:nvPr/>
        </p:nvSpPr>
        <p:spPr>
          <a:xfrm>
            <a:off x="1865074" y="730897"/>
            <a:ext cx="6301139" cy="3966472"/>
          </a:xfrm>
          <a:prstGeom prst="rect"/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589" name="Rectangle 22"/>
          <p:cNvSpPr/>
          <p:nvPr/>
        </p:nvSpPr>
        <p:spPr>
          <a:xfrm>
            <a:off x="988684" y="1023080"/>
            <a:ext cx="6985193" cy="3451405"/>
          </a:xfrm>
          <a:prstGeom prst="rect"/>
          <a:solidFill>
            <a:schemeClr val="bg1"/>
          </a:solidFill>
          <a:ln>
            <a:solidFill>
              <a:schemeClr val="bg1"/>
            </a:solidFill>
          </a:ln>
          <a:effectLst>
            <a:outerShdw algn="ctr" blurRad="508000" rotWithShape="0" sx="105000" sy="10500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590" name="Rectangle 5"/>
          <p:cNvSpPr/>
          <p:nvPr/>
        </p:nvSpPr>
        <p:spPr>
          <a:xfrm>
            <a:off x="2490558" y="2787442"/>
            <a:ext cx="50564" cy="446915"/>
          </a:xfrm>
          <a:prstGeom prst="rect"/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591" name="TextBox 1"/>
          <p:cNvSpPr txBox="1"/>
          <p:nvPr/>
        </p:nvSpPr>
        <p:spPr>
          <a:xfrm>
            <a:off x="2029564" y="2248174"/>
            <a:ext cx="5025352" cy="332740"/>
          </a:xfrm>
          <a:prstGeom prst="rect"/>
          <a:noFill/>
        </p:spPr>
        <p:txBody>
          <a:bodyPr rtlCol="0" wrap="square">
            <a:spAutoFit/>
          </a:bodyPr>
          <a:p>
            <a:r>
              <a:rPr b="1" sz="2000" lang="en-US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1048592" name="TextBox 6"/>
          <p:cNvSpPr txBox="1"/>
          <p:nvPr/>
        </p:nvSpPr>
        <p:spPr>
          <a:xfrm>
            <a:off x="2541122" y="2795733"/>
            <a:ext cx="4019698" cy="332741"/>
          </a:xfrm>
          <a:prstGeom prst="rect"/>
          <a:noFill/>
        </p:spPr>
        <p:txBody>
          <a:bodyPr rtlCol="0" wrap="square">
            <a:spAutoFit/>
          </a:bodyPr>
          <a:p>
            <a:r>
              <a:rPr sz="2000" lang="en-US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048593" name="Google Shape;70;p13"/>
          <p:cNvSpPr txBox="1"/>
          <p:nvPr/>
        </p:nvSpPr>
        <p:spPr>
          <a:xfrm>
            <a:off x="1003625" y="3642533"/>
            <a:ext cx="1456920" cy="231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1200" i="0" lang="en-US" strike="noStrike" u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048594" name="TextBox 13"/>
          <p:cNvSpPr txBox="1"/>
          <p:nvPr/>
        </p:nvSpPr>
        <p:spPr>
          <a:xfrm>
            <a:off x="1095095" y="3956068"/>
            <a:ext cx="2095554" cy="370840"/>
          </a:xfrm>
          <a:prstGeom prst="rect"/>
          <a:noFill/>
        </p:spPr>
        <p:txBody>
          <a:bodyPr wrap="square">
            <a:spAutoFit/>
          </a:bodyPr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b="0" cap="none" dirty="0" sz="1100" i="0" lang="en-US" strike="noStrike" u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Name:</a:t>
            </a:r>
            <a:r>
              <a:rPr b="0" cap="none" dirty="0" sz="1100" i="0" lang="en-US" strike="noStrike" u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cap="none" dirty="0" sz="1100" i="0" lang="en-US" strike="noStrike" u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cap="none" dirty="0" sz="1100" i="0" lang="en-US" strike="noStrike" u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cap="none" dirty="0" sz="1100" i="0" lang="en-US" strike="noStrike" u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cap="none" dirty="0" sz="1100" i="0" lang="en-US" strike="noStrike" u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cap="none" dirty="0" sz="1100" i="0" lang="en-US" strike="noStrike" u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cap="none" dirty="0" sz="1100" i="0" lang="en-US" strike="noStrike" u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cap="none" dirty="0" sz="1100" i="0" lang="en-US" strike="noStrike" u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cap="none" dirty="0" sz="1100" i="0" lang="en-US" strike="noStrike" u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cap="none" dirty="0" sz="1100" i="0" lang="en-US" strike="noStrike" u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altLang="en-US" lang="zh-CN"/>
          </a:p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b="0" cap="none" dirty="0" sz="1100" i="0" lang="en-US" strike="noStrike" u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: au9635211040</a:t>
            </a:r>
            <a:r>
              <a:rPr b="0" cap="none" dirty="0" sz="1100" i="0" lang="en-US" strike="noStrike" u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cap="none" dirty="0" sz="1100" i="0" lang="en-US" strike="noStrike" u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altLang="en-US" lang="zh-CN"/>
          </a:p>
        </p:txBody>
      </p:sp>
      <p:cxnSp>
        <p:nvCxnSpPr>
          <p:cNvPr id="3145728" name="Straight Connector 14"/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/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95" name="Google Shape;70;p13"/>
          <p:cNvSpPr txBox="1"/>
          <p:nvPr/>
        </p:nvSpPr>
        <p:spPr>
          <a:xfrm>
            <a:off x="5596477" y="3627293"/>
            <a:ext cx="1698175" cy="51050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dirty="0" sz="1200" i="0" lang="en-US" strike="noStrike" u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</a:t>
            </a:r>
            <a:r>
              <a:rPr b="0" cap="none" dirty="0" sz="1200" i="0" lang="en-US" err="1" strike="noStrike" u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Name:Stella</a:t>
            </a:r>
            <a:r>
              <a:rPr b="0" cap="none" dirty="0" sz="1200" i="0" lang="en-US" strike="noStrike" u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Mary’s Colleg</a:t>
            </a:r>
            <a:r>
              <a:rPr dirty="0" sz="1200" lang="en-US">
                <a:solidFill>
                  <a:schemeClr val="tx1"/>
                </a:solidFill>
              </a:rPr>
              <a:t>e of </a:t>
            </a:r>
            <a:r>
              <a:rPr dirty="0" sz="1200" lang="en-US" err="1">
                <a:solidFill>
                  <a:schemeClr val="tx1"/>
                </a:solidFill>
              </a:rPr>
              <a:t>Engineering,Nageroil</a:t>
            </a:r>
            <a:endParaRPr b="0" cap="none" dirty="0" sz="1200" i="0" lang="en-US" strike="noStrike" u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5729" name="Straight Connector 19"/>
          <p:cNvCxnSpPr>
            <a:cxnSpLocks/>
          </p:cNvCxnSpPr>
          <p:nvPr/>
        </p:nvCxnSpPr>
        <p:spPr>
          <a:xfrm>
            <a:off x="5781023" y="4090942"/>
            <a:ext cx="1360332" cy="0"/>
          </a:xfrm>
          <a:prstGeom prst="line"/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7154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/>
        </p:spPr>
      </p:pic>
      <p:pic>
        <p:nvPicPr>
          <p:cNvPr id="2097155" name="Picture 5" descr="A logo with people and map  Description automatically generated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3"/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/>
          <a:noFill/>
        </p:spPr>
      </p:pic>
      <p:pic>
        <p:nvPicPr>
          <p:cNvPr id="2097156" name="Picture 9" descr="A close up of a logo  Description automatically generated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3927667" y="1286631"/>
            <a:ext cx="1587347" cy="516273"/>
          </a:xfrm>
          <a:prstGeom prst="rect"/>
        </p:spPr>
      </p:pic>
    </p:spTree>
  </p:cSld>
  <p:clrMapOvr>
    <a:masterClrMapping/>
  </p:clrMapOvr>
  <p:transition spd="slow" advTm="359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sz="1600" lang="en-IN">
                <a:solidFill>
                  <a:srgbClr val="213163"/>
                </a:solidFill>
              </a:rPr>
              <a:t>Modelling &amp; Results</a:t>
            </a:r>
            <a:endParaRPr sz="1600" lang="en-IN"/>
          </a:p>
        </p:txBody>
      </p:sp>
      <p:cxnSp>
        <p:nvCxnSpPr>
          <p:cNvPr id="3145737" name="Straight Connector 1"/>
          <p:cNvCxnSpPr>
            <a:cxnSpLocks/>
          </p:cNvCxnSpPr>
          <p:nvPr/>
        </p:nvCxnSpPr>
        <p:spPr>
          <a:xfrm>
            <a:off x="0" y="4675910"/>
            <a:ext cx="9144000" cy="0"/>
          </a:xfrm>
          <a:prstGeom prst="line"/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49" name="Google Shape;61;g5fab984687_2_0"/>
          <p:cNvSpPr txBox="1"/>
          <p:nvPr/>
        </p:nvSpPr>
        <p:spPr>
          <a:xfrm>
            <a:off x="138652" y="4713110"/>
            <a:ext cx="707168" cy="322263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sz="1000" lang="en-IN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1048650" name="TextBox 3"/>
          <p:cNvSpPr txBox="1"/>
          <p:nvPr/>
        </p:nvSpPr>
        <p:spPr>
          <a:xfrm>
            <a:off x="364273" y="1225659"/>
            <a:ext cx="6393366" cy="1384995"/>
          </a:xfrm>
          <a:prstGeom prst="rect"/>
          <a:noFill/>
        </p:spPr>
        <p:txBody>
          <a:bodyPr wrap="square">
            <a:spAutoFit/>
          </a:bodyPr>
          <a:p>
            <a:pPr algn="l"/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Define Models:</a:t>
            </a:r>
            <a:endParaRPr b="1" dirty="0" lang="en-US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             Start by defining the necessary models to represent different entities in                  the application. These include:</a:t>
            </a:r>
          </a:p>
          <a:p>
            <a:pPr algn="l" lvl="1" marL="457200"/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Car: Represents individual cars available for rental.</a:t>
            </a:r>
          </a:p>
          <a:p>
            <a:pPr algn="l" lvl="1" marL="457200"/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Customer: Represents users who rent cars.</a:t>
            </a:r>
          </a:p>
          <a:p>
            <a:pPr algn="l" lvl="1" marL="457200"/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Rental: Represents rental bookings made by customers.</a:t>
            </a:r>
          </a:p>
        </p:txBody>
      </p:sp>
      <p:sp>
        <p:nvSpPr>
          <p:cNvPr id="1048651" name="TextBox 6"/>
          <p:cNvSpPr txBox="1"/>
          <p:nvPr/>
        </p:nvSpPr>
        <p:spPr>
          <a:xfrm>
            <a:off x="364273" y="2617627"/>
            <a:ext cx="6980664" cy="523220"/>
          </a:xfrm>
          <a:prstGeom prst="rect"/>
          <a:noFill/>
        </p:spPr>
        <p:txBody>
          <a:bodyPr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Run Migrations: </a:t>
            </a:r>
          </a:p>
          <a:p>
            <a:pPr algn="l"/>
            <a:r>
              <a:rPr b="1" dirty="0" lang="en-US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    </a:t>
            </a: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After defining models, run Django migrations to create corresponding database tables.</a:t>
            </a:r>
          </a:p>
        </p:txBody>
      </p:sp>
      <p:sp>
        <p:nvSpPr>
          <p:cNvPr id="1048652" name="TextBox 8"/>
          <p:cNvSpPr txBox="1"/>
          <p:nvPr/>
        </p:nvSpPr>
        <p:spPr>
          <a:xfrm>
            <a:off x="431180" y="3227770"/>
            <a:ext cx="6579219" cy="738664"/>
          </a:xfrm>
          <a:prstGeom prst="rect"/>
          <a:noFill/>
        </p:spPr>
        <p:txBody>
          <a:bodyPr wrap="square">
            <a:spAutoFit/>
          </a:bodyPr>
          <a:p>
            <a:pPr algn="l"/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Result:</a:t>
            </a:r>
            <a:endParaRPr b="0" dirty="0" i="0" lang="en-US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With the models defined and migrations applied, you now have the necessary database structure to store car, customer, and rental data.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/>
          </p:nvPr>
        </p:nvSpPr>
        <p:spPr>
          <a:xfrm>
            <a:off x="215053" y="719666"/>
            <a:ext cx="8421857" cy="547983"/>
          </a:xfrm>
        </p:spPr>
        <p:txBody>
          <a:bodyPr/>
          <a:p>
            <a:r>
              <a:rPr b="1" sz="1600" lang="en-IN">
                <a:solidFill>
                  <a:srgbClr val="213163"/>
                </a:solidFill>
                <a:latin typeface="+mj-lt"/>
              </a:rPr>
              <a:t>Future </a:t>
            </a:r>
            <a:r>
              <a:rPr b="1" sz="1600" lang="en-US">
                <a:solidFill>
                  <a:srgbClr val="213163"/>
                </a:solidFill>
                <a:latin typeface="+mj-lt"/>
              </a:rPr>
              <a:t>Enhancements</a:t>
            </a:r>
            <a:r>
              <a:rPr b="1" sz="1600" lang="en-US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br>
              <a:rPr b="0" i="0" lang="en-US">
                <a:solidFill>
                  <a:srgbClr val="374151"/>
                </a:solidFill>
                <a:effectLst/>
                <a:latin typeface="Söhne"/>
              </a:rPr>
            </a:br>
            <a:endParaRPr lang="en-US"/>
          </a:p>
        </p:txBody>
      </p:sp>
      <p:sp>
        <p:nvSpPr>
          <p:cNvPr id="1048658" name="TextBox 3"/>
          <p:cNvSpPr txBox="1"/>
          <p:nvPr/>
        </p:nvSpPr>
        <p:spPr>
          <a:xfrm>
            <a:off x="854927" y="1563987"/>
            <a:ext cx="6001214" cy="1600438"/>
          </a:xfrm>
          <a:prstGeom prst="rect"/>
          <a:noFill/>
        </p:spPr>
        <p:txBody>
          <a:bodyPr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Integration with third-party APIs for additional features such as payment processing, geolocation services, and vehicle tracking.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Implementing advanced analytics and reporting features for rental businesses.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Enhancing the user interface with interactive elements and modern design trends.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Optimizing performance and scalability to handle larger volumes of data and users.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dirty="0" sz="1600" lang="en-IN">
                <a:solidFill>
                  <a:srgbClr val="213163"/>
                </a:solidFill>
              </a:rPr>
              <a:t>Conclusion</a:t>
            </a:r>
            <a:endParaRPr dirty="0" sz="1600" lang="en-IN"/>
          </a:p>
        </p:txBody>
      </p:sp>
      <p:cxnSp>
        <p:nvCxnSpPr>
          <p:cNvPr id="3145738" name="Straight Connector 1"/>
          <p:cNvCxnSpPr>
            <a:cxnSpLocks/>
          </p:cNvCxnSpPr>
          <p:nvPr/>
        </p:nvCxnSpPr>
        <p:spPr>
          <a:xfrm>
            <a:off x="0" y="4675910"/>
            <a:ext cx="9144000" cy="0"/>
          </a:xfrm>
          <a:prstGeom prst="line"/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60" name="Google Shape;61;g5fab984687_2_0"/>
          <p:cNvSpPr txBox="1"/>
          <p:nvPr/>
        </p:nvSpPr>
        <p:spPr>
          <a:xfrm>
            <a:off x="138652" y="4713110"/>
            <a:ext cx="707168" cy="322263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sz="1000" lang="en-IN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1048661" name="Rectangle 2"/>
          <p:cNvSpPr>
            <a:spLocks noChangeArrowheads="1"/>
          </p:cNvSpPr>
          <p:nvPr/>
        </p:nvSpPr>
        <p:spPr bwMode="auto">
          <a:xfrm>
            <a:off x="226060" y="903093"/>
            <a:ext cx="8369300" cy="2600969"/>
          </a:xfrm>
          <a:prstGeom prst="rect"/>
          <a:noFill/>
          <a:ln>
            <a:noFill/>
          </a:ln>
          <a:effectLst/>
        </p:spPr>
        <p:txBody>
          <a:bodyPr anchor="ctr" anchorCtr="0" bIns="0" compatLnSpc="1" lIns="0" numCol="1" rIns="0" tIns="198375" vert="horz" wrap="square">
            <a:prstTxWarp prst="textNoShape"/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 marL="457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 marL="9144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 marL="1371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 marL="1828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 marL="2286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 marL="2743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 marL="32004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 marL="3657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defTabSz="914400" eaLnBrk="0" fontAlgn="base" hangingPunct="0" indent="0" latinLnBrk="0" lvl="1" marL="4572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altLang="en-US" baseline="0" b="0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car rentals application aims to revolutionize the rental industry by providing a modern and efficient platform for both customers and rental businesses.</a:t>
            </a:r>
          </a:p>
          <a:p>
            <a:pPr algn="l" defTabSz="914400" eaLnBrk="0" fontAlgn="base" hangingPunct="0" indent="0" latinLnBrk="0" lvl="1" marL="4572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0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Through the use of Django framework and best practices in software development, the application offers a robust and scalable solution to meet the demands of the car rental market.</a:t>
            </a:r>
            <a:endParaRPr altLang="en-US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altLang="en-US" baseline="0" b="0" cap="none" dirty="0" sz="1200" i="0" kumimoji="0" lang="en-US" normalizeH="0" strike="noStrike" u="none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</a:br>
            <a:endParaRPr altLang="en-US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z="3000" lang="en-US" spc="-5">
                <a:solidFill>
                  <a:srgbClr val="223366"/>
                </a:solidFill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Picture 10" descr="A blue and white rectangle with a white border  Description automatically generated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/>
        </p:spPr>
      </p:pic>
      <p:sp>
        <p:nvSpPr>
          <p:cNvPr id="1048600" name="TextBox 11"/>
          <p:cNvSpPr txBox="1"/>
          <p:nvPr/>
        </p:nvSpPr>
        <p:spPr>
          <a:xfrm>
            <a:off x="2422762" y="970065"/>
            <a:ext cx="4283236" cy="495300"/>
          </a:xfrm>
          <a:prstGeom prst="rect"/>
        </p:spPr>
        <p:txBody>
          <a:bodyPr anchor="t" bIns="0" lIns="0" rIns="0" rtlCol="0" tIns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b="1" sz="2000" lang="en-US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048601" name="Rectangle: Rounded Corners 15"/>
          <p:cNvSpPr/>
          <p:nvPr/>
        </p:nvSpPr>
        <p:spPr>
          <a:xfrm>
            <a:off x="956310" y="3037840"/>
            <a:ext cx="7227570" cy="530626"/>
          </a:xfrm>
          <a:prstGeom prst="roundRect"/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02" name="TextBox 10"/>
          <p:cNvSpPr txBox="1"/>
          <p:nvPr/>
        </p:nvSpPr>
        <p:spPr>
          <a:xfrm>
            <a:off x="2129473" y="3183633"/>
            <a:ext cx="4881245" cy="239040"/>
          </a:xfrm>
          <a:prstGeom prst="rect"/>
        </p:spPr>
        <p:txBody>
          <a:bodyPr anchor="t" bIns="0" lIns="0" rIns="0" rtlCol="0" tIns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b="1" dirty="0" sz="1600" lang="en-US"/>
              <a:t>Car Rentals Application with Django Framework</a:t>
            </a:r>
            <a:r>
              <a:rPr b="1" dirty="0" sz="1600" lang="en-US">
                <a:latin typeface="+mj-lt"/>
              </a:rPr>
              <a:t> </a:t>
            </a:r>
            <a:endParaRPr b="1" dirty="0" sz="1600" lang="en-US">
              <a:latin typeface="+mj-lt"/>
              <a:cs typeface="Poppins"/>
            </a:endParaRPr>
          </a:p>
        </p:txBody>
      </p:sp>
      <p:sp>
        <p:nvSpPr>
          <p:cNvPr id="1048603" name="TextBox 10"/>
          <p:cNvSpPr txBox="1"/>
          <p:nvPr/>
        </p:nvSpPr>
        <p:spPr>
          <a:xfrm>
            <a:off x="3872230" y="2704572"/>
            <a:ext cx="1399540" cy="239040"/>
          </a:xfrm>
          <a:prstGeom prst="rect"/>
        </p:spPr>
        <p:txBody>
          <a:bodyPr anchor="t" bIns="0" lIns="0" rIns="0" rtlCol="0" tIns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b="1" sz="1600" lang="en-US">
                <a:solidFill>
                  <a:schemeClr val="bg1"/>
                </a:solidFill>
                <a:latin typeface="+mj-lt"/>
              </a:rPr>
              <a:t>Project Title</a:t>
            </a:r>
            <a:endParaRPr b="1" sz="1600" lang="en-US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048604" name="TextBox 7"/>
          <p:cNvSpPr txBox="1"/>
          <p:nvPr/>
        </p:nvSpPr>
        <p:spPr>
          <a:xfrm>
            <a:off x="1276813" y="4029973"/>
            <a:ext cx="6590375" cy="512320"/>
          </a:xfrm>
          <a:prstGeom prst="rect"/>
        </p:spPr>
        <p:txBody>
          <a:bodyPr anchor="t" bIns="0" lIns="0" rIns="0" rtlCol="0" tIns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sz="1600" lang="en-US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sz="1600" lang="en-US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sz="1600" lang="en-US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sz="1600" lang="en-US">
                <a:solidFill>
                  <a:schemeClr val="bg1"/>
                </a:solidFill>
                <a:latin typeface="+mj-lt"/>
              </a:rPr>
              <a:t>| </a:t>
            </a:r>
            <a:r>
              <a:rPr sz="1600" lang="en-US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sz="1600" lang="en-US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sz="1600" lang="en-US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sz="1600" lang="en-US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sz="1600" lang="en-IN">
                <a:solidFill>
                  <a:srgbClr val="213163"/>
                </a:solidFill>
              </a:rPr>
              <a:t>Abstract</a:t>
            </a:r>
            <a:endParaRPr sz="1600" lang="en-IN"/>
          </a:p>
        </p:txBody>
      </p:sp>
      <p:cxnSp>
        <p:nvCxnSpPr>
          <p:cNvPr id="3145730" name="Straight Connector 2"/>
          <p:cNvCxnSpPr>
            <a:cxnSpLocks/>
          </p:cNvCxnSpPr>
          <p:nvPr/>
        </p:nvCxnSpPr>
        <p:spPr>
          <a:xfrm>
            <a:off x="0" y="4675910"/>
            <a:ext cx="9144000" cy="0"/>
          </a:xfrm>
          <a:prstGeom prst="line"/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08" name="Google Shape;61;g5fab984687_2_0"/>
          <p:cNvSpPr txBox="1"/>
          <p:nvPr/>
        </p:nvSpPr>
        <p:spPr>
          <a:xfrm>
            <a:off x="138652" y="4713110"/>
            <a:ext cx="707168" cy="322263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dirty="0" sz="1000" lang="en-IN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1048609" name="TextBox 4"/>
          <p:cNvSpPr txBox="1"/>
          <p:nvPr/>
        </p:nvSpPr>
        <p:spPr>
          <a:xfrm>
            <a:off x="773151" y="1563987"/>
            <a:ext cx="6088566" cy="1158240"/>
          </a:xfrm>
          <a:prstGeom prst="rect"/>
          <a:noFill/>
        </p:spPr>
        <p:txBody>
          <a:bodyPr wrap="square">
            <a:spAutoFit/>
          </a:bodyPr>
          <a:p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car rental industry is a vital component of modern transportation services, offering individuals and businesses convenient access to vehicles for various purposes. Developing an efficient and user-friendly car rental application can streamline the rental process, improving customer experience and optimizing rental business operations. This project aims to create a comprehensive car rentals application using the Django web framework, leveraging its robust features and scalability.</a:t>
            </a:r>
            <a:endParaRPr dirty="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sz="1600" lang="en-IN">
                <a:solidFill>
                  <a:srgbClr val="213163"/>
                </a:solidFill>
              </a:rPr>
              <a:t>Problem Statement</a:t>
            </a:r>
            <a:endParaRPr sz="1600" lang="en-IN"/>
          </a:p>
        </p:txBody>
      </p:sp>
      <p:cxnSp>
        <p:nvCxnSpPr>
          <p:cNvPr id="3145731" name="Straight Connector 1"/>
          <p:cNvCxnSpPr>
            <a:cxnSpLocks/>
          </p:cNvCxnSpPr>
          <p:nvPr/>
        </p:nvCxnSpPr>
        <p:spPr>
          <a:xfrm>
            <a:off x="0" y="4675910"/>
            <a:ext cx="9144000" cy="0"/>
          </a:xfrm>
          <a:prstGeom prst="line"/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13" name="Google Shape;61;g5fab984687_2_0"/>
          <p:cNvSpPr txBox="1"/>
          <p:nvPr/>
        </p:nvSpPr>
        <p:spPr>
          <a:xfrm>
            <a:off x="138652" y="4713110"/>
            <a:ext cx="707168" cy="322263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sz="1000" lang="en-IN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1048614" name="TextBox 4"/>
          <p:cNvSpPr txBox="1"/>
          <p:nvPr/>
        </p:nvSpPr>
        <p:spPr>
          <a:xfrm>
            <a:off x="624468" y="1025378"/>
            <a:ext cx="6237249" cy="1869441"/>
          </a:xfrm>
          <a:prstGeom prst="rect"/>
          <a:noFill/>
        </p:spPr>
        <p:txBody>
          <a:bodyPr wrap="square">
            <a:spAutoFit/>
          </a:bodyPr>
          <a:p>
            <a:pPr algn="l"/>
            <a:b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Problem Statement:</a:t>
            </a:r>
          </a:p>
          <a:p>
            <a:pPr algn="l"/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car rental industry faces challenges in efficiently managing rental operations, including vehicle inventory, customer bookings, and administrative tasks. Existing rental systems may lack user-friendly interfaces, robust features, and scalability, hindering the rental process and impacting customer satisfaction. Therefore, there is a need for a comprehensive car rentals application that addresses these challenges and provides a seamless experience for both customers and rental businesses.</a:t>
            </a:r>
          </a:p>
          <a:p>
            <a:pPr algn="l"/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goal of this project is to develop a car rentals application using the Django web framework to address the following key problems:</a:t>
            </a:r>
          </a:p>
        </p:txBody>
      </p:sp>
      <p:sp>
        <p:nvSpPr>
          <p:cNvPr id="1048615" name="TextBox 6"/>
          <p:cNvSpPr txBox="1"/>
          <p:nvPr/>
        </p:nvSpPr>
        <p:spPr>
          <a:xfrm>
            <a:off x="1100253" y="3508576"/>
            <a:ext cx="4579434" cy="624841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i="0" lang="en-IN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Poor User Experience        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i="0" lang="en-IN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Inefficient Rental Management</a:t>
            </a:r>
            <a:endParaRPr dirty="0" lang="en-IN"/>
          </a:p>
          <a:p>
            <a:endParaRPr dirty="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sz="1600" lang="en-IN">
                <a:solidFill>
                  <a:srgbClr val="213163"/>
                </a:solidFill>
              </a:rPr>
              <a:t>Project Overview</a:t>
            </a:r>
            <a:endParaRPr sz="1600" lang="en-IN"/>
          </a:p>
        </p:txBody>
      </p:sp>
      <p:cxnSp>
        <p:nvCxnSpPr>
          <p:cNvPr id="3145732" name="Straight Connector 1"/>
          <p:cNvCxnSpPr>
            <a:cxnSpLocks/>
          </p:cNvCxnSpPr>
          <p:nvPr/>
        </p:nvCxnSpPr>
        <p:spPr>
          <a:xfrm>
            <a:off x="0" y="4675910"/>
            <a:ext cx="9144000" cy="0"/>
          </a:xfrm>
          <a:prstGeom prst="line"/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19" name="Google Shape;61;g5fab984687_2_0"/>
          <p:cNvSpPr txBox="1"/>
          <p:nvPr/>
        </p:nvSpPr>
        <p:spPr>
          <a:xfrm>
            <a:off x="138652" y="4713110"/>
            <a:ext cx="707168" cy="322263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sz="1000" lang="en-IN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1048620" name="TextBox 4"/>
          <p:cNvSpPr txBox="1"/>
          <p:nvPr/>
        </p:nvSpPr>
        <p:spPr>
          <a:xfrm>
            <a:off x="492236" y="1221576"/>
            <a:ext cx="6015897" cy="447040"/>
          </a:xfrm>
          <a:prstGeom prst="rect"/>
          <a:noFill/>
        </p:spPr>
        <p:txBody>
          <a:bodyPr wrap="square">
            <a:spAutoFit/>
          </a:bodyPr>
          <a:p>
            <a:pPr algn="l"/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Project Overview: Car Rentals Application with Django Framework</a:t>
            </a:r>
          </a:p>
          <a:p>
            <a:pPr algn="l">
              <a:buFont typeface="+mj-lt"/>
              <a:buAutoNum type="arabicPeriod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Introduction</a:t>
            </a:r>
            <a:endParaRPr b="0" dirty="0" i="0" lang="en-US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sp>
        <p:nvSpPr>
          <p:cNvPr id="1048621" name="TextBox 6"/>
          <p:cNvSpPr txBox="1"/>
          <p:nvPr/>
        </p:nvSpPr>
        <p:spPr>
          <a:xfrm>
            <a:off x="492236" y="1685120"/>
            <a:ext cx="4719101" cy="1691641"/>
          </a:xfrm>
          <a:prstGeom prst="rect"/>
          <a:noFill/>
        </p:spPr>
        <p:txBody>
          <a:bodyPr wrap="square">
            <a:spAutoFit/>
          </a:bodyPr>
          <a:p>
            <a:r>
              <a:rPr b="1" dirty="0" i="0" lang="en-IN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2.Technology Stack</a:t>
            </a:r>
          </a:p>
          <a:p>
            <a:r>
              <a:rPr b="1" dirty="0" lang="en-IN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3.Key features</a:t>
            </a:r>
          </a:p>
          <a:p>
            <a:r>
              <a:rPr b="1" dirty="0" lang="en-IN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4.Architectural overview</a:t>
            </a:r>
          </a:p>
          <a:p>
            <a:r>
              <a:rPr b="1" dirty="0" lang="en-IN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5.Development process</a:t>
            </a:r>
          </a:p>
          <a:p>
            <a:r>
              <a:rPr b="1" dirty="0" lang="en-IN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6.Implementation details</a:t>
            </a:r>
          </a:p>
          <a:p>
            <a:r>
              <a:rPr b="1" dirty="0" lang="en-IN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7.Testing approach</a:t>
            </a:r>
          </a:p>
          <a:p>
            <a:r>
              <a:rPr b="1" dirty="0" lang="en-IN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8.Development</a:t>
            </a:r>
          </a:p>
          <a:p>
            <a:r>
              <a:rPr b="1" dirty="0" lang="en-IN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9.Future enhancement</a:t>
            </a:r>
          </a:p>
          <a:p>
            <a:r>
              <a:rPr b="1" dirty="0" lang="en-IN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10.conclusion</a:t>
            </a:r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sz="1600" lang="en-IN">
                <a:solidFill>
                  <a:srgbClr val="213163"/>
                </a:solidFill>
              </a:rPr>
              <a:t>Proposed Solution</a:t>
            </a:r>
            <a:endParaRPr sz="1600" lang="en-IN"/>
          </a:p>
        </p:txBody>
      </p:sp>
      <p:sp>
        <p:nvSpPr>
          <p:cNvPr id="1048625" name="TextBox 10"/>
          <p:cNvSpPr txBox="1"/>
          <p:nvPr/>
        </p:nvSpPr>
        <p:spPr>
          <a:xfrm>
            <a:off x="138533" y="1102220"/>
            <a:ext cx="8866934" cy="376834"/>
          </a:xfrm>
          <a:prstGeom prst="rect"/>
          <a:noFill/>
        </p:spPr>
        <p:txBody>
          <a:bodyPr wrap="square">
            <a:spAutoFit/>
          </a:bodyPr>
          <a:p>
            <a:pPr algn="l">
              <a:lnSpc>
                <a:spcPct val="150000"/>
              </a:lnSpc>
            </a:pPr>
            <a:r>
              <a:rPr b="0" i="0" lang="en-US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3145733" name="Straight Connector 1"/>
          <p:cNvCxnSpPr>
            <a:cxnSpLocks/>
          </p:cNvCxnSpPr>
          <p:nvPr/>
        </p:nvCxnSpPr>
        <p:spPr>
          <a:xfrm>
            <a:off x="0" y="4675910"/>
            <a:ext cx="9144000" cy="0"/>
          </a:xfrm>
          <a:prstGeom prst="line"/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26" name="Google Shape;61;g5fab984687_2_0"/>
          <p:cNvSpPr txBox="1"/>
          <p:nvPr/>
        </p:nvSpPr>
        <p:spPr>
          <a:xfrm>
            <a:off x="138652" y="4713110"/>
            <a:ext cx="707168" cy="322263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sz="1000" lang="en-IN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1048627" name="TextBox 4"/>
          <p:cNvSpPr txBox="1"/>
          <p:nvPr/>
        </p:nvSpPr>
        <p:spPr>
          <a:xfrm>
            <a:off x="988741" y="1779430"/>
            <a:ext cx="5872976" cy="980440"/>
          </a:xfrm>
          <a:prstGeom prst="rect"/>
          <a:noFill/>
        </p:spPr>
        <p:txBody>
          <a:bodyPr wrap="square">
            <a:spAutoFit/>
          </a:bodyPr>
          <a:p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proposed solution is to develop a comprehensive car rentals application using the Django framework, which will address the challenges faced by both customers and rental businesses in the car rental industry. The application will offer a user-friendly interface, robust features, and efficient management tools to streamline the rental process and enhance the overall user experience.</a:t>
            </a:r>
            <a:endParaRPr dirty="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extBox 2"/>
          <p:cNvSpPr txBox="1"/>
          <p:nvPr/>
        </p:nvSpPr>
        <p:spPr>
          <a:xfrm>
            <a:off x="457200" y="752832"/>
            <a:ext cx="8017933" cy="700000"/>
          </a:xfrm>
          <a:prstGeom prst="rect"/>
          <a:noFill/>
        </p:spPr>
        <p:txBody>
          <a:bodyPr wrap="square">
            <a:spAutoFit/>
          </a:bodyPr>
          <a:p>
            <a:pPr algn="l" lvl="1" marL="457200">
              <a:lnSpc>
                <a:spcPct val="150000"/>
              </a:lnSpc>
            </a:pPr>
            <a:endParaRPr b="0" dirty="0" i="0" lang="en-US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285750" lvl="1" marL="742950">
              <a:lnSpc>
                <a:spcPct val="150000"/>
              </a:lnSpc>
              <a:buFont typeface="+mj-lt"/>
              <a:buAutoNum type="arabicPeriod"/>
            </a:pPr>
            <a:endParaRPr b="0" dirty="0" i="0" lang="en-US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45734" name="Straight Connector 1"/>
          <p:cNvCxnSpPr>
            <a:cxnSpLocks/>
          </p:cNvCxnSpPr>
          <p:nvPr/>
        </p:nvCxnSpPr>
        <p:spPr>
          <a:xfrm>
            <a:off x="0" y="4675910"/>
            <a:ext cx="9144000" cy="0"/>
          </a:xfrm>
          <a:prstGeom prst="line"/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31" name="Google Shape;61;g5fab984687_2_0"/>
          <p:cNvSpPr txBox="1"/>
          <p:nvPr/>
        </p:nvSpPr>
        <p:spPr>
          <a:xfrm>
            <a:off x="138652" y="4713110"/>
            <a:ext cx="707168" cy="322263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sz="1000" lang="en-IN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1048632" name="Rectangle 1"/>
          <p:cNvSpPr>
            <a:spLocks noChangeArrowheads="1"/>
          </p:cNvSpPr>
          <p:nvPr/>
        </p:nvSpPr>
        <p:spPr bwMode="auto">
          <a:xfrm>
            <a:off x="542578" y="891797"/>
            <a:ext cx="8377443" cy="2062618"/>
          </a:xfrm>
          <a:prstGeom prst="rect"/>
          <a:noFill/>
          <a:ln>
            <a:noFill/>
          </a:ln>
          <a:effectLst/>
        </p:spPr>
        <p:txBody>
          <a:bodyPr anchor="ctr" anchorCtr="0" bIns="198375" compatLnSpc="1" lIns="0" numCol="1" rIns="0" tIns="198375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endParaRPr altLang="en-US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180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Customers will be able to register, login, and manage their accounts securely.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180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Rental businesses will have administrative controls to manage user accounts and permissions.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8633" name="Rectangle 2"/>
          <p:cNvSpPr>
            <a:spLocks noChangeArrowheads="1"/>
          </p:cNvSpPr>
          <p:nvPr/>
        </p:nvSpPr>
        <p:spPr bwMode="auto">
          <a:xfrm>
            <a:off x="0" y="0"/>
            <a:ext cx="1328738" cy="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altLang="en-US" baseline="0" b="0" cap="none" sz="1800" i="0" kumimoji="0" lang="en-US" normalizeH="0" strike="noStrike" u="none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altLang="en-US" baseline="0" b="0" cap="none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8634" name="Rectangle 3"/>
          <p:cNvSpPr>
            <a:spLocks noChangeArrowheads="1"/>
          </p:cNvSpPr>
          <p:nvPr/>
        </p:nvSpPr>
        <p:spPr bwMode="auto">
          <a:xfrm>
            <a:off x="492236" y="1201629"/>
            <a:ext cx="65" cy="954622"/>
          </a:xfrm>
          <a:prstGeom prst="rect"/>
          <a:noFill/>
          <a:ln>
            <a:noFill/>
          </a:ln>
          <a:effectLst/>
        </p:spPr>
        <p:txBody>
          <a:bodyPr anchor="ctr" anchorCtr="0" bIns="198375" compatLnSpc="1" lIns="0" numCol="1" rIns="0" tIns="198375" vert="horz" wrap="non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8635" name="Rectangle 4"/>
          <p:cNvSpPr>
            <a:spLocks noChangeArrowheads="1"/>
          </p:cNvSpPr>
          <p:nvPr/>
        </p:nvSpPr>
        <p:spPr bwMode="auto">
          <a:xfrm>
            <a:off x="152400" y="152400"/>
            <a:ext cx="1328738" cy="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altLang="en-US" baseline="0" b="0" cap="none" sz="1800" i="0" kumimoji="0" lang="en-US" normalizeH="0" strike="noStrike" u="none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altLang="en-US" baseline="0" b="0" cap="none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8636" name="TextBox 9"/>
          <p:cNvSpPr txBox="1"/>
          <p:nvPr/>
        </p:nvSpPr>
        <p:spPr>
          <a:xfrm>
            <a:off x="400050" y="1104453"/>
            <a:ext cx="4579620" cy="307777"/>
          </a:xfrm>
          <a:prstGeom prst="rect"/>
          <a:noFill/>
        </p:spPr>
        <p:txBody>
          <a:bodyPr wrap="square"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altLang="en-US" baseline="0" b="1" cap="none" dirty="0" sz="1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Authentication and Management:</a:t>
            </a:r>
          </a:p>
        </p:txBody>
      </p:sp>
      <p:sp>
        <p:nvSpPr>
          <p:cNvPr id="1048637" name="TextBox 11"/>
          <p:cNvSpPr txBox="1"/>
          <p:nvPr/>
        </p:nvSpPr>
        <p:spPr>
          <a:xfrm>
            <a:off x="542578" y="2697273"/>
            <a:ext cx="5718810" cy="1415772"/>
          </a:xfrm>
          <a:prstGeom prst="rect"/>
          <a:noFill/>
        </p:spPr>
        <p:txBody>
          <a:bodyPr wrap="square">
            <a:spAutoFit/>
          </a:bodyPr>
          <a:p>
            <a:pPr algn="l"/>
            <a:r>
              <a:rPr b="1" dirty="0" lang="en-US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2.</a:t>
            </a: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.Rental Booking System:</a:t>
            </a:r>
            <a:endParaRPr b="0" dirty="0" i="0" lang="en-US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180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Customers can select rental dates and make reservations for available cars.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180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Availability calendars will be displayed to indicate the availability of cars for specific dates.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extBox 2"/>
          <p:cNvSpPr txBox="1"/>
          <p:nvPr/>
        </p:nvSpPr>
        <p:spPr>
          <a:xfrm>
            <a:off x="457200" y="752832"/>
            <a:ext cx="8017933" cy="700000"/>
          </a:xfrm>
          <a:prstGeom prst="rect"/>
          <a:noFill/>
        </p:spPr>
        <p:txBody>
          <a:bodyPr wrap="square">
            <a:spAutoFit/>
          </a:bodyPr>
          <a:p>
            <a:pPr algn="l" lvl="1" marL="457200">
              <a:lnSpc>
                <a:spcPct val="150000"/>
              </a:lnSpc>
            </a:pPr>
            <a:endParaRPr b="0" i="0" lang="en-US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285750" lvl="1" marL="742950">
              <a:lnSpc>
                <a:spcPct val="150000"/>
              </a:lnSpc>
              <a:buFont typeface="+mj-lt"/>
              <a:buAutoNum type="arabicPeriod"/>
            </a:pPr>
            <a:endParaRPr b="0" i="0" lang="en-US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45735" name="Straight Connector 1"/>
          <p:cNvCxnSpPr>
            <a:cxnSpLocks/>
          </p:cNvCxnSpPr>
          <p:nvPr/>
        </p:nvCxnSpPr>
        <p:spPr>
          <a:xfrm>
            <a:off x="0" y="4675910"/>
            <a:ext cx="9144000" cy="0"/>
          </a:xfrm>
          <a:prstGeom prst="line"/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39" name="Google Shape;61;g5fab984687_2_0"/>
          <p:cNvSpPr txBox="1"/>
          <p:nvPr/>
        </p:nvSpPr>
        <p:spPr>
          <a:xfrm>
            <a:off x="138652" y="4713110"/>
            <a:ext cx="707168" cy="322263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sz="1000" lang="en-IN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1048640" name="TextBox 5"/>
          <p:cNvSpPr txBox="1"/>
          <p:nvPr/>
        </p:nvSpPr>
        <p:spPr>
          <a:xfrm>
            <a:off x="1005840" y="1886873"/>
            <a:ext cx="5855970" cy="1169551"/>
          </a:xfrm>
          <a:prstGeom prst="rect"/>
          <a:noFill/>
        </p:spPr>
        <p:txBody>
          <a:bodyPr wrap="square">
            <a:spAutoFit/>
          </a:bodyPr>
          <a:p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proposed solution aims to deliver a modern, efficient, and user-friendly car rentals application that meets the needs of both customers and rental businesses. By leveraging the Django framework and best practices in software development, the application will offer a robust and scalable solution for the car rental industry.</a:t>
            </a:r>
            <a:endParaRPr dirty="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sz="1600" lang="en-IN">
                <a:solidFill>
                  <a:srgbClr val="213163"/>
                </a:solidFill>
              </a:rPr>
              <a:t>Technology Used</a:t>
            </a:r>
            <a:endParaRPr sz="1600" lang="en-IN"/>
          </a:p>
        </p:txBody>
      </p:sp>
      <p:sp>
        <p:nvSpPr>
          <p:cNvPr id="1048642" name="Google Shape;62;g5fab984687_2_0"/>
          <p:cNvSpPr txBox="1"/>
          <p:nvPr/>
        </p:nvSpPr>
        <p:spPr>
          <a:xfrm>
            <a:off x="128063" y="1059160"/>
            <a:ext cx="5314387" cy="37900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173355" marL="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indent="-173355" marL="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indent="-173355" marL="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4194304" name="Diagram 4"/>
          <p:cNvGraphicFramePr>
            <a:graphicFrameLocks/>
          </p:cNvGraphicFramePr>
          <p:nvPr/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pic>
        <p:nvPicPr>
          <p:cNvPr id="2097158" name="Picture 8"/>
          <p:cNvPicPr>
            <a:picLocks noChangeAspect="1"/>
          </p:cNvPicPr>
          <p:nvPr/>
        </p:nvPicPr>
        <p:blipFill>
          <a:blip xmlns:r="http://schemas.openxmlformats.org/officeDocument/2006/relationships" r:embed="rId6"/>
          <a:stretch>
            <a:fillRect/>
          </a:stretch>
        </p:blipFill>
        <p:spPr>
          <a:xfrm>
            <a:off x="1021171" y="1723257"/>
            <a:ext cx="2956469" cy="2573047"/>
          </a:xfrm>
          <a:prstGeom prst="rect"/>
        </p:spPr>
      </p:pic>
      <p:pic>
        <p:nvPicPr>
          <p:cNvPr id="2097159" name="Picture 10"/>
          <p:cNvPicPr>
            <a:picLocks noChangeAspect="1"/>
          </p:cNvPicPr>
          <p:nvPr/>
        </p:nvPicPr>
        <p:blipFill>
          <a:blip xmlns:r="http://schemas.openxmlformats.org/officeDocument/2006/relationships" r:embed="rId7"/>
          <a:stretch>
            <a:fillRect/>
          </a:stretch>
        </p:blipFill>
        <p:spPr>
          <a:xfrm>
            <a:off x="4564380" y="1712692"/>
            <a:ext cx="4165599" cy="2090952"/>
          </a:xfrm>
          <a:prstGeom prst="rect"/>
        </p:spPr>
      </p:pic>
      <p:sp>
        <p:nvSpPr>
          <p:cNvPr id="1048643" name="TextBox 11"/>
          <p:cNvSpPr txBox="1"/>
          <p:nvPr/>
        </p:nvSpPr>
        <p:spPr>
          <a:xfrm>
            <a:off x="1000361" y="1361511"/>
            <a:ext cx="3318484" cy="307777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lang="en-US"/>
              <a:t>Front-end</a:t>
            </a:r>
          </a:p>
        </p:txBody>
      </p:sp>
      <p:sp>
        <p:nvSpPr>
          <p:cNvPr id="1048644" name="TextBox 12"/>
          <p:cNvSpPr txBox="1"/>
          <p:nvPr/>
        </p:nvSpPr>
        <p:spPr>
          <a:xfrm>
            <a:off x="4865736" y="1287522"/>
            <a:ext cx="3580969" cy="307777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lang="en-US"/>
              <a:t>Back-end</a:t>
            </a:r>
          </a:p>
        </p:txBody>
      </p:sp>
      <p:cxnSp>
        <p:nvCxnSpPr>
          <p:cNvPr id="3145736" name="Straight Connector 5"/>
          <p:cNvCxnSpPr>
            <a:cxnSpLocks/>
          </p:cNvCxnSpPr>
          <p:nvPr/>
        </p:nvCxnSpPr>
        <p:spPr>
          <a:xfrm>
            <a:off x="0" y="4675910"/>
            <a:ext cx="9144000" cy="0"/>
          </a:xfrm>
          <a:prstGeom prst="line"/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45" name="Google Shape;61;g5fab984687_2_0"/>
          <p:cNvSpPr txBox="1"/>
          <p:nvPr/>
        </p:nvSpPr>
        <p:spPr>
          <a:xfrm>
            <a:off x="138652" y="4713110"/>
            <a:ext cx="707168" cy="322263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sz="1000" lang="en-IN">
                <a:solidFill>
                  <a:schemeClr val="tx1"/>
                </a:solidFill>
              </a:rPr>
              <a:t>Source 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A6559A34-456E-49A1-8157-9E3D18BFAD36}">
  <ds:schemaRefs>
    <ds:schemaRef ds:uri="http://schemas.microsoft.com/office/2006/metadata/properties"/>
    <ds:schemaRef ds:uri="http://www.w3.org/2000/xmlns/"/>
    <ds:schemaRef ds:uri="9162bd5b-4ed9-4da3-b376-05204580ba3f"/>
    <ds:schemaRef ds:uri="http://www.w3.org/2001/XMLSchema-instance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Dr Moinudeen Syed</dc:creator>
  <cp:lastModifiedBy>RITHICK SHABU</cp:lastModifiedBy>
  <dcterms:created xsi:type="dcterms:W3CDTF">2024-04-11T16:59:42Z</dcterms:created>
  <dcterms:modified xsi:type="dcterms:W3CDTF">2024-04-11T16:59:42Z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