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8"/>
  </p:notesMasterIdLst>
  <p:sldIdLst>
    <p:sldId id="475" r:id="rId2"/>
    <p:sldId id="257" r:id="rId3"/>
    <p:sldId id="485" r:id="rId4"/>
    <p:sldId id="269" r:id="rId5"/>
    <p:sldId id="486" r:id="rId6"/>
    <p:sldId id="487" r:id="rId7"/>
    <p:sldId id="488" r:id="rId8"/>
    <p:sldId id="490" r:id="rId9"/>
    <p:sldId id="478" r:id="rId10"/>
    <p:sldId id="489" r:id="rId11"/>
    <p:sldId id="504" r:id="rId12"/>
    <p:sldId id="503" r:id="rId13"/>
    <p:sldId id="505" r:id="rId14"/>
    <p:sldId id="476" r:id="rId15"/>
    <p:sldId id="493" r:id="rId16"/>
    <p:sldId id="494" r:id="rId17"/>
    <p:sldId id="492" r:id="rId18"/>
    <p:sldId id="495" r:id="rId19"/>
    <p:sldId id="497" r:id="rId20"/>
    <p:sldId id="268" r:id="rId21"/>
    <p:sldId id="270" r:id="rId22"/>
    <p:sldId id="265" r:id="rId23"/>
    <p:sldId id="498" r:id="rId24"/>
    <p:sldId id="501" r:id="rId25"/>
    <p:sldId id="502" r:id="rId26"/>
    <p:sldId id="266" r:id="rId27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24" userDrawn="1">
          <p15:clr>
            <a:srgbClr val="A4A3A4"/>
          </p15:clr>
        </p15:guide>
        <p15:guide id="2" pos="39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 showGuides="1">
      <p:cViewPr varScale="1">
        <p:scale>
          <a:sx n="61" d="100"/>
          <a:sy n="61" d="100"/>
        </p:scale>
        <p:origin x="28" y="28"/>
      </p:cViewPr>
      <p:guideLst>
        <p:guide orient="horz" pos="2124"/>
        <p:guide pos="394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CF511DAC-3643-3D0B-21EA-C797E1965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74C5744A-76BA-2814-D9FE-5A10DAC4E3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4D3C8E8C-82ED-5ADD-991A-78EAC184A3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26136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96A0C200-648B-3956-1819-58BB61D14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0CA491FF-4F30-6D9D-810F-8F8808F919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12BADDAF-6358-9E21-FB37-8E60733456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177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B0E2DF43-1BBE-6542-4325-B871E4364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CD4FBF6D-AB5B-F679-3CBF-CA3CFCC58B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7024876B-4C75-10BD-6C8D-009251156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6612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t>3/25/2025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t>3/25/2025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t>3/25/2025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t>3/25/2025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t>3/25/2025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t>3/25/2025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ishekZap/SQL-Injection-Data-Leak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442238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.com/sql-defense-strategie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sql-detec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.com/deep-learning-sq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web-security-sq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xample.com/intrusion-detection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xample.com/intrusion-detectio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 Final Year Project (Review 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IN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Detecting Data Leaks Using</a:t>
            </a:r>
            <a:r>
              <a:rPr lang="en-US" alt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SQL Injection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Bachelor of Computer Applications(BCA)</a:t>
            </a:r>
          </a:p>
          <a:p>
            <a:pPr marL="0" indent="0" algn="ctr">
              <a:buNone/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No : 41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Mr. Sakthi S</a:t>
            </a:r>
            <a:br>
              <a:rPr lang="en-IN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Assistant Professor</a:t>
            </a: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en-US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Presidency School of CSE &amp; IS</a:t>
            </a:r>
            <a:b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sz="1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Presidency University</a:t>
            </a:r>
            <a:b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29650" y="6419850"/>
            <a:ext cx="2743200" cy="365125"/>
          </a:xfrm>
        </p:spPr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</a:t>
            </a:fld>
            <a:endParaRPr lang="en-US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435224" y="2457723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YASHODA B 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20221BCA0275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ABISHEK V S  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20221BCA0261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GOVIND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IN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YASHWANTH G 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alt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20221BCA0266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066221-CA4D-364D-9DB5-DBEE9C4F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10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0A7A6-943F-9807-752C-ED43E3866002}"/>
              </a:ext>
            </a:extLst>
          </p:cNvPr>
          <p:cNvSpPr txBox="1"/>
          <p:nvPr/>
        </p:nvSpPr>
        <p:spPr>
          <a:xfrm>
            <a:off x="266700" y="323334"/>
            <a:ext cx="100584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Modules</a:t>
            </a:r>
            <a:endParaRPr lang="en-IN" sz="4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8E2731-3ADD-37E6-87D1-09000D5033F6}"/>
              </a:ext>
            </a:extLst>
          </p:cNvPr>
          <p:cNvSpPr txBox="1"/>
          <p:nvPr/>
        </p:nvSpPr>
        <p:spPr>
          <a:xfrm>
            <a:off x="917907" y="1303930"/>
            <a:ext cx="100584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Data Collection &amp; Input Handling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Feature Extraction &amp; Classification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Anomaly Detection &amp; Model Training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Intrusion Detection &amp; Prevention System (IDPS)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IN" sz="3200" dirty="0"/>
              <a:t> Evaluation &amp; Reporting</a:t>
            </a:r>
          </a:p>
        </p:txBody>
      </p:sp>
    </p:spTree>
    <p:extLst>
      <p:ext uri="{BB962C8B-B14F-4D97-AF65-F5344CB8AC3E}">
        <p14:creationId xmlns:p14="http://schemas.microsoft.com/office/powerpoint/2010/main" val="1721292303"/>
      </p:ext>
    </p:extLst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6E014-8762-357D-05C9-D0CB05EBB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460DF2-5765-82F8-4BD3-CC8A5ADC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11</a:t>
            </a:fld>
            <a:endParaRPr lang="en-US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44C5E8-681F-A96C-CD9F-68ED60CBEEB0}"/>
              </a:ext>
            </a:extLst>
          </p:cNvPr>
          <p:cNvSpPr txBox="1"/>
          <p:nvPr/>
        </p:nvSpPr>
        <p:spPr>
          <a:xfrm>
            <a:off x="266700" y="323334"/>
            <a:ext cx="110871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Modules</a:t>
            </a:r>
            <a:endParaRPr lang="en-IN" sz="44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1230341-F62D-AC35-73D2-CDC8C350D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43" y="1654046"/>
            <a:ext cx="1057365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3200" dirty="0"/>
              <a:t>Set Up a Web Application for Input Collection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3200" dirty="0"/>
              <a:t>Implement SQLi Detection using </a:t>
            </a:r>
            <a:r>
              <a:rPr lang="en-US" sz="3200" b="1" dirty="0"/>
              <a:t>Regex &amp; Logging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3200" dirty="0"/>
              <a:t>Use </a:t>
            </a:r>
            <a:r>
              <a:rPr lang="en-US" sz="3200" b="1" dirty="0"/>
              <a:t>Machine Learning</a:t>
            </a:r>
            <a:r>
              <a:rPr lang="en-US" sz="3200" dirty="0"/>
              <a:t> to classify SQLi attempts</a:t>
            </a:r>
            <a:endParaRPr lang="en-US" sz="3200" b="1" dirty="0"/>
          </a:p>
          <a:p>
            <a:pPr marL="342900" indent="-342900" algn="just" defTabSz="914400">
              <a:buFont typeface="+mj-lt"/>
              <a:buAutoNum type="arabicPeriod"/>
            </a:pPr>
            <a:r>
              <a:rPr lang="en-US" sz="3200" dirty="0"/>
              <a:t>Monitor SQLi attempts in </a:t>
            </a:r>
            <a:r>
              <a:rPr lang="en-US" sz="3200" b="1" dirty="0"/>
              <a:t>Real-time</a:t>
            </a:r>
            <a:r>
              <a:rPr lang="en-US" sz="3200" dirty="0"/>
              <a:t> (Network Analysis)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32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498181"/>
      </p:ext>
    </p:extLst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1601FA-B637-B0A0-5B9A-F2F6F0F1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12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CF2CA3-6F22-24CB-5CEC-77AA3C403F55}"/>
              </a:ext>
            </a:extLst>
          </p:cNvPr>
          <p:cNvSpPr txBox="1"/>
          <p:nvPr/>
        </p:nvSpPr>
        <p:spPr>
          <a:xfrm>
            <a:off x="2514600" y="48081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Module 1</a:t>
            </a:r>
            <a:endParaRPr lang="en-IN" sz="3600" b="1" dirty="0"/>
          </a:p>
          <a:p>
            <a:pPr algn="ctr"/>
            <a:endParaRPr lang="en-IN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6CCE36-DEF9-FCAD-0CF3-D77BA86EDE30}"/>
              </a:ext>
            </a:extLst>
          </p:cNvPr>
          <p:cNvSpPr txBox="1"/>
          <p:nvPr/>
        </p:nvSpPr>
        <p:spPr>
          <a:xfrm>
            <a:off x="599440" y="1311811"/>
            <a:ext cx="1075436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dirty="0"/>
              <a:t>Step 1: Install Required Modules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pip install flask(</a:t>
            </a:r>
            <a:r>
              <a:rPr lang="en-IN" sz="3200" dirty="0"/>
              <a:t>Web Application &amp; Input Handling</a:t>
            </a:r>
            <a:r>
              <a:rPr lang="en-US" sz="3200" dirty="0"/>
              <a:t>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pip install </a:t>
            </a:r>
            <a:r>
              <a:rPr lang="en-US" sz="3200" dirty="0" err="1"/>
              <a:t>mysql</a:t>
            </a:r>
            <a:r>
              <a:rPr lang="en-US" sz="3200" dirty="0"/>
              <a:t>-connector-python(</a:t>
            </a:r>
            <a:r>
              <a:rPr lang="en-IN" sz="3200" dirty="0"/>
              <a:t>Database Connectivity</a:t>
            </a:r>
            <a:r>
              <a:rPr lang="en-US" sz="3200" dirty="0"/>
              <a:t>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pip install bleach(</a:t>
            </a:r>
            <a:r>
              <a:rPr lang="en-IN" sz="3200" dirty="0"/>
              <a:t>Security &amp; Input Sanitization</a:t>
            </a:r>
            <a:r>
              <a:rPr lang="en-US" sz="3200" dirty="0"/>
              <a:t>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import logging(</a:t>
            </a:r>
            <a:r>
              <a:rPr lang="en-IN" sz="3200" dirty="0"/>
              <a:t>Logging &amp; Monitoring</a:t>
            </a:r>
            <a:r>
              <a:rPr lang="en-US" sz="3200" dirty="0"/>
              <a:t>)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200" dirty="0"/>
              <a:t>import re()</a:t>
            </a:r>
          </a:p>
          <a:p>
            <a:pPr algn="just"/>
            <a:r>
              <a:rPr lang="en-US" sz="3200" dirty="0"/>
              <a:t>Step 2: Create a Basic Flask Web App</a:t>
            </a:r>
          </a:p>
          <a:p>
            <a:pPr algn="just"/>
            <a:r>
              <a:rPr lang="en-US" sz="3200" dirty="0"/>
              <a:t>Step 3: Create a Simple Login Form (login.html)</a:t>
            </a:r>
          </a:p>
          <a:p>
            <a:pPr algn="just"/>
            <a:r>
              <a:rPr lang="en-US" sz="3200" dirty="0"/>
              <a:t>Step 4: Run the Web App</a:t>
            </a:r>
          </a:p>
          <a:p>
            <a:pPr algn="just"/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70139611"/>
      </p:ext>
    </p:extLst>
  </p:cSld>
  <p:clrMapOvr>
    <a:masterClrMapping/>
  </p:clrMapOvr>
  <p:transition spd="slow">
    <p:blinds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FF2445-3DA5-1F04-5BA3-C9C332327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13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9A1E14-7537-8169-5B21-BC4D4A12F5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800" y="934086"/>
            <a:ext cx="9118600" cy="47707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951F29-8186-DB30-6CAD-F7892C6CEF77}"/>
              </a:ext>
            </a:extLst>
          </p:cNvPr>
          <p:cNvSpPr txBox="1"/>
          <p:nvPr/>
        </p:nvSpPr>
        <p:spPr>
          <a:xfrm>
            <a:off x="1320800" y="45033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Step 3: Create a Simple Login Form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950070486"/>
      </p:ext>
    </p:extLst>
  </p:cSld>
  <p:clrMapOvr>
    <a:masterClrMapping/>
  </p:clrMapOvr>
  <p:transition spd="slow">
    <p:blinds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747823" y="118719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13637" y="1663996"/>
            <a:ext cx="10164726" cy="3386976"/>
          </a:xfrm>
        </p:spPr>
        <p:txBody>
          <a:bodyPr/>
          <a:lstStyle/>
          <a:p>
            <a:pPr marL="0" indent="0" algn="just">
              <a:buNone/>
            </a:pPr>
            <a:r>
              <a:rPr lang="en-IN" dirty="0"/>
              <a:t>Database Management Systems (DBMS)</a:t>
            </a:r>
          </a:p>
          <a:p>
            <a:pPr algn="just"/>
            <a:r>
              <a:rPr lang="en-GB" dirty="0"/>
              <a:t>MySQL, PostgreSQL, MongoDB</a:t>
            </a:r>
          </a:p>
          <a:p>
            <a:pPr algn="just"/>
            <a:r>
              <a:rPr lang="en-GB" dirty="0"/>
              <a:t>Stores and manages structured and unstructured data</a:t>
            </a:r>
          </a:p>
          <a:p>
            <a:pPr algn="just"/>
            <a:r>
              <a:rPr lang="en-GB" dirty="0"/>
              <a:t>Used to log SQL queries and </a:t>
            </a:r>
            <a:r>
              <a:rPr lang="en-GB" dirty="0" err="1"/>
              <a:t>analyze</a:t>
            </a:r>
            <a:r>
              <a:rPr lang="en-GB" dirty="0"/>
              <a:t> injection patterns</a:t>
            </a:r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  <a:p>
            <a:pPr algn="just"/>
            <a:endParaRPr lang="en-GB" dirty="0"/>
          </a:p>
        </p:txBody>
      </p:sp>
    </p:spTree>
  </p:cSld>
  <p:clrMapOvr>
    <a:masterClrMapping/>
  </p:clrMapOvr>
  <p:transition spd="slow">
    <p:blinds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7D6C-B109-80EB-6C7F-EF032692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A8C52-C1E0-BE2C-22F5-D10150074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Python: Develops detection models and security automation</a:t>
            </a:r>
          </a:p>
          <a:p>
            <a:pPr algn="just"/>
            <a:r>
              <a:rPr lang="en-GB" dirty="0"/>
              <a:t>SQL: Queries database and detects malicious patterns</a:t>
            </a:r>
          </a:p>
          <a:p>
            <a:pPr algn="just"/>
            <a:r>
              <a:rPr lang="en-GB" dirty="0"/>
              <a:t>Ensures efficiency in detecting SQL injections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C26A1-2377-F694-96F4-13F1C415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679358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3D3B-25F6-4E08-C1E9-717FB95BB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Machine Learning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98C23-9D8A-618C-FF80-15C52D3F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96432"/>
          </a:xfrm>
        </p:spPr>
        <p:txBody>
          <a:bodyPr/>
          <a:lstStyle/>
          <a:p>
            <a:pPr algn="just"/>
            <a:r>
              <a:rPr lang="en-GB" dirty="0"/>
              <a:t>Scikit-learn, TensorFlow, </a:t>
            </a:r>
            <a:r>
              <a:rPr lang="en-GB" dirty="0" err="1"/>
              <a:t>PyTorch</a:t>
            </a:r>
            <a:endParaRPr lang="en-GB" dirty="0"/>
          </a:p>
          <a:p>
            <a:pPr algn="just"/>
            <a:r>
              <a:rPr lang="en-GB" dirty="0"/>
              <a:t>Trains models using Decision Trees, Random Forest, CNNs</a:t>
            </a:r>
          </a:p>
          <a:p>
            <a:pPr algn="just"/>
            <a:r>
              <a:rPr lang="en-GB" dirty="0"/>
              <a:t>Enhances detection of complex SQL injection attacks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859C7-C317-E759-CBAB-48401F03F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140813"/>
      </p:ext>
    </p:extLst>
  </p:cSld>
  <p:clrMapOvr>
    <a:masterClrMapping/>
  </p:clrMapOvr>
  <p:transition spd="slow">
    <p:blinds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02DA-91DE-AFCF-127C-74A41ADF7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Natural Language Processing (NLP)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AF3AF-71F6-40A0-8EB5-DE4109160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/>
              <a:t>NLTK, </a:t>
            </a:r>
            <a:r>
              <a:rPr lang="en-GB" dirty="0" err="1"/>
              <a:t>SpaCy</a:t>
            </a:r>
            <a:endParaRPr lang="en-GB" dirty="0"/>
          </a:p>
          <a:p>
            <a:pPr algn="just"/>
            <a:r>
              <a:rPr lang="en-GB" dirty="0" err="1"/>
              <a:t>Analyzes</a:t>
            </a:r>
            <a:r>
              <a:rPr lang="en-GB" dirty="0"/>
              <a:t> SQL query structure and detects anomalies</a:t>
            </a:r>
          </a:p>
          <a:p>
            <a:pPr algn="just"/>
            <a:r>
              <a:rPr lang="en-GB" dirty="0"/>
              <a:t>Differentiates between normal and malicious queries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CFF12-FDC0-3026-449A-DB361B988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001951"/>
      </p:ext>
    </p:extLst>
  </p:cSld>
  <p:clrMapOvr>
    <a:masterClrMapping/>
  </p:clrMapOvr>
  <p:transition spd="slow">
    <p:blinds dir="vert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AB63-1100-4334-6B2E-440EA9392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Web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9D5E7-8470-2B9E-65F6-2FBA9CB3D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 err="1"/>
              <a:t>SQLMap</a:t>
            </a:r>
            <a:r>
              <a:rPr lang="en-GB" dirty="0"/>
              <a:t>: Detects SQL vulnerabilities</a:t>
            </a:r>
          </a:p>
          <a:p>
            <a:pPr algn="just"/>
            <a:r>
              <a:rPr lang="en-GB" dirty="0"/>
              <a:t>Burp Suite: Simulates attacks to test </a:t>
            </a:r>
            <a:r>
              <a:rPr lang="en-GB" dirty="0" err="1"/>
              <a:t>defenses</a:t>
            </a:r>
            <a:endParaRPr lang="en-GB" dirty="0"/>
          </a:p>
          <a:p>
            <a:pPr algn="just"/>
            <a:r>
              <a:rPr lang="en-GB" dirty="0"/>
              <a:t>Strengthens security testing and prevention strategies</a:t>
            </a:r>
          </a:p>
          <a:p>
            <a:pPr algn="just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426BB-7FA1-0885-B6B4-7F8BECE7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4268836"/>
      </p:ext>
    </p:extLst>
  </p:cSld>
  <p:clrMapOvr>
    <a:masterClrMapping/>
  </p:clrMapOvr>
  <p:transition spd="slow">
    <p:blinds dir="vert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26545-A9F9-1D2B-842E-3FE509B4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Cloud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49C6-6DE2-AD19-718A-AE9C332A5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4639"/>
            <a:ext cx="10305197" cy="2288149"/>
          </a:xfrm>
        </p:spPr>
        <p:txBody>
          <a:bodyPr/>
          <a:lstStyle/>
          <a:p>
            <a:r>
              <a:rPr lang="en-GB" dirty="0"/>
              <a:t>AWS, Microsoft Azure, Google Cloud</a:t>
            </a:r>
          </a:p>
          <a:p>
            <a:r>
              <a:rPr lang="en-GB" dirty="0"/>
              <a:t>Deploys the model for real-time query scanning</a:t>
            </a:r>
          </a:p>
          <a:p>
            <a:r>
              <a:rPr lang="en-GB" dirty="0"/>
              <a:t>Ensures system reliability and scalability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C52F9-A58D-15D3-D760-4DDA1B1C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1469885"/>
      </p:ext>
    </p:extLst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ctr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 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tx1">
                  <a:lumMod val="75000"/>
                  <a:lumOff val="2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https://github.com/abishekzap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GitHub Repository:</a:t>
            </a: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           </a:t>
            </a: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https://github.com/AbishekZap/SQL-Injection-Data-Leaks</a:t>
            </a:r>
            <a:endParaRPr lang="en-US" alt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76200" indent="0">
              <a:buNone/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/>
          <p:nvPr/>
        </p:nvSpPr>
        <p:spPr>
          <a:xfrm>
            <a:off x="10900229" y="6683691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 panose="02050604050505020204"/>
                <a:ea typeface="Bookman Old Style" panose="02050604050505020204"/>
                <a:cs typeface="Bookman Old Style" panose="02050604050505020204"/>
                <a:sym typeface="Bookman Old Style" panose="02050604050505020204"/>
              </a:defRPr>
            </a:lvl9pPr>
          </a:lstStyle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2" descr="Output imag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800" y="1066876"/>
            <a:ext cx="7666075" cy="4001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blinds dir="vert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51385" y="897342"/>
            <a:ext cx="9764215" cy="1995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IN" sz="2600" dirty="0"/>
              <a:t>Authors: </a:t>
            </a:r>
            <a:r>
              <a:rPr lang="en-IN" sz="2600" dirty="0" err="1"/>
              <a:t>Kanwarpartap</a:t>
            </a:r>
            <a:r>
              <a:rPr lang="en-IN" sz="2600" dirty="0"/>
              <a:t> Singh Gill; Vatsala Anand; Rahul Chauhan; Siddhant Thapliyal; Rupesh Gupta</a:t>
            </a:r>
          </a:p>
          <a:p>
            <a:pPr algn="just">
              <a:spcAft>
                <a:spcPts val="1440"/>
              </a:spcAft>
            </a:pPr>
            <a:r>
              <a:rPr lang="en-IN" sz="2600" dirty="0"/>
              <a:t>Title: A Convolutional Neural Network-Based Method for Real-Time Eye State Identification in Driver Drowsiness Detection</a:t>
            </a:r>
          </a:p>
          <a:p>
            <a:pPr algn="just">
              <a:spcAft>
                <a:spcPts val="1440"/>
              </a:spcAft>
            </a:pPr>
            <a:r>
              <a:rPr lang="en-IN" sz="2600" dirty="0" err="1"/>
              <a:t>Link:</a:t>
            </a:r>
            <a:r>
              <a:rPr lang="en-IN" sz="2600" dirty="0" err="1">
                <a:hlinkClick r:id="rId3"/>
              </a:rPr>
              <a:t>https</a:t>
            </a:r>
            <a:r>
              <a:rPr lang="en-IN" sz="2600" dirty="0">
                <a:hlinkClick r:id="rId3"/>
              </a:rPr>
              <a:t>://ieeexplore.ieee.org/document/10442238</a:t>
            </a:r>
            <a:endParaRPr lang="en-IN" sz="2600" dirty="0"/>
          </a:p>
          <a:p>
            <a:pPr marL="152400" indent="0" algn="just">
              <a:spcBef>
                <a:spcPts val="0"/>
              </a:spcBef>
              <a:buNone/>
            </a:pPr>
            <a:endParaRPr sz="2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6BDE1E-73B0-3429-E31F-382ED1691574}"/>
              </a:ext>
            </a:extLst>
          </p:cNvPr>
          <p:cNvSpPr txBox="1"/>
          <p:nvPr/>
        </p:nvSpPr>
        <p:spPr>
          <a:xfrm>
            <a:off x="812799" y="3428999"/>
            <a:ext cx="10794621" cy="1472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600" dirty="0"/>
              <a:t>2.   Authors: Gupta, S., &amp; Verma, D. (2022)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Title: SQL Injection Exploits and </a:t>
            </a:r>
            <a:r>
              <a:rPr lang="en-GB" sz="2600" dirty="0" err="1"/>
              <a:t>Defense</a:t>
            </a:r>
            <a:r>
              <a:rPr lang="en-GB" sz="2600" dirty="0"/>
              <a:t> Strategies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Link: </a:t>
            </a:r>
            <a:r>
              <a:rPr lang="en-GB" sz="2600" dirty="0">
                <a:hlinkClick r:id="rId4"/>
              </a:rPr>
              <a:t>https://example.com/sql-defense-strategies</a:t>
            </a:r>
            <a:endParaRPr lang="en-GB" sz="2600" dirty="0"/>
          </a:p>
        </p:txBody>
      </p:sp>
    </p:spTree>
  </p:cSld>
  <p:clrMapOvr>
    <a:masterClrMapping/>
  </p:clrMapOvr>
  <p:transition spd="slow">
    <p:blinds dir="vert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B29E554E-FAAE-D407-4055-5561A0EBA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EC0FF194-00CB-1498-E8A0-F268F31682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D7BEE05D-56A3-C2F0-7639-5A8CB9B801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870046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3.   Authors: Smith, J., &amp; Doe, A. (2022)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Title: SQL Injection Detection Techniques: A Survey. International Journal of Cyber Security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3"/>
              </a:rPr>
              <a:t>https://example.com/sql-detection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9EA466-B47D-402A-CA69-03DDBC16EB1D}"/>
              </a:ext>
            </a:extLst>
          </p:cNvPr>
          <p:cNvSpPr txBox="1"/>
          <p:nvPr/>
        </p:nvSpPr>
        <p:spPr>
          <a:xfrm>
            <a:off x="812800" y="3561345"/>
            <a:ext cx="10726382" cy="1872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600" dirty="0"/>
              <a:t>4.  Authors: Lee, C., &amp; Kim, H. (2021)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Title: Deep Learning for Database Security: Anomaly Detection in SQL Queries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600" dirty="0"/>
              <a:t>Link: </a:t>
            </a:r>
            <a:r>
              <a:rPr lang="en-GB" sz="2600" dirty="0">
                <a:hlinkClick r:id="rId4"/>
              </a:rPr>
              <a:t>https://example.com/deep-learning-sql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514448205"/>
      </p:ext>
    </p:extLst>
  </p:cSld>
  <p:clrMapOvr>
    <a:masterClrMapping/>
  </p:clrMapOvr>
  <p:transition spd="slow">
    <p:blinds dir="vert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0E59D52C-CBA5-D50E-1029-31848ED0E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38D0669A-A764-A57C-2AD2-DFA221844A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AEFE934E-45EB-0591-496B-D723264356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17200" cy="245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5.  Authors: Johnson, M., &amp; White, P. (2021)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Title: Advances in Web Security: SQL Injection and Countermeasures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3"/>
              </a:rPr>
              <a:t>https://example.com/web-security-sql</a:t>
            </a:r>
            <a:endParaRPr lang="en-GB" dirty="0"/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3D6976-1EE1-F6C1-B590-694F4DCC900A}"/>
              </a:ext>
            </a:extLst>
          </p:cNvPr>
          <p:cNvSpPr txBox="1"/>
          <p:nvPr/>
        </p:nvSpPr>
        <p:spPr>
          <a:xfrm>
            <a:off x="887861" y="3594100"/>
            <a:ext cx="10667999" cy="1564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en-GB" sz="2800" dirty="0"/>
              <a:t>6. Authors: Patel, R., &amp; Sharma, K. (2020)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Title: Intrusion Detection Systems for SQL Injection Attacks</a:t>
            </a:r>
          </a:p>
          <a:p>
            <a:pPr marL="457200" indent="-457200" algn="just">
              <a:spcAft>
                <a:spcPts val="1440"/>
              </a:spcAft>
              <a:buFont typeface="Arial" panose="020B0604020202020204" pitchFamily="34" charset="0"/>
              <a:buChar char="•"/>
            </a:pPr>
            <a:r>
              <a:rPr lang="en-GB" sz="2800" dirty="0"/>
              <a:t>Link: </a:t>
            </a:r>
            <a:r>
              <a:rPr lang="en-GB" sz="2800" dirty="0">
                <a:hlinkClick r:id="rId4"/>
              </a:rPr>
              <a:t>https://example.com/intrusion-detection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9340606"/>
      </p:ext>
    </p:extLst>
  </p:cSld>
  <p:clrMapOvr>
    <a:masterClrMapping/>
  </p:clrMapOvr>
  <p:transition spd="slow">
    <p:blinds dir="vert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4BB30308-1ECE-ADED-5C27-4A5FDF7D9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5894B454-F12C-ACFA-A1CF-1306F64ABC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>
            <a:extLst>
              <a:ext uri="{FF2B5EF4-FFF2-40B4-BE49-F238E27FC236}">
                <a16:creationId xmlns:a16="http://schemas.microsoft.com/office/drawing/2014/main" id="{FE785654-0585-BC58-DF48-648DF3F162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17200" cy="2451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 algn="just">
              <a:buNone/>
            </a:pPr>
            <a:r>
              <a:rPr lang="en-GB" dirty="0"/>
              <a:t>7. Authors: Patel, R., &amp; Sharma, K. (2020)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Title: Intrusion Detection Systems for SQL Injection Attacks</a:t>
            </a:r>
          </a:p>
          <a:p>
            <a:pPr algn="just">
              <a:spcAft>
                <a:spcPts val="1440"/>
              </a:spcAft>
            </a:pPr>
            <a:r>
              <a:rPr lang="en-GB" dirty="0"/>
              <a:t>Link: </a:t>
            </a:r>
            <a:r>
              <a:rPr lang="en-GB" dirty="0">
                <a:hlinkClick r:id="rId3"/>
              </a:rPr>
              <a:t>https://example.com/intrusion-detection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506345"/>
      </p:ext>
    </p:extLst>
  </p:cSld>
  <p:clrMapOvr>
    <a:masterClrMapping/>
  </p:clrMapOvr>
  <p:transition spd="slow">
    <p:blinds dir="vert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430"/>
          </a:xfrm>
        </p:spPr>
        <p:txBody>
          <a:bodyPr/>
          <a:lstStyle/>
          <a:p>
            <a:r>
              <a:rPr lang="en-US" altLang="en-US" sz="40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  <a:sym typeface="+mn-ea"/>
              </a:rPr>
              <a:t>Understanding SQL Injection &amp; Data Leaks</a:t>
            </a:r>
            <a:endParaRPr lang="en-US" altLang="en-US" sz="4000" b="1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en-US" dirty="0"/>
              <a:t>SQL injection (SQLi) is a major cybersecurity threat that allows attackers to manipulate database queries.</a:t>
            </a:r>
          </a:p>
          <a:p>
            <a:pPr algn="just"/>
            <a:r>
              <a:rPr lang="en-US" altLang="en-US" dirty="0"/>
              <a:t>Attackers can exploit vulnerabilities to gain unauthorized access to sensitive data.</a:t>
            </a:r>
          </a:p>
          <a:p>
            <a:pPr algn="just"/>
            <a:r>
              <a:rPr lang="en-US" altLang="en-US" dirty="0"/>
              <a:t>Detecting data leaks caused by SQLi is essential for data security and compliance.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/>
              <a:t>3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Placeholder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31777" y="1084847"/>
            <a:ext cx="10149367" cy="3538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Unauthorized access to sensitive database records due to SQL injection attacks.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Lack of real-time detection mechanisms for abnormal SQL query patterns.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Difficulty in distinguishing between legitimate and malicious queries.</a:t>
            </a: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sym typeface="Verdana" panose="020B0604030504040204"/>
              </a:rPr>
              <a:t>Potential for large-scale data breaches if SQLi goes undetected.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1CB398-2514-A6CA-CF24-37172F854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C1CA6-2F7F-0521-DD0F-0032E18037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0" y="911696"/>
            <a:ext cx="9804400" cy="45406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36A5B1-B931-C9B9-BAD8-C03D4F4BC257}"/>
              </a:ext>
            </a:extLst>
          </p:cNvPr>
          <p:cNvSpPr txBox="1"/>
          <p:nvPr/>
        </p:nvSpPr>
        <p:spPr>
          <a:xfrm>
            <a:off x="1803400" y="101873"/>
            <a:ext cx="80899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/>
              <a:t>Literature Survey</a:t>
            </a:r>
          </a:p>
        </p:txBody>
      </p:sp>
    </p:spTree>
    <p:extLst>
      <p:ext uri="{BB962C8B-B14F-4D97-AF65-F5344CB8AC3E}">
        <p14:creationId xmlns:p14="http://schemas.microsoft.com/office/powerpoint/2010/main" val="2687681764"/>
      </p:ext>
    </p:extLst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0DC70-66D1-C06F-931E-9133F170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6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FBFF46-CE6C-4FD3-84F9-FC289EF84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246" y="730250"/>
            <a:ext cx="10378554" cy="4641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200273"/>
      </p:ext>
    </p:extLst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673C438-4C25-C0A3-3362-73BF1DC44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7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9C8529-BD1F-CF94-432D-42BEB11C160F}"/>
              </a:ext>
            </a:extLst>
          </p:cNvPr>
          <p:cNvSpPr txBox="1"/>
          <p:nvPr/>
        </p:nvSpPr>
        <p:spPr>
          <a:xfrm>
            <a:off x="1221475" y="46966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Architecture </a:t>
            </a:r>
            <a:endParaRPr lang="en-IN" sz="4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077E93-F0C2-4FF2-66F8-6E8739AFE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6525"/>
            <a:ext cx="5746750" cy="561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67720"/>
      </p:ext>
    </p:extLst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5BF1E-76A6-641F-D276-7860D2B67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DA1398-DC41-D19B-7341-883880A0A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t>8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4D294-9782-1447-260D-60A12E40A244}"/>
              </a:ext>
            </a:extLst>
          </p:cNvPr>
          <p:cNvSpPr txBox="1"/>
          <p:nvPr/>
        </p:nvSpPr>
        <p:spPr>
          <a:xfrm>
            <a:off x="1057701" y="258128"/>
            <a:ext cx="1021904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ambria" panose="02040503050406030204" pitchFamily="18" charset="0"/>
                <a:ea typeface="Cambria" panose="02040503050406030204" pitchFamily="18" charset="0"/>
              </a:rPr>
              <a:t>Architecture </a:t>
            </a:r>
            <a:endParaRPr lang="en-IN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1BCC90-721D-2BB3-5B7B-F0E70DD7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55" y="1082416"/>
            <a:ext cx="10488489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404528"/>
      </p:ext>
    </p:extLst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2A90D7-C081-3605-9458-3C618A5C8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375" y="973184"/>
            <a:ext cx="5737575" cy="4320523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567</TotalTime>
  <Words>829</Words>
  <Application>Microsoft Office PowerPoint</Application>
  <PresentationFormat>Widescreen</PresentationFormat>
  <Paragraphs>143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BCA Final Year Project (Review I)  Detecting Data Leaks Using SQL Injection </vt:lpstr>
      <vt:lpstr>Content</vt:lpstr>
      <vt:lpstr>Understanding SQL Injection &amp; Data Leaks</vt:lpstr>
      <vt:lpstr>Problem Statement</vt:lpstr>
      <vt:lpstr>PowerPoint Presentation</vt:lpstr>
      <vt:lpstr>PowerPoint Presentation</vt:lpstr>
      <vt:lpstr>PowerPoint Presentation</vt:lpstr>
      <vt:lpstr>PowerPoint Presentation</vt:lpstr>
      <vt:lpstr>Module Design</vt:lpstr>
      <vt:lpstr>PowerPoint Presentation</vt:lpstr>
      <vt:lpstr>PowerPoint Presentation</vt:lpstr>
      <vt:lpstr>PowerPoint Presentation</vt:lpstr>
      <vt:lpstr>PowerPoint Presentation</vt:lpstr>
      <vt:lpstr>Tools And Technologies To Be Used</vt:lpstr>
      <vt:lpstr>Programming Languages</vt:lpstr>
      <vt:lpstr>Machine Learning Frameworks</vt:lpstr>
      <vt:lpstr>Natural Language Processing (NLP)</vt:lpstr>
      <vt:lpstr>Web Security Tools</vt:lpstr>
      <vt:lpstr>Cloud Platforms</vt:lpstr>
      <vt:lpstr>Github Link</vt:lpstr>
      <vt:lpstr>Timeline of the Project (Gantt Chart)</vt:lpstr>
      <vt:lpstr>References (IEEE Paper format)</vt:lpstr>
      <vt:lpstr>References (IEEE Paper format)</vt:lpstr>
      <vt:lpstr>References (IEEE Paper format)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vs abishek</cp:lastModifiedBy>
  <cp:revision>923</cp:revision>
  <cp:lastPrinted>2018-07-24T06:37:00Z</cp:lastPrinted>
  <dcterms:created xsi:type="dcterms:W3CDTF">2018-06-07T04:06:00Z</dcterms:created>
  <dcterms:modified xsi:type="dcterms:W3CDTF">2025-03-25T14:42:41Z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E1CEFEF2B07A4BFAA4F0CF8BD5C1E615_12</vt:lpwstr>
  </property>
  <property fmtid="{D5CDD505-2E9C-101B-9397-08002B2CF9AE}" pid="3" name="KSOProductBuildVer">
    <vt:lpwstr>1033-12.2.0.19805</vt:lpwstr>
  </property>
</Properties>
</file>