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573" autoAdjust="0"/>
  </p:normalViewPr>
  <p:slideViewPr>
    <p:cSldViewPr>
      <p:cViewPr>
        <p:scale>
          <a:sx n="191" d="100"/>
          <a:sy n="191"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0"/>
      <c:perspective val="0"/>
    </c:view3D>
    <c:floor>
      <c:thickness val="0"/>
      <c:spPr>
        <a:ln w="12700">
          <a:solidFill>
            <a:srgbClr val="000000"/>
          </a:solidFill>
          <a:prstDash val="solid"/>
        </a:ln>
      </c:spPr>
    </c:floor>
    <c:sideWall>
      <c:thickness val="0"/>
      <c:spPr>
        <a:noFill/>
        <a:ln>
          <a:noFill/>
        </a:ln>
      </c:spPr>
    </c:sideWall>
    <c:backWall>
      <c:thickness val="0"/>
      <c:spPr>
        <a:noFill/>
        <a:ln>
          <a:noFill/>
        </a:ln>
      </c:spPr>
    </c:backWall>
    <c:plotArea>
      <c:layout>
        <c:manualLayout>
          <c:layoutTarget val="inner"/>
          <c:xMode val="edge"/>
          <c:yMode val="edge"/>
          <c:x val="0.028972367"/>
          <c:y val="0.040994618"/>
          <c:w val="0.9710276"/>
          <c:h val="0.85057884"/>
        </c:manualLayout>
      </c:layout>
      <c:bar3DChart>
        <c:barDir val="col"/>
        <c:grouping val="clustered"/>
        <c:varyColors val="0"/>
        <c:ser>
          <c:idx val="0"/>
          <c:order val="0"/>
          <c:tx>
            <c:v>Exceeds</c:v>
          </c:tx>
          <c:spPr>
            <a:solidFill>
              <a:srgbClr val="4F81B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504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9BBB59"/>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8064A2"/>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gapWidth val="150"/>
        <c:gapDepth val="150"/>
        <c:shape val="box"/>
        <c:axId val="0"/>
        <c:axId val="1"/>
      </c:bar3DChart>
      <c:catAx>
        <c:axId val="0"/>
        <c:scaling>
          <c:orientation val="minMax"/>
        </c:scaling>
        <c:delete val="0"/>
        <c:axPos val="b"/>
        <c:numFmt formatCode="General" sourceLinked="0"/>
        <c:majorTickMark val="out"/>
        <c:minorTickMark val="none"/>
        <c:tickLblPos val="nextTo"/>
        <c:txPr>
          <a:bodyPr/>
          <a:lstStyle/>
          <a:p>
            <a:pPr>
              <a:defRPr sz="2200" b="0" i="0" u="none" strike="noStrike" baseline="0">
                <a:solidFill>
                  <a:srgbClr val="00000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1"/>
        <c:axPos val="l"/>
        <c:numFmt formatCode="General" sourceLinked="0"/>
        <c:majorTickMark val="out"/>
        <c:minorTickMark val="none"/>
        <c:tickLblPos val="none"/>
        <c:txPr>
          <a:bodyPr/>
          <a:lstStyle/>
          <a:p>
            <a:pPr>
              <a:defRPr sz="2200" b="0" i="0" u="none" strike="noStrike" baseline="0">
                <a:solidFill>
                  <a:srgbClr val="000000"/>
                </a:solidFill>
                <a:latin typeface="Droid Sans"/>
                <a:ea typeface="Droid Sans"/>
                <a:cs typeface="Lucida Sans"/>
              </a:defRPr>
            </a:pPr>
            <a:endParaRPr lang="zh-CN"/>
          </a:p>
        </c:txPr>
        <c:crosses val="autoZero"/>
        <c:crossBetween val="between"/>
        <c:crossAx val="0"/>
      </c:valAx>
      <c:spPr>
        <a:noFill/>
        <a:ln>
          <a:noFill/>
        </a:ln>
      </c:spPr>
    </c:plotArea>
    <c:plotVisOnly val="1"/>
    <c:dispBlanksAs val="gap"/>
    <c:showDLblsOverMax val="0"/>
  </c:chart>
  <c:spPr>
    <a:solidFill>
      <a:srgbClr val="FFFFFF"/>
    </a:solidFill>
  </c:spPr>
  <c:txPr>
    <a:bodyPr/>
    <a:lstStyle/>
    <a:p>
      <a:pPr>
        <a:defRPr sz="22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0"/>
      <c:perspective val="0"/>
    </c:view3D>
    <c:floor>
      <c:thickness val="0"/>
      <c:spPr>
        <a:ln w="12700">
          <a:solidFill>
            <a:srgbClr val="000000"/>
          </a:solidFill>
          <a:prstDash val="solid"/>
        </a:ln>
      </c:spPr>
    </c:floor>
    <c:sideWall>
      <c:thickness val="0"/>
      <c:spPr>
        <a:ln w="12700">
          <a:solidFill>
            <a:srgbClr val="000000"/>
          </a:solidFill>
          <a:prstDash val="solid"/>
        </a:ln>
      </c:spPr>
    </c:sideWall>
    <c:backWall>
      <c:thickness val="0"/>
      <c:spPr>
        <a:ln w="12700">
          <a:solidFill>
            <a:srgbClr val="000000"/>
          </a:solidFill>
          <a:prstDash val="solid"/>
        </a:ln>
      </c:spPr>
    </c:backWall>
    <c:plotArea>
      <c:layout/>
      <c:bar3DChart>
        <c:barDir val="col"/>
        <c:grouping val="clustered"/>
        <c:varyColors val="0"/>
        <c:ser>
          <c:idx val="0"/>
          <c:order val="0"/>
          <c:tx>
            <c:v>Exceeds</c:v>
          </c:tx>
          <c:spPr>
            <a:solidFill>
              <a:srgbClr val="4F81B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504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9BBB59"/>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8064A2"/>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gapWidth val="150"/>
        <c:gapDepth val="150"/>
        <c:shape val="box"/>
        <c:axId val="0"/>
        <c:axId val="1"/>
      </c:bar3DChart>
      <c:catAx>
        <c:axId val="0"/>
        <c:scaling>
          <c:orientation val="minMax"/>
        </c:scaling>
        <c:delete val="0"/>
        <c:axPos val="b"/>
        <c:numFmt formatCode="General" sourceLinked="0"/>
        <c:majorTickMark val="out"/>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0"/>
        <c:axPos val="l"/>
        <c:majorGridlines/>
        <c:numFmt formatCode="General" sourceLinked="0"/>
        <c:majorTickMark val="out"/>
        <c:minorTickMark val="none"/>
        <c:tickLblPos val="nextTo"/>
        <c:txPr>
          <a:bodyPr/>
          <a:lstStyle/>
          <a:p>
            <a:pPr>
              <a:defRPr sz="2200" b="0" i="0" u="none" strike="noStrike" baseline="0">
                <a:solidFill>
                  <a:srgbClr val="000000"/>
                </a:solidFill>
                <a:latin typeface="Droid Sans"/>
                <a:ea typeface="Droid Sans"/>
                <a:cs typeface="Lucida Sans"/>
              </a:defRPr>
            </a:pPr>
            <a:endParaRPr lang="zh-CN"/>
          </a:p>
        </c:txPr>
        <c:crosses val="autoZero"/>
        <c:crossBetween val="between"/>
        <c:crossAx val="0"/>
      </c:valAx>
    </c:plotArea>
    <c:legend>
      <c:legendPos val="r"/>
      <c:layout/>
      <c:overlay val="0"/>
      <c:spPr>
        <a:noFill/>
        <a:ln>
          <a:noFill/>
        </a:ln>
      </c:spPr>
      <c:txPr>
        <a:bodyPr/>
        <a:lstStyle/>
        <a:p>
          <a:pPr>
            <a:defRPr sz="2200" b="0" i="0" u="none" strike="noStrike" baseline="0">
              <a:solidFill>
                <a:srgbClr val="000000"/>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6276066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8719380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4142907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3124302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70277805"/>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7770962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086205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3500566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3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8814196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1241728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2183143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7256739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9935790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476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5028811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849409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489743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3954368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05562392"/>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20"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1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18"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5"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13"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12"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06"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07"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08"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0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1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6584964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008004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200124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834688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308015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709793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617854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060666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024838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8359831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slideLayout" Target="../slideLayouts/slideLayout13.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1473835"/>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J.Abishek</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31221</a:t>
            </a:r>
            <a:r>
              <a:rPr lang="en-US" altLang="zh-CN" sz="2400" b="0" i="0" u="none" strike="noStrike" kern="1200" cap="none" spc="0" baseline="0">
                <a:solidFill>
                  <a:schemeClr val="tx1"/>
                </a:solidFill>
                <a:latin typeface="Calibri" pitchFamily="0" charset="0"/>
                <a:ea typeface="宋体" pitchFamily="0" charset="0"/>
                <a:cs typeface="Calibri" pitchFamily="0" charset="0"/>
              </a:rPr>
              <a:t>2068</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NAAN MUDHALAN ID</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CABA65B21F7F46F8A794D4FAEB1D7661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DEPARTMENT:COMMERCE B.GENRALE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MAR GREGORIOUS COLLEGE OF  ARTS AND SCIENCE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286671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3" name="文本框"/>
          <p:cNvSpPr>
            <a:spLocks noGrp="1"/>
          </p:cNvSpPr>
          <p:nvPr>
            <p:ph type="body" idx="1"/>
          </p:nvPr>
        </p:nvSpPr>
        <p:spPr>
          <a:xfrm rot="0">
            <a:off x="609600" y="1577340"/>
            <a:ext cx="10972800" cy="523220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a:t>
            </a:r>
            <a:r>
              <a:rPr lang="en-US" altLang="zh-CN" sz="2800" b="0" i="0" u="none" strike="noStrike" kern="0" cap="none" spc="0" baseline="0">
                <a:latin typeface="Calibri" pitchFamily="0" charset="0"/>
                <a:ea typeface="宋体" pitchFamily="0" charset="0"/>
                <a:cs typeface="Lucida Sans"/>
              </a:rPr>
              <a:t>To visualize employee performance data using a bar chart in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a:t>
            </a:r>
            <a:r>
              <a:rPr lang="en-US" altLang="zh-CN" sz="2800" b="0" i="0" u="none" strike="noStrike" kern="0" cap="none" spc="0" baseline="0">
                <a:latin typeface="Calibri" pitchFamily="0" charset="0"/>
                <a:ea typeface="宋体" pitchFamily="0" charset="0"/>
                <a:cs typeface="Lucida Sans"/>
              </a:rPr>
              <a:t>exel</a:t>
            </a:r>
            <a:r>
              <a:rPr lang="en-US" altLang="zh-CN" sz="2800" b="0" i="0" u="none" strike="noStrike" kern="0" cap="none" spc="0" baseline="0">
                <a:latin typeface="Calibri" pitchFamily="0" charset="0"/>
                <a:ea typeface="宋体" pitchFamily="0" charset="0"/>
                <a:cs typeface="Lucida Sans"/>
              </a:rPr>
              <a:t> , follow these  steps after setting up your data and creating a employee performance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1. collection of data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collection of data using </a:t>
            </a:r>
            <a:r>
              <a:rPr lang="en-US" altLang="zh-CN" sz="2800" b="0" i="0" u="none" strike="noStrike" kern="0" cap="none" spc="0" baseline="0">
                <a:latin typeface="Calibri" pitchFamily="0" charset="0"/>
                <a:ea typeface="宋体" pitchFamily="0" charset="0"/>
                <a:cs typeface="Lucida Sans"/>
              </a:rPr>
              <a:t>edunet</a:t>
            </a:r>
            <a:r>
              <a:rPr lang="en-US" altLang="zh-CN" sz="2800" b="0" i="0" u="none" strike="noStrike" kern="0" cap="none" spc="0" baseline="0">
                <a:latin typeface="Calibri" pitchFamily="0" charset="0"/>
                <a:ea typeface="宋体" pitchFamily="0" charset="0"/>
                <a:cs typeface="Lucida Sans"/>
              </a:rPr>
              <a:t> dash board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2. select data:</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select and highlight data like </a:t>
            </a:r>
            <a:r>
              <a:rPr lang="en-US" altLang="zh-CN" sz="2800" b="0" i="0" u="none" strike="noStrike" kern="0" cap="none" spc="0" baseline="0">
                <a:latin typeface="Calibri" pitchFamily="0" charset="0"/>
                <a:ea typeface="宋体" pitchFamily="0" charset="0"/>
                <a:cs typeface="Lucida Sans"/>
              </a:rPr>
              <a:t>employe</a:t>
            </a:r>
            <a:r>
              <a:rPr lang="en-US" altLang="zh-CN" sz="2800" b="0" i="0" u="none" strike="noStrike" kern="0" cap="none" spc="0" baseline="0">
                <a:latin typeface="Calibri" pitchFamily="0" charset="0"/>
                <a:ea typeface="宋体" pitchFamily="0" charset="0"/>
                <a:cs typeface="Lucida Sans"/>
              </a:rPr>
              <a:t> id , name , gender , department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performance score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3. filtering missing value:</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filtering missing value is the use conditional format to highlight the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the blank value and filter it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a:t>
            </a:r>
            <a:endParaRPr lang="zh-CN" altLang="en-US" sz="32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86987757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MODELLING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文本框"/>
          <p:cNvSpPr>
            <a:spLocks noGrp="1"/>
          </p:cNvSpPr>
          <p:nvPr>
            <p:ph type="body" idx="1"/>
          </p:nvPr>
        </p:nvSpPr>
        <p:spPr>
          <a:xfrm rot="0">
            <a:off x="609600" y="1577340"/>
            <a:ext cx="10972800" cy="49244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4. Entering formula :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entering formula for the Z8 value to compute the very high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,high , mid, true , low</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the formula is = IF (Z8&gt;=5,”VERY HIGH “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Z8&gt;=4,”HIGH”,Z8&gt;=3,”MED”,TRUE,”LOW</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5. pivot table: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using pivot table for showing the result through bar chart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6. bar chart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bar chart is used for this data is 3D clustered chart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32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39628055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2" name="图表"/>
          <p:cNvGraphicFramePr/>
          <p:nvPr/>
        </p:nvGraphicFramePr>
        <p:xfrm>
          <a:off x="609600" y="8382000"/>
          <a:ext cx="45718" cy="381000"/>
        </p:xfrm>
        <a:graphic>
          <a:graphicData uri="http://schemas.openxmlformats.org/drawingml/2006/chart">
            <c:chart xmlns:c="http://schemas.openxmlformats.org/drawingml/2006/chart" r:id="rId2"/>
          </a:graphicData>
        </a:graphic>
      </p:graphicFrame>
      <p:graphicFrame>
        <p:nvGraphicFramePr>
          <p:cNvPr id="183" name="图表"/>
          <p:cNvGraphicFramePr/>
          <p:nvPr/>
        </p:nvGraphicFramePr>
        <p:xfrm>
          <a:off x="228600" y="1143000"/>
          <a:ext cx="8282940" cy="5105400"/>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158195099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7" name="文本框"/>
          <p:cNvSpPr>
            <a:spLocks noGrp="1"/>
          </p:cNvSpPr>
          <p:nvPr>
            <p:ph type="body" idx="1"/>
          </p:nvPr>
        </p:nvSpPr>
        <p:spPr>
          <a:xfrm rot="0">
            <a:off x="609600" y="1577340"/>
            <a:ext cx="10972800" cy="34470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altLang="zh-CN" sz="3200" b="0" i="0" u="none" strike="noStrike" kern="0" cap="none" spc="0" baseline="0">
                <a:latin typeface="Calibri" pitchFamily="0" charset="0"/>
                <a:ea typeface="宋体" pitchFamily="0" charset="0"/>
                <a:cs typeface="Lucida Sans"/>
              </a:rPr>
              <a:t>This facilitates detailed analysis and helps in identifying trends and patterns.</a:t>
            </a:r>
            <a:endParaRPr lang="zh-CN" altLang="en-US" sz="32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57368393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0514139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7736778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7991475" y="2933700"/>
            <a:ext cx="2762249" cy="3257550"/>
            <a:chOff x="7991475" y="2933700"/>
            <a:chExt cx="2762249" cy="325755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62000" y="152400"/>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7" name="文本框"/>
          <p:cNvSpPr>
            <a:spLocks noGrp="1"/>
          </p:cNvSpPr>
          <p:nvPr>
            <p:ph type="body" idx="1"/>
          </p:nvPr>
        </p:nvSpPr>
        <p:spPr>
          <a:xfrm rot="0">
            <a:off x="152400" y="914400"/>
            <a:ext cx="10972800" cy="560153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a:rPr>
              <a:t>Analyzing employee performance using </a:t>
            </a:r>
            <a:r>
              <a:rPr lang="en-US" altLang="zh-CN" sz="2800" b="1" i="0" u="none" strike="noStrike" kern="0" cap="none" spc="0" baseline="0">
                <a:latin typeface="Calibri" pitchFamily="0" charset="0"/>
                <a:ea typeface="宋体" pitchFamily="0" charset="0"/>
                <a:cs typeface="Lucida Sans"/>
              </a:rPr>
              <a:t>exel</a:t>
            </a:r>
            <a:r>
              <a:rPr lang="en-US" altLang="zh-CN" sz="2800" b="1" i="0" u="none" strike="noStrike" kern="0" cap="none" spc="0" baseline="0">
                <a:latin typeface="Calibri" pitchFamily="0" charset="0"/>
                <a:ea typeface="宋体" pitchFamily="0" charset="0"/>
                <a:cs typeface="Lucida Sans"/>
              </a:rPr>
              <a:t> </a:t>
            </a:r>
            <a:r>
              <a:rPr lang="en-US" altLang="zh-CN" sz="2800" b="1" i="0" u="none" strike="noStrike" kern="0" cap="none" spc="0" baseline="0">
                <a:latin typeface="Calibri" pitchFamily="0" charset="0"/>
                <a:ea typeface="宋体" pitchFamily="0" charset="0"/>
                <a:cs typeface="Lucida Sans"/>
              </a:rPr>
              <a:t>invovels</a:t>
            </a:r>
            <a:r>
              <a:rPr lang="en-US" altLang="zh-CN" sz="2800" b="1" i="0" u="none" strike="noStrike" kern="0" cap="none" spc="0" baseline="0">
                <a:latin typeface="Calibri" pitchFamily="0" charset="0"/>
                <a:ea typeface="宋体" pitchFamily="0" charset="0"/>
                <a:cs typeface="Lucida Sans"/>
              </a:rPr>
              <a:t> several </a:t>
            </a:r>
            <a:endParaRPr lang="en-US" altLang="zh-CN" sz="2800" b="1"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a:rPr>
              <a:t>Step to collect ,organize ,and </a:t>
            </a:r>
            <a:r>
              <a:rPr lang="en-US" altLang="zh-CN" sz="2800" b="1" i="0" u="none" strike="noStrike" kern="0" cap="none" spc="0" baseline="0">
                <a:latin typeface="Calibri" pitchFamily="0" charset="0"/>
                <a:ea typeface="宋体" pitchFamily="0" charset="0"/>
                <a:cs typeface="Lucida Sans"/>
              </a:rPr>
              <a:t>evalute</a:t>
            </a:r>
            <a:r>
              <a:rPr lang="en-US" altLang="zh-CN" sz="2800" b="1" i="0" u="none" strike="noStrike" kern="0" cap="none" spc="0" baseline="0">
                <a:latin typeface="Calibri" pitchFamily="0" charset="0"/>
                <a:ea typeface="宋体" pitchFamily="0" charset="0"/>
                <a:cs typeface="Lucida Sans"/>
              </a:rPr>
              <a:t> data effectively. Here </a:t>
            </a:r>
            <a:endParaRPr lang="en-US" altLang="zh-CN" sz="2800" b="1"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a:rPr>
              <a:t>a step -by-step guide to help you with this process:</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Difine</a:t>
            </a:r>
            <a:r>
              <a:rPr lang="en-US" altLang="zh-CN" sz="2800" b="1" i="0" u="none" strike="noStrike" kern="0" cap="none" spc="0" baseline="0">
                <a:latin typeface="Calibri" pitchFamily="0" charset="0"/>
                <a:ea typeface="宋体" pitchFamily="0" charset="0"/>
                <a:cs typeface="Lucida Sans"/>
              </a:rPr>
              <a:t> key performance indicators (KPIs)</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Enter data </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Collect data</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Set up your </a:t>
            </a:r>
            <a:r>
              <a:rPr lang="en-US" altLang="zh-CN" sz="2800" b="1" i="0" u="none" strike="noStrike" kern="0" cap="none" spc="0" baseline="0">
                <a:latin typeface="Calibri" pitchFamily="0" charset="0"/>
                <a:ea typeface="宋体" pitchFamily="0" charset="0"/>
                <a:cs typeface="Lucida Sans"/>
              </a:rPr>
              <a:t>exel</a:t>
            </a:r>
            <a:r>
              <a:rPr lang="en-US" altLang="zh-CN" sz="2800" b="1" i="0" u="none" strike="noStrike" kern="0" cap="none" spc="0" baseline="0">
                <a:latin typeface="Calibri" pitchFamily="0" charset="0"/>
                <a:ea typeface="宋体" pitchFamily="0" charset="0"/>
                <a:cs typeface="Lucida Sans"/>
              </a:rPr>
              <a:t> </a:t>
            </a:r>
            <a:r>
              <a:rPr lang="en-US" altLang="zh-CN" sz="2800" b="1" i="0" u="none" strike="noStrike" kern="0" cap="none" spc="0" baseline="0">
                <a:latin typeface="Calibri" pitchFamily="0" charset="0"/>
                <a:ea typeface="宋体" pitchFamily="0" charset="0"/>
                <a:cs typeface="Lucida Sans"/>
              </a:rPr>
              <a:t>spreedsheet</a:t>
            </a:r>
            <a:r>
              <a:rPr lang="en-US" altLang="zh-CN" sz="2800" b="1" i="0" u="none" strike="noStrike" kern="0" cap="none" spc="0" baseline="0">
                <a:latin typeface="Calibri" pitchFamily="0" charset="0"/>
                <a:ea typeface="宋体" pitchFamily="0" charset="0"/>
                <a:cs typeface="Lucida Sans"/>
              </a:rPr>
              <a:t> </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Calculate performance scores</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Conditional format  </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Use pivot table </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create  chart</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Analyze the data    </a:t>
            </a:r>
            <a:endParaRPr lang="en-US" altLang="zh-CN" sz="2800" b="1" i="0" u="none" strike="noStrike" kern="0" cap="none" spc="0" baseline="0">
              <a:latin typeface="Calibri" pitchFamily="0" charset="0"/>
              <a:ea typeface="宋体" pitchFamily="0" charset="0"/>
              <a:cs typeface="Lucida Sans"/>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a:rPr>
              <a:t>Generate report </a:t>
            </a:r>
            <a:endParaRPr lang="zh-CN" altLang="en-US" sz="2800" b="1" i="0" u="none" strike="noStrike" kern="0" cap="none" spc="0" baseline="0">
              <a:latin typeface="Calibri" pitchFamily="0" charset="0"/>
              <a:ea typeface="宋体" pitchFamily="0" charset="0"/>
              <a:cs typeface="Lucida Sans"/>
            </a:endParaRPr>
          </a:p>
        </p:txBody>
      </p:sp>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180616214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5" name="组合"/>
          <p:cNvGrpSpPr>
            <a:grpSpLocks/>
          </p:cNvGrpSpPr>
          <p:nvPr/>
        </p:nvGrpSpPr>
        <p:grpSpPr>
          <a:xfrm>
            <a:off x="9906001" y="4038600"/>
            <a:ext cx="2695574" cy="3200400"/>
            <a:chOff x="9906001" y="4038600"/>
            <a:chExt cx="2695574" cy="3200400"/>
          </a:xfrm>
        </p:grpSpPr>
        <p:sp>
          <p:nvSpPr>
            <p:cNvPr id="132" name="曲线"/>
            <p:cNvSpPr>
              <a:spLocks/>
            </p:cNvSpPr>
            <p:nvPr/>
          </p:nvSpPr>
          <p:spPr>
            <a:xfrm rot="0">
              <a:off x="10436396" y="6318885"/>
              <a:ext cx="348753" cy="38404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10436396" y="6766940"/>
              <a:ext cx="138048" cy="15201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4" name="图片"/>
            <p:cNvPicPr>
              <a:picLocks/>
            </p:cNvPicPr>
            <p:nvPr/>
          </p:nvPicPr>
          <p:blipFill>
            <a:blip r:embed="rId1" cstate="print"/>
            <a:stretch>
              <a:fillRect/>
            </a:stretch>
          </p:blipFill>
          <p:spPr>
            <a:xfrm rot="0">
              <a:off x="9906001" y="4038600"/>
              <a:ext cx="2695574" cy="3200400"/>
            </a:xfrm>
            <a:prstGeom prst="rect"/>
            <a:noFill/>
            <a:ln w="12700" cmpd="sng" cap="flat">
              <a:noFill/>
              <a:prstDash val="solid"/>
              <a:miter/>
            </a:ln>
          </p:spPr>
        </p:pic>
      </p:grpSp>
      <p:sp>
        <p:nvSpPr>
          <p:cNvPr id="13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8" name="文本框"/>
          <p:cNvSpPr>
            <a:spLocks noGrp="1"/>
          </p:cNvSpPr>
          <p:nvPr>
            <p:ph type="body" idx="1"/>
          </p:nvPr>
        </p:nvSpPr>
        <p:spPr>
          <a:xfrm rot="0">
            <a:off x="609600" y="1577340"/>
            <a:ext cx="10972800" cy="34470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Objective:</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endParaRPr lang="zh-CN" altLang="en-US" sz="3200" b="0" i="0" u="none" strike="noStrike" kern="0" cap="none" spc="0" baseline="0">
              <a:latin typeface="Calibri" pitchFamily="0" charset="0"/>
              <a:ea typeface="宋体" pitchFamily="0" charset="0"/>
              <a:cs typeface="Lucida Sans"/>
            </a:endParaRPr>
          </a:p>
        </p:txBody>
      </p:sp>
      <p:sp>
        <p:nvSpPr>
          <p:cNvPr id="13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1"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7718762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6" name="文本框"/>
          <p:cNvSpPr>
            <a:spLocks noGrp="1"/>
          </p:cNvSpPr>
          <p:nvPr>
            <p:ph type="body" idx="1"/>
          </p:nvPr>
        </p:nvSpPr>
        <p:spPr>
          <a:xfrm rot="0">
            <a:off x="609600" y="1577340"/>
            <a:ext cx="10972800" cy="49244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The  end users of an </a:t>
            </a:r>
            <a:r>
              <a:rPr lang="en-US" altLang="zh-CN" sz="3200" b="0" i="0" u="none" strike="noStrike" kern="0" cap="none" spc="0" baseline="0">
                <a:latin typeface="Calibri" pitchFamily="0" charset="0"/>
                <a:ea typeface="宋体" pitchFamily="0" charset="0"/>
                <a:cs typeface="Lucida Sans"/>
              </a:rPr>
              <a:t>empoyee</a:t>
            </a:r>
            <a:r>
              <a:rPr lang="en-US" altLang="zh-CN" sz="3200" b="0" i="0" u="none" strike="noStrike" kern="0" cap="none" spc="0" baseline="0">
                <a:latin typeface="Calibri" pitchFamily="0" charset="0"/>
                <a:ea typeface="宋体" pitchFamily="0" charset="0"/>
                <a:cs typeface="Lucida Sans"/>
              </a:rPr>
              <a:t> performance </a:t>
            </a:r>
            <a:r>
              <a:rPr lang="en-US" altLang="zh-CN" sz="3200" b="0" i="0" u="none" strike="noStrike" kern="0" cap="none" spc="0" baseline="0">
                <a:latin typeface="Calibri" pitchFamily="0" charset="0"/>
                <a:ea typeface="宋体" pitchFamily="0" charset="0"/>
                <a:cs typeface="Lucida Sans"/>
              </a:rPr>
              <a:t>analyse</a:t>
            </a:r>
            <a:r>
              <a:rPr lang="en-US" altLang="zh-CN" sz="3200" b="0" i="0" u="none" strike="noStrike" kern="0" cap="none" spc="0" baseline="0">
                <a:latin typeface="Calibri" pitchFamily="0" charset="0"/>
                <a:ea typeface="宋体" pitchFamily="0" charset="0"/>
                <a:cs typeface="Lucida Sans"/>
              </a:rPr>
              <a:t>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to tool typically include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1. Hr professionals</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2. managers/supervisor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3. </a:t>
            </a:r>
            <a:r>
              <a:rPr lang="en-US" altLang="zh-CN" sz="3200" b="0" i="0" u="none" strike="noStrike" kern="0" cap="none" spc="0" baseline="0">
                <a:latin typeface="Calibri" pitchFamily="0" charset="0"/>
                <a:ea typeface="宋体" pitchFamily="0" charset="0"/>
                <a:cs typeface="Lucida Sans"/>
              </a:rPr>
              <a:t>empoyees</a:t>
            </a:r>
            <a:r>
              <a:rPr lang="en-US" altLang="zh-CN" sz="3200" b="0" i="0" u="none" strike="noStrike" kern="0" cap="none" spc="0" baseline="0">
                <a:latin typeface="Calibri" pitchFamily="0" charset="0"/>
                <a:ea typeface="宋体" pitchFamily="0" charset="0"/>
                <a:cs typeface="Lucida Sans"/>
              </a:rPr>
              <a:t>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4. department heads</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5. senior leadership</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6. it teams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3200" b="0" i="0" u="none" strike="noStrike" kern="0" cap="none" spc="0" baseline="0">
              <a:latin typeface="Calibri" pitchFamily="0" charset="0"/>
              <a:ea typeface="宋体" pitchFamily="0" charset="0"/>
              <a:cs typeface="Lucida Sans"/>
            </a:endParaRPr>
          </a:p>
        </p:txBody>
      </p:sp>
      <p:sp>
        <p:nvSpPr>
          <p:cNvPr id="14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Tree>
    <p:extLst>
      <p:ext uri="{BB962C8B-B14F-4D97-AF65-F5344CB8AC3E}">
        <p14:creationId xmlns:p14="http://schemas.microsoft.com/office/powerpoint/2010/main" val="54060185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9" name="图片"/>
          <p:cNvPicPr>
            <a:picLocks/>
          </p:cNvPicPr>
          <p:nvPr/>
        </p:nvPicPr>
        <p:blipFill>
          <a:blip r:embed="rId1" cstate="print"/>
          <a:stretch>
            <a:fillRect/>
          </a:stretch>
        </p:blipFill>
        <p:spPr>
          <a:xfrm rot="0">
            <a:off x="381000" y="1524000"/>
            <a:ext cx="2695574" cy="3248025"/>
          </a:xfrm>
          <a:prstGeom prst="rect"/>
          <a:noFill/>
          <a:ln w="12700" cmpd="sng" cap="flat">
            <a:noFill/>
            <a:prstDash val="solid"/>
            <a:miter/>
          </a:ln>
        </p:spPr>
      </p:pic>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4" name="文本框"/>
          <p:cNvSpPr>
            <a:spLocks noGrp="1"/>
          </p:cNvSpPr>
          <p:nvPr>
            <p:ph type="body" idx="1"/>
          </p:nvPr>
        </p:nvSpPr>
        <p:spPr>
          <a:xfrm rot="0">
            <a:off x="2057400" y="2057400"/>
            <a:ext cx="10134600" cy="332398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a:t>
            </a:r>
            <a:r>
              <a:rPr lang="en-US" altLang="zh-CN" sz="3600" b="0" i="0" u="none" strike="noStrike" kern="0" cap="none" spc="0" baseline="0">
                <a:latin typeface="Calibri" pitchFamily="0" charset="0"/>
                <a:ea typeface="宋体" pitchFamily="0" charset="0"/>
                <a:cs typeface="Lucida Sans"/>
              </a:rPr>
              <a:t>conditional formatting – to high light to</a:t>
            </a:r>
            <a:endParaRPr lang="en-US" altLang="zh-CN" sz="36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a:rPr>
              <a:t>                 the </a:t>
            </a:r>
            <a:r>
              <a:rPr lang="en-US" altLang="zh-CN" sz="3600" b="0" i="0" u="none" strike="noStrike" kern="0" cap="none" spc="0" baseline="0">
                <a:latin typeface="Calibri" pitchFamily="0" charset="0"/>
                <a:ea typeface="宋体" pitchFamily="0" charset="0"/>
                <a:cs typeface="Lucida Sans"/>
              </a:rPr>
              <a:t>missig</a:t>
            </a:r>
            <a:r>
              <a:rPr lang="en-US" altLang="zh-CN" sz="3600" b="0" i="0" u="none" strike="noStrike" kern="0" cap="none" spc="0" baseline="0">
                <a:latin typeface="Calibri" pitchFamily="0" charset="0"/>
                <a:ea typeface="宋体" pitchFamily="0" charset="0"/>
                <a:cs typeface="Lucida Sans"/>
              </a:rPr>
              <a:t> value                                                                                      </a:t>
            </a:r>
            <a:endParaRPr lang="en-US" altLang="zh-CN" sz="36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a:rPr>
              <a:t>                 filtering – for removing missing value </a:t>
            </a:r>
            <a:endParaRPr lang="en-US" altLang="zh-CN" sz="36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a:rPr>
              <a:t>                 pivot table –summary</a:t>
            </a:r>
            <a:endParaRPr lang="en-US" altLang="zh-CN" sz="36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a:rPr>
              <a:t>                 graph –data visualize </a:t>
            </a:r>
            <a:endParaRPr lang="en-US" altLang="zh-CN" sz="36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a:rPr>
              <a:t>                         </a:t>
            </a:r>
            <a:endParaRPr lang="zh-CN" altLang="en-US" sz="3200" b="0" i="0" u="none" strike="noStrike" kern="0" cap="none" spc="0" baseline="0">
              <a:latin typeface="Calibri" pitchFamily="0" charset="0"/>
              <a:ea typeface="宋体" pitchFamily="0" charset="0"/>
              <a:cs typeface="Lucida Sans"/>
            </a:endParaRPr>
          </a:p>
        </p:txBody>
      </p:sp>
      <p:sp>
        <p:nvSpPr>
          <p:cNvPr id="155"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29829034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文本框"/>
          <p:cNvSpPr>
            <a:spLocks noGrp="1"/>
          </p:cNvSpPr>
          <p:nvPr>
            <p:ph type="body" idx="1"/>
          </p:nvPr>
        </p:nvSpPr>
        <p:spPr>
          <a:xfrm rot="0">
            <a:off x="609600" y="1577340"/>
            <a:ext cx="10972800" cy="393953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employee= </a:t>
            </a:r>
            <a:r>
              <a:rPr lang="en-US" altLang="zh-CN" sz="3200" b="0" i="0" u="none" strike="noStrike" kern="0" cap="none" spc="0" baseline="0">
                <a:latin typeface="Calibri" pitchFamily="0" charset="0"/>
                <a:ea typeface="宋体" pitchFamily="0" charset="0"/>
                <a:cs typeface="Lucida Sans"/>
              </a:rPr>
              <a:t>edunet</a:t>
            </a:r>
            <a:r>
              <a:rPr lang="en-US" altLang="zh-CN" sz="3200" b="0" i="0" u="none" strike="noStrike" kern="0" cap="none" spc="0" baseline="0">
                <a:latin typeface="Calibri" pitchFamily="0" charset="0"/>
                <a:ea typeface="宋体" pitchFamily="0" charset="0"/>
                <a:cs typeface="Lucida Sans"/>
              </a:rPr>
              <a:t> dash board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 26 features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Emp</a:t>
            </a:r>
            <a:r>
              <a:rPr lang="en-US" altLang="zh-CN" sz="3200" b="0" i="0" u="none" strike="noStrike" kern="0" cap="none" spc="0" baseline="0">
                <a:latin typeface="Calibri" pitchFamily="0" charset="0"/>
                <a:ea typeface="宋体" pitchFamily="0" charset="0"/>
                <a:cs typeface="Lucida Sans"/>
              </a:rPr>
              <a:t> id-num</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Name-text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Emp</a:t>
            </a:r>
            <a:r>
              <a:rPr lang="en-US" altLang="zh-CN" sz="3200" b="0" i="0" u="none" strike="noStrike" kern="0" cap="none" spc="0" baseline="0">
                <a:latin typeface="Calibri" pitchFamily="0" charset="0"/>
                <a:ea typeface="宋体" pitchFamily="0" charset="0"/>
                <a:cs typeface="Lucida Sans"/>
              </a:rPr>
              <a:t> department</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Performance level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Gender- male female </a:t>
            </a:r>
            <a:endParaRPr lang="en-US" altLang="zh-CN" sz="32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a:rPr>
              <a:t>Employee rating -num</a:t>
            </a:r>
            <a:endParaRPr lang="zh-CN" altLang="en-US" sz="32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29464961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3"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6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5" name="文本框"/>
          <p:cNvSpPr>
            <a:spLocks noGrp="1"/>
          </p:cNvSpPr>
          <p:nvPr>
            <p:ph type="body" idx="1"/>
          </p:nvPr>
        </p:nvSpPr>
        <p:spPr>
          <a:xfrm rot="0">
            <a:off x="609600" y="1577340"/>
            <a:ext cx="10972800" cy="1107995"/>
          </a:xfrm>
          <a:prstGeom prst="rect"/>
          <a:noFill/>
          <a:ln w="12700" cmpd="sng" cap="flat">
            <a:noFill/>
            <a:prstDash val="solid"/>
            <a:miter/>
          </a:ln>
        </p:spPr>
        <p:txBody>
          <a:bodyPr vert="horz" wrap="square" lIns="91440" tIns="45720" rIns="91440" bIns="45720" anchor="t" anchorCtr="0">
            <a:prstTxWarp prst="textNoShape"/>
          </a:bodyPr>
          <a:lstStyle/>
          <a:p>
            <a:pPr marL="742950" indent="-742950" algn="l">
              <a:lnSpc>
                <a:spcPct val="100000"/>
              </a:lnSpc>
              <a:spcBef>
                <a:spcPts val="0"/>
              </a:spcBef>
              <a:spcAft>
                <a:spcPts val="0"/>
              </a:spcAft>
              <a:buFont typeface="Arial" pitchFamily="34" charset="0"/>
              <a:buChar char="•"/>
            </a:pPr>
            <a:r>
              <a:rPr lang="en-US" altLang="zh-CN" sz="3600" b="0" i="0" u="none" strike="noStrike" kern="0" cap="none" spc="0" baseline="0">
                <a:latin typeface="Calibri" pitchFamily="0" charset="0"/>
                <a:ea typeface="宋体" pitchFamily="0" charset="0"/>
                <a:cs typeface="Lucida Sans"/>
              </a:rPr>
              <a:t>   performance level = IF (Z8&gt;=5,”VERY HIGH “</a:t>
            </a:r>
            <a:endParaRPr lang="en-US" altLang="zh-CN" sz="3600" b="0" i="0" u="none" strike="noStrike" kern="0" cap="none" spc="0" baseline="0">
              <a:latin typeface="Calibri" pitchFamily="0" charset="0"/>
              <a:ea typeface="宋体" pitchFamily="0" charset="0"/>
              <a:cs typeface="Lucida Sans"/>
            </a:endParaRPr>
          </a:p>
          <a:p>
            <a:pPr marL="742950" indent="-742950" algn="l">
              <a:lnSpc>
                <a:spcPct val="100000"/>
              </a:lnSpc>
              <a:spcBef>
                <a:spcPts val="0"/>
              </a:spcBef>
              <a:spcAft>
                <a:spcPts val="0"/>
              </a:spcAft>
              <a:buFont typeface="Arial" pitchFamily="34" charset="0"/>
              <a:buChar char="•"/>
            </a:pPr>
            <a:r>
              <a:rPr lang="en-US" altLang="zh-CN" sz="3600" b="0" i="0" u="none" strike="noStrike" kern="0" cap="none" spc="0" baseline="0">
                <a:latin typeface="Calibri" pitchFamily="0" charset="0"/>
                <a:ea typeface="宋体" pitchFamily="0" charset="0"/>
                <a:cs typeface="Lucida Sans"/>
              </a:rPr>
              <a:t>   Z8&gt;=4,”HIGH”,Z8&gt;=3,”MED”,TRUE,”LOW”)</a:t>
            </a:r>
            <a:endParaRPr lang="zh-CN" altLang="en-US" sz="3600" b="0" i="0" u="none" strike="noStrike" kern="0" cap="none" spc="0" baseline="0">
              <a:latin typeface="Calibri" pitchFamily="0" charset="0"/>
              <a:ea typeface="宋体" pitchFamily="0" charset="0"/>
              <a:cs typeface="Lucida Sans"/>
            </a:endParaRPr>
          </a:p>
        </p:txBody>
      </p:sp>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0102691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23487821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89</cp:revision>
  <dcterms:created xsi:type="dcterms:W3CDTF">2024-03-29T15:07:22Z</dcterms:created>
  <dcterms:modified xsi:type="dcterms:W3CDTF">2024-09-03T05:42:49Z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