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6536-F27C-433A-9750-8B5663CBB56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C0C3-63E2-4F72-BAC0-AE3990AA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bit.com/tutorial/merge-sort-algorithm/" TargetMode="External"/><Relationship Id="rId2" Type="http://schemas.openxmlformats.org/officeDocument/2006/relationships/hyperlink" Target="https://www.interviewbit.com/tutorial/bubble-sort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nterviewbit.com/tutorial/selection-sort/" TargetMode="External"/><Relationship Id="rId4" Type="http://schemas.openxmlformats.org/officeDocument/2006/relationships/hyperlink" Target="https://www.interviewbit.com/tutorial/insertion-sort-algorith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rogramiz.com/dsa/sorting-algorithm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bit.com/tutorial/insertion-sort-algorithm/" TargetMode="External"/><Relationship Id="rId2" Type="http://schemas.openxmlformats.org/officeDocument/2006/relationships/hyperlink" Target="https://www.programiz.com/dsa/sorting-algorith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sorting-algorithm" TargetMode="External"/><Relationship Id="rId2" Type="http://schemas.openxmlformats.org/officeDocument/2006/relationships/hyperlink" Target="https://www.programiz.com/dsa/divide-and-conquer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rsera.com/blog/top-15-data-structures-interview-questions-answer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ibonacci-search/" TargetMode="External"/><Relationship Id="rId3" Type="http://schemas.openxmlformats.org/officeDocument/2006/relationships/hyperlink" Target="https://www.geeksforgeeks.org/binary-search/" TargetMode="External"/><Relationship Id="rId7" Type="http://schemas.openxmlformats.org/officeDocument/2006/relationships/hyperlink" Target="https://www.geeksforgeeks.org/sublist-search-search-a-linked-list-in-another-list/" TargetMode="External"/><Relationship Id="rId12" Type="http://schemas.openxmlformats.org/officeDocument/2006/relationships/hyperlink" Target="https://www.geeksforgeeks.org/find-the-point-where-a-function-becomes-negative/" TargetMode="External"/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exponential-search/" TargetMode="External"/><Relationship Id="rId11" Type="http://schemas.openxmlformats.org/officeDocument/2006/relationships/hyperlink" Target="https://www.geeksforgeeks.org/recursive-function-to-do-substring-search/" TargetMode="External"/><Relationship Id="rId5" Type="http://schemas.openxmlformats.org/officeDocument/2006/relationships/hyperlink" Target="https://www.geeksforgeeks.org/interpolation-search/" TargetMode="External"/><Relationship Id="rId10" Type="http://schemas.openxmlformats.org/officeDocument/2006/relationships/hyperlink" Target="https://www.geeksforgeeks.org/recursive-c-program-linearly-search-element-given-array/" TargetMode="External"/><Relationship Id="rId4" Type="http://schemas.openxmlformats.org/officeDocument/2006/relationships/hyperlink" Target="https://www.geeksforgeeks.org/jump-search/" TargetMode="External"/><Relationship Id="rId9" Type="http://schemas.openxmlformats.org/officeDocument/2006/relationships/hyperlink" Target="https://www.geeksforgeeks.org/the-ubiquitous-binary-search-set-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4" y="2251494"/>
            <a:ext cx="10301376" cy="1569919"/>
          </a:xfrm>
        </p:spPr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Algortims</a:t>
            </a:r>
            <a:r>
              <a:rPr lang="en-US" dirty="0" smtClean="0"/>
              <a:t> and Sorting </a:t>
            </a:r>
            <a:r>
              <a:rPr lang="en-US" dirty="0" err="1" smtClean="0"/>
              <a:t>Algortims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2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436421"/>
            <a:ext cx="6096000" cy="198515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1800"/>
              </a:spcAft>
            </a:pP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Çeşidləmə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massivi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siyahını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giriş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kimi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qəbul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edən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maddələri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müəyyən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sıra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ilə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düzən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təlimatlar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toplusudur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1800"/>
              </a:spcAft>
            </a:pP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Çeşidlər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ən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çox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ədədi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əlifba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sırası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leksikoqrafik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adlanır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formasında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olur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artan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(AZ, 0-9)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azalan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(ZA, 9-0)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sıra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ilə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ola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bilər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8038" y="1355148"/>
            <a:ext cx="3131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dirty="0" smtClean="0"/>
              <a:t>orting </a:t>
            </a:r>
            <a:r>
              <a:rPr lang="en-US" sz="2000" b="1" dirty="0"/>
              <a:t>A</a:t>
            </a:r>
            <a:r>
              <a:rPr lang="en-US" sz="2000" b="1" dirty="0" smtClean="0"/>
              <a:t>lgorithms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419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742537"/>
            <a:ext cx="6400800" cy="249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240"/>
              </a:spcAft>
            </a:pPr>
            <a:r>
              <a:rPr lang="en-US" sz="2000" b="1" dirty="0" err="1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Çeşidləmə</a:t>
            </a:r>
            <a:r>
              <a:rPr lang="en-US" sz="20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alqoritmləri</a:t>
            </a:r>
            <a:r>
              <a:rPr lang="en-US" sz="20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niyə</a:t>
            </a:r>
            <a:r>
              <a:rPr lang="en-US" sz="20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vacibdir</a:t>
            </a:r>
            <a:r>
              <a:rPr lang="en-US" sz="20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</a:p>
          <a:p>
            <a:pPr fontAlgn="base">
              <a:spcBef>
                <a:spcPts val="600"/>
              </a:spcBef>
              <a:spcAft>
                <a:spcPts val="240"/>
              </a:spcAft>
            </a:pP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1800"/>
              </a:spcAft>
            </a:pP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Çeşidləmə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tez-tez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problemin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mürəkkəbliyini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azalda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bildiyi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Kompüter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Elmində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vacib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alqoritmdir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 Bu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alqoritmlərin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alqoritmlərində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verilənlər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bazası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alqoritmlərində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bölmə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fəth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üsullarında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verilənlər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strukturu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alqoritmlərində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çox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başqa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sahələrdə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birbaşa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tətbiqləri</a:t>
            </a:r>
            <a:r>
              <a:rPr lang="en-US" dirty="0" smtClean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var.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5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0966" y="1049410"/>
            <a:ext cx="57681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 smtClean="0">
                <a:effectLst/>
                <a:latin typeface="Helvetica" panose="020B0604020202020204" pitchFamily="34" charset="0"/>
              </a:rPr>
              <a:t>Types of Sorting Algorithms:</a:t>
            </a:r>
          </a:p>
          <a:p>
            <a:pPr fontAlgn="base"/>
            <a:endParaRPr lang="en-US" b="1" i="0" dirty="0" smtClean="0"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</a:rPr>
              <a:t>Quick Sort</a:t>
            </a: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  <a:hlinkClick r:id="rId2"/>
              </a:rPr>
              <a:t>Bubble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  <a:hlinkClick r:id="rId3"/>
              </a:rPr>
              <a:t>Merge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  <a:hlinkClick r:id="rId4"/>
              </a:rPr>
              <a:t>Insertion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  <a:hlinkClick r:id="rId5"/>
              </a:rPr>
              <a:t>Selection Sort</a:t>
            </a:r>
            <a:endParaRPr lang="en-US" b="0" i="0" u="none" strike="noStrike" dirty="0" smtClean="0">
              <a:solidFill>
                <a:srgbClr val="337AB7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Heap Sort</a:t>
            </a: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Radix Sort</a:t>
            </a:r>
          </a:p>
          <a:p>
            <a:pPr fontAlgn="base">
              <a:buFont typeface="+mj-lt"/>
              <a:buAutoNum type="arabicPeriod"/>
            </a:pPr>
            <a:endParaRPr lang="en-US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Bucket Sort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7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4048" y="1742536"/>
            <a:ext cx="68838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effectLst/>
                <a:latin typeface="euclid_circular_a"/>
              </a:rPr>
              <a:t>Seçmə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çeşidləmə</a:t>
            </a:r>
            <a:r>
              <a:rPr lang="en-US" b="0" i="0" dirty="0" smtClean="0">
                <a:effectLst/>
                <a:latin typeface="euclid_circular_a"/>
              </a:rPr>
              <a:t> </a:t>
            </a:r>
            <a:r>
              <a:rPr lang="en-US" b="0" i="0" dirty="0" err="1" smtClean="0">
                <a:effectLst/>
                <a:latin typeface="euclid_circular_a"/>
              </a:rPr>
              <a:t>hər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iterasiyada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çeşidlənməmiş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siyahıdan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ən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kiçik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elementi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seçən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və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həmin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elementi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çeşidlənməmiş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siyahının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əvvəlinə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yerləşdirən</a:t>
            </a:r>
            <a:r>
              <a:rPr lang="en-US" b="0" i="0" dirty="0" smtClean="0">
                <a:effectLst/>
                <a:latin typeface="euclid_circular_a"/>
              </a:rPr>
              <a:t> 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çeşidləmə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alqoritmidir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 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5177" y="810884"/>
            <a:ext cx="6081622" cy="66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Selection Sort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05" y="2933608"/>
            <a:ext cx="2692879" cy="32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4204" y="13772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effectLst/>
                <a:latin typeface="euclid_circular_a"/>
              </a:rPr>
              <a:t>Daxiletmə</a:t>
            </a:r>
            <a:r>
              <a:rPr lang="en-US" b="0" i="0" dirty="0" smtClean="0">
                <a:effectLst/>
                <a:latin typeface="euclid_circular_a"/>
              </a:rPr>
              <a:t> </a:t>
            </a:r>
            <a:r>
              <a:rPr lang="en-US" b="0" i="0" dirty="0" err="1" smtClean="0">
                <a:effectLst/>
                <a:latin typeface="euclid_circular_a"/>
              </a:rPr>
              <a:t>çeşidi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çeşidlənməmiş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elementi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hər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iterasiyada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uyğun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yerinə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yerləşdirən</a:t>
            </a:r>
            <a:r>
              <a:rPr lang="en-US" b="0" i="0" dirty="0" smtClean="0">
                <a:effectLst/>
                <a:latin typeface="euclid_circular_a"/>
              </a:rPr>
              <a:t> 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çeşidləmə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alqoritmidir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 .</a:t>
            </a:r>
            <a:endParaRPr lang="en-US" b="0" i="0" dirty="0" smtClean="0">
              <a:effectLst/>
              <a:latin typeface="euclid_circular_a"/>
            </a:endParaRPr>
          </a:p>
          <a:p>
            <a:r>
              <a:rPr lang="en-US" b="0" i="0" dirty="0" err="1" smtClean="0">
                <a:effectLst/>
                <a:latin typeface="euclid_circular_a"/>
              </a:rPr>
              <a:t>Bir</a:t>
            </a:r>
            <a:r>
              <a:rPr lang="en-US" b="0" i="0" dirty="0" smtClean="0">
                <a:effectLst/>
                <a:latin typeface="euclid_circular_a"/>
              </a:rPr>
              <a:t> kart </a:t>
            </a:r>
            <a:r>
              <a:rPr lang="en-US" b="0" i="0" dirty="0" err="1" smtClean="0">
                <a:effectLst/>
                <a:latin typeface="euclid_circular_a"/>
              </a:rPr>
              <a:t>oyununda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əlimizdəki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kartları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çeşidlədiyimiz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kimi</a:t>
            </a:r>
            <a:r>
              <a:rPr lang="en-US" b="0" i="0" dirty="0" smtClean="0">
                <a:effectLst/>
                <a:latin typeface="euclid_circular_a"/>
              </a:rPr>
              <a:t>, </a:t>
            </a:r>
            <a:r>
              <a:rPr lang="en-US" b="0" i="0" dirty="0" err="1" smtClean="0">
                <a:effectLst/>
                <a:latin typeface="euclid_circular_a"/>
              </a:rPr>
              <a:t>daxil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etmə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çeşidi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də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eyni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şəkildə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işləyir</a:t>
            </a:r>
            <a:r>
              <a:rPr lang="en-US" b="0" i="0" dirty="0" smtClean="0">
                <a:effectLst/>
                <a:latin typeface="euclid_circular_a"/>
              </a:rPr>
              <a:t>.</a:t>
            </a:r>
          </a:p>
          <a:p>
            <a:r>
              <a:rPr lang="en-US" b="0" i="0" dirty="0" smtClean="0">
                <a:effectLst/>
                <a:latin typeface="euclid_circular_a"/>
              </a:rPr>
              <a:t>İlk </a:t>
            </a:r>
            <a:r>
              <a:rPr lang="en-US" b="0" i="0" dirty="0" err="1" smtClean="0">
                <a:effectLst/>
                <a:latin typeface="euclid_circular_a"/>
              </a:rPr>
              <a:t>kartın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artıq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çeşidləndiyini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güman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edirik</a:t>
            </a:r>
            <a:r>
              <a:rPr lang="en-US" b="0" i="0" dirty="0" smtClean="0">
                <a:effectLst/>
                <a:latin typeface="euclid_circular_a"/>
              </a:rPr>
              <a:t>, biz </a:t>
            </a:r>
            <a:r>
              <a:rPr lang="en-US" b="0" i="0" dirty="0" err="1" smtClean="0">
                <a:effectLst/>
                <a:latin typeface="euclid_circular_a"/>
              </a:rPr>
              <a:t>çeşidlənməmiş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kartı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seçirik</a:t>
            </a:r>
            <a:r>
              <a:rPr lang="en-US" b="0" i="0" dirty="0" smtClean="0">
                <a:effectLst/>
                <a:latin typeface="euclid_circular_a"/>
              </a:rPr>
              <a:t>. </a:t>
            </a:r>
            <a:r>
              <a:rPr lang="en-US" b="0" i="0" dirty="0" err="1" smtClean="0">
                <a:effectLst/>
                <a:latin typeface="euclid_circular_a"/>
              </a:rPr>
              <a:t>Çeşidlənməmiş</a:t>
            </a:r>
            <a:r>
              <a:rPr lang="en-US" b="0" i="0" dirty="0" smtClean="0">
                <a:effectLst/>
                <a:latin typeface="euclid_circular_a"/>
              </a:rPr>
              <a:t> kart </a:t>
            </a:r>
            <a:r>
              <a:rPr lang="en-US" b="0" i="0" dirty="0" err="1" smtClean="0">
                <a:effectLst/>
                <a:latin typeface="euclid_circular_a"/>
              </a:rPr>
              <a:t>əlindəki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kartdan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böyükdürsə</a:t>
            </a:r>
            <a:r>
              <a:rPr lang="en-US" b="0" i="0" dirty="0" smtClean="0">
                <a:effectLst/>
                <a:latin typeface="euclid_circular_a"/>
              </a:rPr>
              <a:t>, </a:t>
            </a:r>
            <a:r>
              <a:rPr lang="en-US" b="0" i="0" dirty="0" err="1" smtClean="0">
                <a:effectLst/>
                <a:latin typeface="euclid_circular_a"/>
              </a:rPr>
              <a:t>sağa</a:t>
            </a:r>
            <a:r>
              <a:rPr lang="en-US" b="0" i="0" dirty="0" smtClean="0">
                <a:effectLst/>
                <a:latin typeface="euclid_circular_a"/>
              </a:rPr>
              <a:t>, </a:t>
            </a:r>
            <a:r>
              <a:rPr lang="en-US" b="0" i="0" dirty="0" err="1" smtClean="0">
                <a:effectLst/>
                <a:latin typeface="euclid_circular_a"/>
              </a:rPr>
              <a:t>əks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halda</a:t>
            </a:r>
            <a:r>
              <a:rPr lang="en-US" b="0" i="0" dirty="0" smtClean="0">
                <a:effectLst/>
                <a:latin typeface="euclid_circular_a"/>
              </a:rPr>
              <a:t> sola </a:t>
            </a:r>
            <a:r>
              <a:rPr lang="en-US" b="0" i="0" dirty="0" err="1" smtClean="0">
                <a:effectLst/>
                <a:latin typeface="euclid_circular_a"/>
              </a:rPr>
              <a:t>yerləşdirilir</a:t>
            </a:r>
            <a:r>
              <a:rPr lang="en-US" b="0" i="0" dirty="0" smtClean="0">
                <a:effectLst/>
                <a:latin typeface="euclid_circular_a"/>
              </a:rPr>
              <a:t>. </a:t>
            </a:r>
            <a:r>
              <a:rPr lang="en-US" b="0" i="0" dirty="0" err="1" smtClean="0">
                <a:effectLst/>
                <a:latin typeface="euclid_circular_a"/>
              </a:rPr>
              <a:t>Eyni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şəkildə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digər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çeşidlənməmiş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kartlar</a:t>
            </a:r>
            <a:r>
              <a:rPr lang="en-US" b="0" i="0" dirty="0" smtClean="0">
                <a:effectLst/>
                <a:latin typeface="euclid_circular_a"/>
              </a:rPr>
              <a:t> da </a:t>
            </a:r>
            <a:r>
              <a:rPr lang="en-US" b="0" i="0" dirty="0" err="1" smtClean="0">
                <a:effectLst/>
                <a:latin typeface="euclid_circular_a"/>
              </a:rPr>
              <a:t>götürülərək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öz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yerinə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qoyulur</a:t>
            </a:r>
            <a:r>
              <a:rPr lang="en-US" b="0" i="0" dirty="0" smtClean="0">
                <a:effectLst/>
                <a:latin typeface="euclid_circular_a"/>
              </a:rPr>
              <a:t>.</a:t>
            </a:r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5909" y="819509"/>
            <a:ext cx="2317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0" i="0" u="none" strike="noStrike" dirty="0" smtClean="0">
                <a:solidFill>
                  <a:srgbClr val="337AB7"/>
                </a:solidFill>
                <a:effectLst/>
                <a:latin typeface="Helvetica" panose="020B0604020202020204" pitchFamily="34" charset="0"/>
                <a:hlinkClick r:id="rId3"/>
              </a:rPr>
              <a:t>Insertion Sort</a:t>
            </a:r>
            <a:endParaRPr lang="en-US" sz="2000" b="0" i="0" u="none" strike="noStrike" dirty="0" smtClean="0">
              <a:solidFill>
                <a:srgbClr val="337AB7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sertion Sort Tutorials &amp;amp; Notes | Algorithms | Hacker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419" y="1169599"/>
            <a:ext cx="779145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6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553556"/>
            <a:ext cx="253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25265E"/>
                </a:solidFill>
                <a:effectLst/>
                <a:latin typeface="euclid_circular_a"/>
              </a:rPr>
              <a:t>Merge Sort Algorithm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Merge Sort,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Böl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və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Fəth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Alqoritmi</a:t>
            </a:r>
            <a:r>
              <a:rPr lang="en-US" b="0" i="0" dirty="0" smtClean="0">
                <a:effectLst/>
                <a:latin typeface="euclid_circular_a"/>
              </a:rPr>
              <a:t> </a:t>
            </a:r>
            <a:r>
              <a:rPr lang="en-US" b="0" i="0" dirty="0" err="1" smtClean="0">
                <a:effectLst/>
                <a:latin typeface="euclid_circular_a"/>
              </a:rPr>
              <a:t>prinsipinə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əsaslanan</a:t>
            </a:r>
            <a:r>
              <a:rPr lang="en-US" b="0" i="0" dirty="0" smtClean="0">
                <a:effectLst/>
                <a:latin typeface="euclid_circular_a"/>
              </a:rPr>
              <a:t> </a:t>
            </a:r>
            <a:r>
              <a:rPr lang="en-US" b="0" i="0" dirty="0" err="1" smtClean="0">
                <a:effectLst/>
                <a:latin typeface="euclid_circular_a"/>
              </a:rPr>
              <a:t>ən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məşhur</a:t>
            </a:r>
            <a:r>
              <a:rPr lang="en-US" b="0" i="0" dirty="0" smtClean="0">
                <a:effectLst/>
                <a:latin typeface="euclid_circular_a"/>
              </a:rPr>
              <a:t> 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çeşidləmə</a:t>
            </a:r>
            <a:r>
              <a:rPr lang="en-US" b="0" i="0" u="none" strike="noStrike" dirty="0" smtClean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 </a:t>
            </a:r>
            <a:r>
              <a:rPr lang="en-US" b="0" i="0" u="none" strike="noStrike" dirty="0" err="1" smtClean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alqoritmlərindən</a:t>
            </a:r>
            <a:r>
              <a:rPr lang="en-US" b="0" i="0" dirty="0" smtClean="0">
                <a:effectLst/>
                <a:latin typeface="euclid_circular_a"/>
              </a:rPr>
              <a:t> </a:t>
            </a:r>
            <a:r>
              <a:rPr lang="en-US" b="0" i="0" dirty="0" err="1" smtClean="0">
                <a:effectLst/>
                <a:latin typeface="euclid_circular_a"/>
              </a:rPr>
              <a:t>biridir</a:t>
            </a:r>
            <a:r>
              <a:rPr lang="en-US" b="0" i="0" dirty="0" smtClean="0">
                <a:effectLst/>
                <a:latin typeface="euclid_circular_a"/>
              </a:rPr>
              <a:t> .</a:t>
            </a:r>
          </a:p>
          <a:p>
            <a:r>
              <a:rPr lang="en-US" b="0" i="0" dirty="0" err="1" smtClean="0">
                <a:effectLst/>
                <a:latin typeface="euclid_circular_a"/>
              </a:rPr>
              <a:t>Burada</a:t>
            </a:r>
            <a:r>
              <a:rPr lang="en-US" b="0" i="0" dirty="0" smtClean="0">
                <a:effectLst/>
                <a:latin typeface="euclid_circular_a"/>
              </a:rPr>
              <a:t> problem </a:t>
            </a:r>
            <a:r>
              <a:rPr lang="en-US" b="0" i="0" dirty="0" err="1" smtClean="0">
                <a:effectLst/>
                <a:latin typeface="euclid_circular_a"/>
              </a:rPr>
              <a:t>bir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neçə</a:t>
            </a:r>
            <a:r>
              <a:rPr lang="en-US" b="0" i="0" dirty="0" smtClean="0">
                <a:effectLst/>
                <a:latin typeface="euclid_circular_a"/>
              </a:rPr>
              <a:t> alt </a:t>
            </a:r>
            <a:r>
              <a:rPr lang="en-US" b="0" i="0" dirty="0" err="1" smtClean="0">
                <a:effectLst/>
                <a:latin typeface="euclid_circular_a"/>
              </a:rPr>
              <a:t>problemə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bölünür</a:t>
            </a:r>
            <a:r>
              <a:rPr lang="en-US" b="0" i="0" dirty="0" smtClean="0">
                <a:effectLst/>
                <a:latin typeface="euclid_circular_a"/>
              </a:rPr>
              <a:t>. </a:t>
            </a:r>
            <a:r>
              <a:rPr lang="en-US" b="0" i="0" dirty="0" err="1" smtClean="0">
                <a:effectLst/>
                <a:latin typeface="euclid_circular_a"/>
              </a:rPr>
              <a:t>Hər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bir</a:t>
            </a:r>
            <a:r>
              <a:rPr lang="en-US" b="0" i="0" dirty="0" smtClean="0">
                <a:effectLst/>
                <a:latin typeface="euclid_circular_a"/>
              </a:rPr>
              <a:t> alt problem </a:t>
            </a:r>
            <a:r>
              <a:rPr lang="en-US" b="0" i="0" dirty="0" err="1" smtClean="0">
                <a:effectLst/>
                <a:latin typeface="euclid_circular_a"/>
              </a:rPr>
              <a:t>fərdi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olaraq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həll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edilir</a:t>
            </a:r>
            <a:r>
              <a:rPr lang="en-US" b="0" i="0" dirty="0" smtClean="0">
                <a:effectLst/>
                <a:latin typeface="euclid_circular_a"/>
              </a:rPr>
              <a:t>. </a:t>
            </a:r>
            <a:r>
              <a:rPr lang="en-US" b="0" i="0" dirty="0" err="1" smtClean="0">
                <a:effectLst/>
                <a:latin typeface="euclid_circular_a"/>
              </a:rPr>
              <a:t>Nəhayət</a:t>
            </a:r>
            <a:r>
              <a:rPr lang="en-US" b="0" i="0" dirty="0" smtClean="0">
                <a:effectLst/>
                <a:latin typeface="euclid_circular_a"/>
              </a:rPr>
              <a:t>, son </a:t>
            </a:r>
            <a:r>
              <a:rPr lang="en-US" b="0" i="0" dirty="0" err="1" smtClean="0">
                <a:effectLst/>
                <a:latin typeface="euclid_circular_a"/>
              </a:rPr>
              <a:t>həlli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yaratmaq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üçün</a:t>
            </a:r>
            <a:r>
              <a:rPr lang="en-US" b="0" i="0" dirty="0" smtClean="0">
                <a:effectLst/>
                <a:latin typeface="euclid_circular_a"/>
              </a:rPr>
              <a:t> alt </a:t>
            </a:r>
            <a:r>
              <a:rPr lang="en-US" b="0" i="0" dirty="0" err="1" smtClean="0">
                <a:effectLst/>
                <a:latin typeface="euclid_circular_a"/>
              </a:rPr>
              <a:t>problemlər</a:t>
            </a:r>
            <a:r>
              <a:rPr lang="en-US" b="0" i="0" dirty="0" smtClean="0">
                <a:effectLst/>
                <a:latin typeface="euclid_circular_a"/>
              </a:rPr>
              <a:t> </a:t>
            </a:r>
            <a:r>
              <a:rPr lang="en-US" b="0" i="0" dirty="0" err="1" smtClean="0">
                <a:effectLst/>
                <a:latin typeface="euclid_circular_a"/>
              </a:rPr>
              <a:t>birləşdirilir</a:t>
            </a:r>
            <a:r>
              <a:rPr lang="en-US" b="0" i="0" dirty="0" smtClean="0">
                <a:effectLst/>
                <a:latin typeface="euclid_circular_a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8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08" y="632134"/>
            <a:ext cx="6838278" cy="59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41249"/>
            <a:ext cx="6096000" cy="41755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750"/>
              </a:spcAft>
            </a:pP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Məlumat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axtararkən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sürətli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proqramla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daha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yavaş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tətbiq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arasındakı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fərq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alqoritminin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dəqiq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istifadəsindədir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 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Alqoritmlərin</a:t>
            </a: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,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verilənlər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toplusu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arasında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konkret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məlumatı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tapmaq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addım-addım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üsulla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həyata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keçirilən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hesablamada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əsas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fundamental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addımdır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Bütün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proseduru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tamamlamaq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açarından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istifadə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onların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uğur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uğursuzluq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statusu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qaytarması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gözlənilir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boolean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doğru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yanlış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dəyərdə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Kompüter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elmində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müxtəlif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növ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mövcuddur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onlardan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istifadə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üsulu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mövcud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məlumatların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performansını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səmərəliliyini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məlumatlardan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istifadə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üsulu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müəyyənləşdirir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1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756748"/>
            <a:ext cx="6096000" cy="3344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750"/>
              </a:spcAft>
            </a:pP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əməliyyatlarının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növünə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görə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əsasən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i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</a:t>
            </a:r>
            <a:r>
              <a:rPr lang="en-US" i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kateqoriyaya</a:t>
            </a:r>
            <a:r>
              <a:rPr lang="en-US" i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bölünür</a:t>
            </a:r>
            <a:r>
              <a:rPr lang="en-US" i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onlar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Ardıcıl</a:t>
            </a: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Burada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siyahı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massiv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ardıcıl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olaraq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keçilir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hər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yoxlanılır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Məsələn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Xətti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Axtarış</a:t>
            </a:r>
            <a:endParaRPr lang="en-US" sz="2000" dirty="0" smtClean="0">
              <a:solidFill>
                <a:srgbClr val="3D445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 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Bu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alqoritmlər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xüsusi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olaraq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çeşidlənmiş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məlumat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strukturlarında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nəzərdə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tutulmuşdur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Bu tip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alqoritmləri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Xətti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metodundan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səmərəlidir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çünki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onlar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dəfələrlə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strukturunun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mərkəzini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hədəf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sahəsini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yarıya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bölürlər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Məsələn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İkili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3D445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6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odersera.com/blog/wp-content/uploads/2020/07/Searching-algorithms-1-1024x54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1853565"/>
            <a:ext cx="5939790" cy="3150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78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8219" y="1673344"/>
            <a:ext cx="6096000" cy="1682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750"/>
              </a:spcAft>
            </a:pP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alqoritmi</a:t>
            </a: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nədir</a:t>
            </a: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</a:p>
          <a:p>
            <a:pPr>
              <a:spcAft>
                <a:spcPts val="750"/>
              </a:spcAft>
            </a:pP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saxlandığı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hər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hansı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b="1" u="none" strike="noStrike" dirty="0" err="1" smtClean="0">
                <a:solidFill>
                  <a:srgbClr val="151A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məlumat</a:t>
            </a:r>
            <a:r>
              <a:rPr lang="en-US" b="1" u="none" strike="noStrike" dirty="0" smtClean="0">
                <a:solidFill>
                  <a:srgbClr val="151A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en-US" b="1" u="none" strike="noStrike" dirty="0" err="1" smtClean="0">
                <a:solidFill>
                  <a:srgbClr val="151A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strukturundan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elementi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yoxlamaq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əldə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etmək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nəzərdə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tutulmuşdur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What is an Search Algorithm? | Volusion ecommerce SE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74" y="3287956"/>
            <a:ext cx="4417632" cy="265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8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2"/>
              </a:rPr>
              <a:t>Linear Search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3"/>
              </a:rPr>
              <a:t>Binary Search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4"/>
              </a:rPr>
              <a:t>Jump Search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5"/>
              </a:rPr>
              <a:t>Interpolation Search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6"/>
              </a:rPr>
              <a:t>Exponential Search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err="1" smtClean="0">
                <a:effectLst/>
                <a:latin typeface="var(--font-din)"/>
                <a:hlinkClick r:id="rId7"/>
              </a:rPr>
              <a:t>Sublist</a:t>
            </a:r>
            <a:r>
              <a:rPr lang="en-US" b="0" i="0" u="none" strike="noStrike" dirty="0" smtClean="0">
                <a:effectLst/>
                <a:latin typeface="var(--font-din)"/>
                <a:hlinkClick r:id="rId7"/>
              </a:rPr>
              <a:t> Search (Search a linked list in another list)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8"/>
              </a:rPr>
              <a:t>Fibonacci Search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9"/>
              </a:rPr>
              <a:t>The Ubiquitous Binary Search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10"/>
              </a:rPr>
              <a:t>Recursive program to linearly search an element in a given array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11"/>
              </a:rPr>
              <a:t>Recursive function to do substring search</a:t>
            </a:r>
            <a:endParaRPr lang="en-US" b="0" i="0" dirty="0" smtClean="0">
              <a:effectLst/>
              <a:latin typeface="var(--font-din)"/>
            </a:endParaRP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 smtClean="0">
                <a:effectLst/>
                <a:latin typeface="var(--font-din)"/>
                <a:hlinkClick r:id="rId12"/>
              </a:rPr>
              <a:t>Unbounded Binary Search Example (Find the point where a monotonically increasing function becomes positive first time)</a:t>
            </a:r>
            <a:endParaRPr lang="en-US" b="0" i="0" dirty="0">
              <a:effectLst/>
              <a:latin typeface="var(--font-din)"/>
            </a:endParaRPr>
          </a:p>
        </p:txBody>
      </p:sp>
    </p:spTree>
    <p:extLst>
      <p:ext uri="{BB962C8B-B14F-4D97-AF65-F5344CB8AC3E}">
        <p14:creationId xmlns:p14="http://schemas.microsoft.com/office/powerpoint/2010/main" val="268635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5690" y="681061"/>
            <a:ext cx="6096000" cy="20108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0"/>
              </a:spcBef>
              <a:spcAft>
                <a:spcPts val="750"/>
              </a:spcAft>
            </a:pPr>
            <a:r>
              <a:rPr lang="az-Latn-AZ" sz="2800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Xətti Axtarış</a:t>
            </a:r>
            <a:endParaRPr lang="en-US" b="1" dirty="0" smtClean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en-US" b="1" u="none" strike="noStrike" dirty="0" err="1" smtClean="0">
                <a:solidFill>
                  <a:srgbClr val="151A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Xətti</a:t>
            </a:r>
            <a:r>
              <a:rPr lang="en-US" b="1" u="none" strike="noStrike" dirty="0" smtClean="0">
                <a:solidFill>
                  <a:srgbClr val="151A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en-US" b="1" u="none" strike="noStrike" dirty="0" err="1" smtClean="0">
                <a:solidFill>
                  <a:srgbClr val="151A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ardıcıl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siyahıda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elementi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tapmaq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üsuldur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. Bu tip 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uyğunluq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tapılana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bütün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siyahı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axtarılana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qədər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siyahının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hər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elementini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ardıcıl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olaraq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yoxlayır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Xətti Axtarış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90" y="2966157"/>
            <a:ext cx="5939790" cy="2167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92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2212" y="923026"/>
            <a:ext cx="6098875" cy="2364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750"/>
              </a:spcAft>
            </a:pPr>
            <a:r>
              <a:rPr lang="az-Latn-AZ" sz="2800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İkili Axtarış</a:t>
            </a:r>
            <a:endParaRPr lang="en-US" b="1" dirty="0" smtClean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növ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b="1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çeşidlənmiş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massivdə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olan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xüsusi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dəyərin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yerini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tapmaq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istifadə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olunur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 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Binar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bölmək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fəth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etmək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prinsipi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ilə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işləyir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axtarışın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daha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sürətli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sürətinə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görə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ən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yaxşı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axtarış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alqoritmləri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hesab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olunur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Məlumatların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çeşidlənmiş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formada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olması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şərti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ilə</a:t>
            </a:r>
            <a:r>
              <a:rPr lang="en-US" dirty="0" smtClean="0">
                <a:solidFill>
                  <a:srgbClr val="3D44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Binary Search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66" y="3287567"/>
            <a:ext cx="5607170" cy="3142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62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rting Algorithms | Brilliant Math &amp;amp; Science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94" y="1259456"/>
            <a:ext cx="7065997" cy="397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9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211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euclid_circular_a</vt:lpstr>
      <vt:lpstr>Helvetica</vt:lpstr>
      <vt:lpstr>Segoe UI</vt:lpstr>
      <vt:lpstr>Times New Roman</vt:lpstr>
      <vt:lpstr>var(--font-din)</vt:lpstr>
      <vt:lpstr>Office Theme</vt:lpstr>
      <vt:lpstr>Searching Algortims and Sorting Algortims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</dc:creator>
  <cp:lastModifiedBy>Kamal</cp:lastModifiedBy>
  <cp:revision>6</cp:revision>
  <dcterms:created xsi:type="dcterms:W3CDTF">2022-02-27T18:12:08Z</dcterms:created>
  <dcterms:modified xsi:type="dcterms:W3CDTF">2022-02-27T19:06:45Z</dcterms:modified>
</cp:coreProperties>
</file>