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2E30-D172-49D9-8F14-076E1E47542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44F-827A-4E73-87F4-B7E5B31C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6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2E30-D172-49D9-8F14-076E1E47542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44F-827A-4E73-87F4-B7E5B31C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1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2E30-D172-49D9-8F14-076E1E47542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44F-827A-4E73-87F4-B7E5B31C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2E30-D172-49D9-8F14-076E1E47542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44F-827A-4E73-87F4-B7E5B31C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4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2E30-D172-49D9-8F14-076E1E47542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44F-827A-4E73-87F4-B7E5B31C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4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2E30-D172-49D9-8F14-076E1E47542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44F-827A-4E73-87F4-B7E5B31C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8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2E30-D172-49D9-8F14-076E1E47542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44F-827A-4E73-87F4-B7E5B31C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8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2E30-D172-49D9-8F14-076E1E47542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44F-827A-4E73-87F4-B7E5B31C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0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2E30-D172-49D9-8F14-076E1E47542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44F-827A-4E73-87F4-B7E5B31C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0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2E30-D172-49D9-8F14-076E1E47542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44F-827A-4E73-87F4-B7E5B31C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9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2E30-D172-49D9-8F14-076E1E47542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44F-827A-4E73-87F4-B7E5B31C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7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2E30-D172-49D9-8F14-076E1E47542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2D44F-827A-4E73-87F4-B7E5B31C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1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interviewbit.com/tutorial/bubble-sort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bit.com/tutorial/merge-sort-algorithm/" TargetMode="External"/><Relationship Id="rId2" Type="http://schemas.openxmlformats.org/officeDocument/2006/relationships/hyperlink" Target="https://www.interviewbit.com/tutorial/bubble-sort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interviewbit.com/tutorial/selection-sort/" TargetMode="External"/><Relationship Id="rId4" Type="http://schemas.openxmlformats.org/officeDocument/2006/relationships/hyperlink" Target="https://www.interviewbit.com/tutorial/insertion-sort-algorith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rogramiz.com/dsa/sorting-algorithm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bit.com/tutorial/insertion-sort-algorithm/" TargetMode="External"/><Relationship Id="rId2" Type="http://schemas.openxmlformats.org/officeDocument/2006/relationships/hyperlink" Target="https://www.programiz.com/dsa/sorting-algorith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dsa/sorting-algorithm" TargetMode="External"/><Relationship Id="rId2" Type="http://schemas.openxmlformats.org/officeDocument/2006/relationships/hyperlink" Target="https://www.programiz.com/dsa/divide-and-conquer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orting Algorithms | Brilliant Math &amp;amp; Science Wik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394" y="1259456"/>
            <a:ext cx="7065997" cy="397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77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z çeşidləmə nümunə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204" y="1264666"/>
            <a:ext cx="8586458" cy="491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98832" y="64778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0" i="0" u="none" strike="noStrike" dirty="0" smtClean="0">
                <a:solidFill>
                  <a:srgbClr val="337AB7"/>
                </a:solidFill>
                <a:effectLst/>
                <a:latin typeface="Helvetica" panose="020B0604020202020204" pitchFamily="34" charset="0"/>
              </a:rPr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180786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70362" y="13978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Bubble Sort,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səhv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qaydada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olduqda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bitişik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elementləri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dəfələrlə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dəyişdirməklə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işləyən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ən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sadə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çeşidləmə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alqoritmidir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0362" y="854817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0" i="0" u="none" strike="noStrike" dirty="0" smtClean="0">
                <a:solidFill>
                  <a:srgbClr val="337AB7"/>
                </a:solidFill>
                <a:effectLst/>
                <a:latin typeface="Helvetica" panose="020B0604020202020204" pitchFamily="34" charset="0"/>
                <a:hlinkClick r:id="rId2"/>
              </a:rPr>
              <a:t>Bubble Sort</a:t>
            </a:r>
            <a:endParaRPr lang="en-US" b="0" i="0" u="none" strike="noStrike" dirty="0" smtClean="0">
              <a:solidFill>
                <a:srgbClr val="337AB7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3075" name="Picture 3" descr="Bubble Sort. The previous blog this week went over… | by Austin Stanley |  My Software Engineering Journey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11" y="2355040"/>
            <a:ext cx="529590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53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794" y="465826"/>
            <a:ext cx="3296074" cy="61333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3849" y="1302589"/>
            <a:ext cx="1435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33333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Heap Sort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362309" y="1975449"/>
            <a:ext cx="45116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Yığın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çeşidləmə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İkili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Yığın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məlumat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strukturuna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əsaslanan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müqayisəyə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əsaslanan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çeşidləmə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üsuludur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 Bu, ilk 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olaraq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minimum 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elementi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tapdığımız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və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minimum 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elementi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başlanğıcda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yerləşdirdiyimiz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seçim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çeşidinə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bənzəyir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 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Qalan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elementlər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üçün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eyni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prosesi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təkrarlayırıq</a:t>
            </a:r>
            <a:r>
              <a:rPr lang="en-US" dirty="0">
                <a:solidFill>
                  <a:srgbClr val="27323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9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9626" y="2328411"/>
            <a:ext cx="6096000" cy="198515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Aft>
                <a:spcPts val="1800"/>
              </a:spcAft>
            </a:pP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Çeşidləmə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alqoritmləri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massivi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və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ya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siyahını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giriş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kimi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qəbul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edən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və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maddələri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müəyyən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bir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sıra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ilə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düzən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təlimatlar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toplusudur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.</a:t>
            </a:r>
            <a:endParaRPr lang="en-US" sz="1400" dirty="0" smtClean="0">
              <a:effectLst/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  <a:p>
            <a:pPr fontAlgn="base">
              <a:spcAft>
                <a:spcPts val="1800"/>
              </a:spcAft>
            </a:pP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Çeşidlər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ən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çox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ədədi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və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ya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əlifba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sırası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(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leksikoqrafik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adlanır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)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formasında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olur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və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artan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(AZ, 0-9)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və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ya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azalan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(ZA, 9-0)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sıra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ilə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ola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bilər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.</a:t>
            </a:r>
            <a:endParaRPr lang="en-US" sz="1400" dirty="0">
              <a:effectLst/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60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179940"/>
            <a:ext cx="6096000" cy="249812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ts val="600"/>
              </a:spcBef>
              <a:spcAft>
                <a:spcPts val="240"/>
              </a:spcAft>
            </a:pPr>
            <a:r>
              <a:rPr lang="en-US" sz="2000" b="1" dirty="0" err="1" smtClean="0"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Çeşidləmə</a:t>
            </a:r>
            <a:r>
              <a:rPr lang="en-US" sz="2000" b="1" dirty="0" smtClean="0"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alqoritmləri</a:t>
            </a:r>
            <a:r>
              <a:rPr lang="en-US" sz="2000" b="1" dirty="0" smtClean="0"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niyə</a:t>
            </a:r>
            <a:r>
              <a:rPr lang="en-US" sz="2000" b="1" dirty="0" smtClean="0"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vacibdir</a:t>
            </a:r>
            <a:r>
              <a:rPr lang="en-US" sz="2000" b="1" dirty="0" smtClean="0"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?</a:t>
            </a:r>
          </a:p>
          <a:p>
            <a:pPr fontAlgn="base">
              <a:spcBef>
                <a:spcPts val="600"/>
              </a:spcBef>
              <a:spcAft>
                <a:spcPts val="240"/>
              </a:spcAft>
            </a:pPr>
            <a:endParaRPr lang="en-US" sz="2000" b="1" dirty="0" smtClean="0">
              <a:effectLst/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  <a:p>
            <a:pPr fontAlgn="base">
              <a:spcAft>
                <a:spcPts val="1800"/>
              </a:spcAft>
            </a:pP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Çeşidləmə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tez-tez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problemin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mürəkkəbliyini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azalda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bildiyi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üçün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bu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,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Kompüter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Elmində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vacib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bir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alqoritmdir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. Bu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alqoritmlərin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axtarış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alqoritmlərində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,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verilənlər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bazası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alqoritmlərində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,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bölmə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və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fəth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üsullarında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,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verilənlər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strukturu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alqoritmlərində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və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bir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çox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başqa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sahələrdə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birbaşa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tətbiqləri</a:t>
            </a:r>
            <a:r>
              <a:rPr lang="en-US" dirty="0" smtClean="0">
                <a:solidFill>
                  <a:srgbClr val="0A0A2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var.</a:t>
            </a:r>
            <a:endParaRPr lang="en-US" sz="1400" dirty="0">
              <a:effectLst/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4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02834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Types of Sorting Algorithms:</a:t>
            </a:r>
          </a:p>
          <a:p>
            <a:pPr fontAlgn="base"/>
            <a:endParaRPr lang="en-US" b="1" i="0" dirty="0" smtClean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b="0" i="0" u="none" strike="noStrike" dirty="0" smtClean="0">
                <a:solidFill>
                  <a:srgbClr val="337AB7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Quick Sort</a:t>
            </a:r>
          </a:p>
          <a:p>
            <a:pPr fontAlgn="base">
              <a:buFont typeface="+mj-lt"/>
              <a:buAutoNum type="arabicPeriod"/>
            </a:pPr>
            <a:endParaRPr lang="en-US" b="0" i="0" dirty="0" smtClean="0">
              <a:solidFill>
                <a:srgbClr val="333333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b="0" i="0" u="none" strike="noStrike" dirty="0" smtClean="0">
                <a:solidFill>
                  <a:srgbClr val="337AB7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Bubble Sort</a:t>
            </a:r>
            <a:endParaRPr lang="en-US" b="0" i="0" u="none" strike="noStrike" dirty="0" smtClean="0">
              <a:solidFill>
                <a:srgbClr val="337AB7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>
              <a:buFont typeface="+mj-lt"/>
              <a:buAutoNum type="arabicPeriod"/>
            </a:pPr>
            <a:endParaRPr lang="en-US" b="0" i="0" dirty="0" smtClean="0">
              <a:solidFill>
                <a:srgbClr val="333333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b="0" i="0" u="none" strike="noStrike" dirty="0" smtClean="0">
                <a:solidFill>
                  <a:srgbClr val="337AB7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Merge Sort</a:t>
            </a:r>
            <a:endParaRPr lang="en-US" b="0" i="0" u="none" strike="noStrike" dirty="0" smtClean="0">
              <a:solidFill>
                <a:srgbClr val="337AB7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>
              <a:buFont typeface="+mj-lt"/>
              <a:buAutoNum type="arabicPeriod"/>
            </a:pPr>
            <a:endParaRPr lang="en-US" b="0" i="0" dirty="0" smtClean="0">
              <a:solidFill>
                <a:srgbClr val="333333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b="0" i="0" u="none" strike="noStrike" dirty="0" smtClean="0">
                <a:solidFill>
                  <a:srgbClr val="337AB7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Insertion Sort</a:t>
            </a:r>
            <a:endParaRPr lang="en-US" b="0" i="0" u="none" strike="noStrike" dirty="0" smtClean="0">
              <a:solidFill>
                <a:srgbClr val="337AB7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>
              <a:buFont typeface="+mj-lt"/>
              <a:buAutoNum type="arabicPeriod"/>
            </a:pPr>
            <a:endParaRPr lang="en-US" b="0" i="0" dirty="0" smtClean="0">
              <a:solidFill>
                <a:srgbClr val="333333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b="0" i="0" u="none" strike="noStrike" dirty="0" smtClean="0">
                <a:solidFill>
                  <a:srgbClr val="337AB7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Selection Sort</a:t>
            </a:r>
            <a:endParaRPr lang="en-US" b="0" i="0" u="none" strike="noStrike" dirty="0" smtClean="0">
              <a:solidFill>
                <a:srgbClr val="337AB7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>
              <a:buFont typeface="+mj-lt"/>
              <a:buAutoNum type="arabicPeriod"/>
            </a:pPr>
            <a:endParaRPr lang="en-US" b="0" i="0" dirty="0" smtClean="0">
              <a:solidFill>
                <a:srgbClr val="333333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Heap Sort</a:t>
            </a:r>
          </a:p>
          <a:p>
            <a:pPr fontAlgn="base">
              <a:buFont typeface="+mj-lt"/>
              <a:buAutoNum type="arabicPeriod"/>
            </a:pPr>
            <a:endParaRPr lang="en-US" b="0" i="0" dirty="0" smtClean="0">
              <a:solidFill>
                <a:srgbClr val="333333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Radix Sort</a:t>
            </a:r>
          </a:p>
          <a:p>
            <a:pPr fontAlgn="base">
              <a:buFont typeface="+mj-lt"/>
              <a:buAutoNum type="arabicPeriod"/>
            </a:pPr>
            <a:endParaRPr lang="en-US" b="0" i="0" dirty="0" smtClean="0">
              <a:solidFill>
                <a:srgbClr val="333333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Bucket Sort</a:t>
            </a:r>
            <a:endParaRPr lang="en-US" b="0" i="0" dirty="0">
              <a:solidFill>
                <a:srgbClr val="333333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1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5866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Seçmə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çeşidləmə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hər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iterasiyada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çeşidlənməmiş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siyahıdan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ən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kiçik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elementi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seçən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və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həmin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elementi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çeşidlənməmiş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siyahının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əvvəlinə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yerləşdirən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b="0" i="0" u="none" strike="noStrike" dirty="0" err="1" smtClean="0">
                <a:solidFill>
                  <a:srgbClr val="0556F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çeşidləmə</a:t>
            </a:r>
            <a:r>
              <a:rPr lang="en-US" b="0" i="0" u="none" strike="noStrike" dirty="0" smtClean="0">
                <a:solidFill>
                  <a:srgbClr val="0556F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 </a:t>
            </a:r>
            <a:r>
              <a:rPr lang="en-US" b="0" i="0" u="none" strike="noStrike" dirty="0" err="1" smtClean="0">
                <a:solidFill>
                  <a:srgbClr val="0556F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alqoritmidir</a:t>
            </a:r>
            <a:r>
              <a:rPr lang="en-US" b="0" i="0" u="none" strike="noStrike" dirty="0" smtClean="0">
                <a:solidFill>
                  <a:srgbClr val="0556F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 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560" y="2786961"/>
            <a:ext cx="2692879" cy="32850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37462" y="1010093"/>
            <a:ext cx="1659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Selection Sort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33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4318" y="1708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Daxiletmə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çeşidi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çeşidlənməmiş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elementi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hər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iterasiyada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uyğun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yerinə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yerləşdirən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b="0" i="0" u="none" strike="noStrike" dirty="0" err="1" smtClean="0">
                <a:solidFill>
                  <a:srgbClr val="0556F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çeşidləmə</a:t>
            </a:r>
            <a:r>
              <a:rPr lang="en-US" b="0" i="0" u="none" strike="noStrike" dirty="0" smtClean="0">
                <a:solidFill>
                  <a:srgbClr val="0556F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 </a:t>
            </a:r>
            <a:r>
              <a:rPr lang="en-US" b="0" i="0" u="none" strike="noStrike" dirty="0" err="1" smtClean="0">
                <a:solidFill>
                  <a:srgbClr val="0556F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alqoritmidir</a:t>
            </a:r>
            <a:r>
              <a:rPr lang="en-US" b="0" i="0" u="none" strike="noStrike" dirty="0" smtClean="0">
                <a:solidFill>
                  <a:srgbClr val="0556F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 .</a:t>
            </a:r>
            <a:endParaRPr lang="en-US" b="0" i="0" dirty="0" smtClean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66846" y="1156742"/>
            <a:ext cx="1488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az-Latn-AZ" dirty="0">
                <a:solidFill>
                  <a:srgbClr val="337AB7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İ</a:t>
            </a:r>
            <a:r>
              <a:rPr lang="en-US" b="0" i="0" u="none" strike="noStrike" dirty="0" err="1" smtClean="0">
                <a:solidFill>
                  <a:srgbClr val="337AB7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nsertion</a:t>
            </a:r>
            <a:r>
              <a:rPr lang="en-US" b="0" i="0" u="none" strike="noStrike" dirty="0" smtClean="0">
                <a:solidFill>
                  <a:srgbClr val="337AB7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 Sort</a:t>
            </a:r>
            <a:endParaRPr lang="en-US" b="0" i="0" u="none" strike="noStrike" dirty="0" smtClean="0">
              <a:solidFill>
                <a:srgbClr val="337AB7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318" y="2449787"/>
            <a:ext cx="5816496" cy="361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4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9081" y="1657074"/>
            <a:ext cx="2302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25265E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Merge Sort Algorithm</a:t>
            </a:r>
            <a:endParaRPr lang="en-US" b="1" i="0" dirty="0">
              <a:solidFill>
                <a:srgbClr val="25265E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29081" y="202640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dirty="0" smtClean="0">
                <a:solidFill>
                  <a:srgbClr val="0556F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Merge Sort, </a:t>
            </a:r>
            <a:r>
              <a:rPr lang="en-US" b="0" i="0" u="none" strike="noStrike" dirty="0" err="1" smtClean="0">
                <a:solidFill>
                  <a:srgbClr val="0556F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Böl</a:t>
            </a:r>
            <a:r>
              <a:rPr lang="en-US" b="0" i="0" u="none" strike="noStrike" dirty="0" smtClean="0">
                <a:solidFill>
                  <a:srgbClr val="0556F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 </a:t>
            </a:r>
            <a:r>
              <a:rPr lang="en-US" b="0" i="0" u="none" strike="noStrike" dirty="0" err="1" smtClean="0">
                <a:solidFill>
                  <a:srgbClr val="0556F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və</a:t>
            </a:r>
            <a:r>
              <a:rPr lang="en-US" b="0" i="0" u="none" strike="noStrike" dirty="0" smtClean="0">
                <a:solidFill>
                  <a:srgbClr val="0556F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 </a:t>
            </a:r>
            <a:r>
              <a:rPr lang="en-US" b="0" i="0" u="none" strike="noStrike" dirty="0" err="1" smtClean="0">
                <a:solidFill>
                  <a:srgbClr val="0556F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Fəth</a:t>
            </a:r>
            <a:r>
              <a:rPr lang="en-US" b="0" i="0" u="none" strike="noStrike" dirty="0" smtClean="0">
                <a:solidFill>
                  <a:srgbClr val="0556F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 </a:t>
            </a:r>
            <a:r>
              <a:rPr lang="en-US" b="0" i="0" u="none" strike="noStrike" dirty="0" err="1" smtClean="0">
                <a:solidFill>
                  <a:srgbClr val="0556F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Alqoritmi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prinsipinə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əsaslanan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ən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məşhur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b="0" i="0" u="none" strike="noStrike" dirty="0" err="1" smtClean="0">
                <a:solidFill>
                  <a:srgbClr val="0556F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çeşidləmə</a:t>
            </a:r>
            <a:r>
              <a:rPr lang="en-US" b="0" i="0" u="none" strike="noStrike" dirty="0" smtClean="0">
                <a:solidFill>
                  <a:srgbClr val="0556F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 </a:t>
            </a:r>
            <a:r>
              <a:rPr lang="en-US" b="0" i="0" u="none" strike="noStrike" dirty="0" err="1" smtClean="0">
                <a:solidFill>
                  <a:srgbClr val="0556F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alqoritmlərindən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biridir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.</a:t>
            </a:r>
          </a:p>
          <a:p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Burada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problem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bir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neçə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alt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problemə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bölünür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 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Hər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bir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alt problem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fərdi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olaraq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həll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edilir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 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Nəhayət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, son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həlli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yaratmaq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üçün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alt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problemlər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birləşdirilir</a:t>
            </a:r>
            <a:r>
              <a:rPr lang="en-US" b="0" i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930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114" y="1086928"/>
            <a:ext cx="6315572" cy="54950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41489" y="535640"/>
            <a:ext cx="2535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25265E"/>
                </a:solidFill>
                <a:effectLst/>
                <a:latin typeface="euclid_circular_a"/>
              </a:rPr>
              <a:t>Merge Sort Algorithm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241134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İllər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ərzində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bir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çox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çeşidləmə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alqoritmləri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hazırlanmışdır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və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bu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günə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qədər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ən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sürətli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olanlardan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biri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b="0" i="1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Quicksort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-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dur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.</a:t>
            </a:r>
          </a:p>
          <a:p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Quicksort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verilmiş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elementlər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siyahısını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çeşidləmək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üçün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böl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və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fəth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strategiyasından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istifadə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edir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 Bu o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deməkdir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ki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alqoritm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problemi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birbaşa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həll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etmək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üçün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kifayət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qədər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sadə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olana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qədər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alt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problemlərə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parçalayır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b="0" i="0" dirty="0">
              <a:solidFill>
                <a:srgbClr val="555555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09822" y="1958196"/>
            <a:ext cx="5972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0" i="0" u="none" strike="noStrike" dirty="0" smtClean="0">
                <a:solidFill>
                  <a:srgbClr val="337AB7"/>
                </a:solidFill>
                <a:effectLst/>
                <a:latin typeface="Helvetica" panose="020B0604020202020204" pitchFamily="34" charset="0"/>
              </a:rPr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09897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168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euclid_circular_a</vt:lpstr>
      <vt:lpstr>Helvetica</vt:lpstr>
      <vt:lpstr>Segoe UI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</dc:creator>
  <cp:lastModifiedBy>Kamal</cp:lastModifiedBy>
  <cp:revision>5</cp:revision>
  <dcterms:created xsi:type="dcterms:W3CDTF">2022-02-28T21:14:22Z</dcterms:created>
  <dcterms:modified xsi:type="dcterms:W3CDTF">2022-02-28T22:02:40Z</dcterms:modified>
</cp:coreProperties>
</file>