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omfortaa SemiBold"/>
      <p:regular r:id="rId14"/>
      <p:bold r:id="rId15"/>
    </p:embeddedFont>
    <p:embeddedFont>
      <p:font typeface="Comfortaa Medium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gVmQ70f14vNvPHa/+xl0j9Hub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SemiBold-bold.fntdata"/><Relationship Id="rId14" Type="http://schemas.openxmlformats.org/officeDocument/2006/relationships/font" Target="fonts/ComfortaaSemiBold-regular.fntdata"/><Relationship Id="rId17" Type="http://schemas.openxmlformats.org/officeDocument/2006/relationships/font" Target="fonts/ComfortaaMedium-bold.fntdata"/><Relationship Id="rId16" Type="http://schemas.openxmlformats.org/officeDocument/2006/relationships/font" Target="fonts/Comfortaa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364cd973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364cd973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eadb18e0d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eadb18e0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eadb18e0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eadb18e0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lternativeto.net/software/cv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486702" y="239325"/>
            <a:ext cx="6879900" cy="154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400" u="sng"/>
              <a:t>FOSS TOOL</a:t>
            </a:r>
            <a:endParaRPr sz="4400" u="sng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98950" y="18830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              </a:t>
            </a:r>
            <a:r>
              <a:rPr lang="en" sz="3200"/>
              <a:t>              GIT TOOL</a:t>
            </a:r>
            <a:endParaRPr sz="3200"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9321" r="0" t="0"/>
          <a:stretch/>
        </p:blipFill>
        <p:spPr>
          <a:xfrm>
            <a:off x="5493900" y="1883025"/>
            <a:ext cx="2176442" cy="11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400475" y="3654275"/>
            <a:ext cx="27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525625" y="3091100"/>
            <a:ext cx="2828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Team members: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S.R.Abisini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G.Dharshini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N.Jaffar Nisha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n" u="sng"/>
              <a:t>INTRODUCTION OF GIT:</a:t>
            </a:r>
            <a:endParaRPr b="1" i="1" u="sng"/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311700" y="1152475"/>
            <a:ext cx="8573700" cy="3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Git is a </a:t>
            </a:r>
            <a:r>
              <a:rPr lang="en" sz="17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free</a:t>
            </a:r>
            <a:r>
              <a:rPr lang="en" sz="1700">
                <a:latin typeface="Comfortaa SemiBold"/>
                <a:ea typeface="Comfortaa SemiBold"/>
                <a:cs typeface="Comfortaa SemiBold"/>
                <a:sym typeface="Comfortaa SemiBold"/>
              </a:rPr>
              <a:t>, </a:t>
            </a:r>
            <a:r>
              <a:rPr lang="en" sz="17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open source ,distributed version control system</a:t>
            </a:r>
            <a:r>
              <a:rPr lang="en" sz="1900"/>
              <a:t> tool that supports </a:t>
            </a:r>
            <a:r>
              <a:rPr lang="en" sz="17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distributed non-linea</a:t>
            </a:r>
            <a:r>
              <a:rPr lang="en" sz="1900">
                <a:solidFill>
                  <a:schemeClr val="dk1"/>
                </a:solidFill>
              </a:rPr>
              <a:t>r </a:t>
            </a:r>
            <a:r>
              <a:rPr lang="en" sz="1900"/>
              <a:t>workflows by providing data assurance for developing quality software.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It is designed to handle everything from small to very large projects with </a:t>
            </a:r>
            <a:r>
              <a:rPr lang="en" sz="17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speed </a:t>
            </a:r>
            <a:r>
              <a:rPr lang="en" sz="1700"/>
              <a:t>and</a:t>
            </a:r>
            <a:r>
              <a:rPr lang="en" sz="1700"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lang="en" sz="17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efficiency</a:t>
            </a:r>
            <a:r>
              <a:rPr lang="en" sz="1900"/>
              <a:t>.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Git was created by </a:t>
            </a:r>
            <a:r>
              <a:rPr lang="en" sz="17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Linus Torvalds</a:t>
            </a:r>
            <a:r>
              <a:rPr lang="en" sz="1900">
                <a:solidFill>
                  <a:schemeClr val="dk1"/>
                </a:solidFill>
              </a:rPr>
              <a:t> </a:t>
            </a:r>
            <a:r>
              <a:rPr lang="en" sz="1900"/>
              <a:t>in </a:t>
            </a:r>
            <a:r>
              <a:rPr lang="en" sz="1900">
                <a:solidFill>
                  <a:schemeClr val="dk1"/>
                </a:solidFill>
              </a:rPr>
              <a:t>2005 </a:t>
            </a:r>
            <a:r>
              <a:rPr lang="en" sz="1900"/>
              <a:t>to develop Linux Kernel. Git has the functionality, performance, security and flexibility that most teams and individual developers need.</a:t>
            </a:r>
            <a:endParaRPr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n" u="sng"/>
              <a:t>LICENSES OF THE TOOL</a:t>
            </a:r>
            <a:endParaRPr b="1" i="1" u="sng"/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Git is released under the </a:t>
            </a:r>
            <a:r>
              <a:rPr b="1" lang="en" sz="2200" u="sng">
                <a:solidFill>
                  <a:schemeClr val="dk1"/>
                </a:solidFill>
              </a:rPr>
              <a:t>GNU General Public License version 2.0</a:t>
            </a:r>
            <a:r>
              <a:rPr lang="en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version is </a:t>
            </a:r>
            <a:r>
              <a:rPr lang="en" sz="2200"/>
              <a:t>an open source license.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Git project chose to </a:t>
            </a:r>
            <a:r>
              <a:rPr lang="en" sz="2200"/>
              <a:t>guarantee</a:t>
            </a:r>
            <a:r>
              <a:rPr lang="en" sz="2200"/>
              <a:t> the </a:t>
            </a:r>
            <a:r>
              <a:rPr lang="en" sz="2200">
                <a:solidFill>
                  <a:schemeClr val="dk1"/>
                </a:solidFill>
              </a:rPr>
              <a:t>freedom to share and change free software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Git makes sure the software is free for all users.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11700" y="26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n" u="sng"/>
              <a:t>ALTERNATIVES FOR THE TOOL</a:t>
            </a:r>
            <a:endParaRPr b="1" i="1" u="sng"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311700" y="1017725"/>
            <a:ext cx="8520600" cy="3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61877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b="1" i="1" lang="en" sz="2998">
                <a:solidFill>
                  <a:schemeClr val="dk1"/>
                </a:solidFill>
              </a:rPr>
              <a:t>CVS (Concurrent Versions System):</a:t>
            </a:r>
            <a:endParaRPr b="1" i="1" sz="2998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3416"/>
              <a:buNone/>
            </a:pPr>
            <a:r>
              <a:rPr lang="en" sz="2838"/>
              <a:t>  </a:t>
            </a:r>
            <a:r>
              <a:rPr lang="en" sz="2518">
                <a:latin typeface="Comfortaa Medium"/>
                <a:ea typeface="Comfortaa Medium"/>
                <a:cs typeface="Comfortaa Medium"/>
                <a:sym typeface="Comfortaa Medium"/>
              </a:rPr>
              <a:t>  CVS is a centralized version control system, an important component of Source Configuration Management (SCM). Using it, you can record the history of changes to individual text-based files.</a:t>
            </a:r>
            <a:endParaRPr sz="2518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6187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b="1" i="1" lang="en" sz="2998">
                <a:solidFill>
                  <a:schemeClr val="dk1"/>
                </a:solidFill>
              </a:rPr>
              <a:t>Veracity:    </a:t>
            </a:r>
            <a:endParaRPr i="1" sz="245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" sz="245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</a:t>
            </a:r>
            <a:r>
              <a:rPr lang="en" sz="2450">
                <a:latin typeface="Comfortaa Medium"/>
                <a:ea typeface="Comfortaa Medium"/>
                <a:cs typeface="Comfortaa Medium"/>
                <a:sym typeface="Comfortaa Medium"/>
              </a:rPr>
              <a:t>An open source, distributed version control and bug tracking system for Windows, Mac OS X, and Linux. Taking a different approach to the DVCS world with bug tracking, build status tracking, and wiki included together with the versioned code.</a:t>
            </a:r>
            <a:endParaRPr sz="2450">
              <a:solidFill>
                <a:schemeClr val="accent2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364cd9739_0_4"/>
          <p:cNvSpPr txBox="1"/>
          <p:nvPr>
            <p:ph idx="1" type="body"/>
          </p:nvPr>
        </p:nvSpPr>
        <p:spPr>
          <a:xfrm>
            <a:off x="181250" y="275325"/>
            <a:ext cx="8628900" cy="44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850">
                <a:solidFill>
                  <a:schemeClr val="dk1"/>
                </a:solidFill>
              </a:rPr>
              <a:t>3) </a:t>
            </a:r>
            <a:r>
              <a:rPr b="1" i="1" lang="en" sz="1850">
                <a:solidFill>
                  <a:schemeClr val="dk1"/>
                </a:solidFill>
              </a:rPr>
              <a:t>Apache Subversion (SVN) :</a:t>
            </a:r>
            <a:endParaRPr b="1" i="1" sz="1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 </a:t>
            </a:r>
            <a:r>
              <a:rPr lang="en" sz="1550">
                <a:latin typeface="Comfortaa Medium"/>
                <a:ea typeface="Comfortaa Medium"/>
                <a:cs typeface="Comfortaa Medium"/>
                <a:sym typeface="Comfortaa Medium"/>
              </a:rPr>
              <a:t>  It is a centralized version control system similar to </a:t>
            </a:r>
            <a:r>
              <a:rPr lang="en" sz="1550">
                <a:uFill>
                  <a:noFill/>
                </a:uFill>
                <a:latin typeface="Comfortaa Medium"/>
                <a:ea typeface="Comfortaa Medium"/>
                <a:cs typeface="Comfortaa Medium"/>
                <a:sym typeface="Comfortaa Medium"/>
                <a:hlinkClick r:id="rId3"/>
              </a:rPr>
              <a:t>CVS (Concurrent Versions System)</a:t>
            </a:r>
            <a:r>
              <a:rPr lang="en" sz="1550">
                <a:latin typeface="Comfortaa Medium"/>
                <a:ea typeface="Comfortaa Medium"/>
                <a:cs typeface="Comfortaa Medium"/>
                <a:sym typeface="Comfortaa Medium"/>
              </a:rPr>
              <a:t> , but based on the concept of change-sets instead.</a:t>
            </a:r>
            <a:endParaRPr sz="155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4) Mercurial: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50">
                <a:latin typeface="Comfortaa Medium"/>
                <a:ea typeface="Comfortaa Medium"/>
                <a:cs typeface="Comfortaa Medium"/>
                <a:sym typeface="Comfortaa Medium"/>
              </a:rPr>
              <a:t>Mercurial is a free, distributed source control management tool. It efficiently handles projects of any size and offers an easy and intuitive command line interface. Mercurial efficiently handles projects of any size and kind.</a:t>
            </a:r>
            <a:endParaRPr sz="155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5) Fossil: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  </a:t>
            </a:r>
            <a:r>
              <a:rPr lang="en" sz="1550">
                <a:latin typeface="Comfortaa Medium"/>
                <a:ea typeface="Comfortaa Medium"/>
                <a:cs typeface="Comfortaa Medium"/>
                <a:sym typeface="Comfortaa Medium"/>
              </a:rPr>
              <a:t>Simple, high-reliability, distributed software configuration management. Fossil is a distributed version control system, bug tracking system and wiki software server for use in software development.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eadb18e0d_1_18"/>
          <p:cNvSpPr txBox="1"/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20">
                <a:solidFill>
                  <a:schemeClr val="lt1"/>
                </a:solidFill>
              </a:rPr>
              <a:t>          </a:t>
            </a:r>
            <a:r>
              <a:rPr lang="en" sz="3820">
                <a:solidFill>
                  <a:schemeClr val="lt1"/>
                </a:solidFill>
              </a:rPr>
              <a:t>Is Git and GitHub Same  ?</a:t>
            </a:r>
            <a:endParaRPr sz="4720">
              <a:solidFill>
                <a:schemeClr val="lt1"/>
              </a:solidFill>
            </a:endParaRPr>
          </a:p>
        </p:txBody>
      </p:sp>
      <p:pic>
        <p:nvPicPr>
          <p:cNvPr id="87" name="Google Shape;87;g17eadb18e0d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50" y="1586150"/>
            <a:ext cx="3504364" cy="1971199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" name="Google Shape;88;g17eadb18e0d_1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4599" y="1586150"/>
            <a:ext cx="1746725" cy="17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17eadb18e0d_1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6846" y="1902879"/>
            <a:ext cx="1430000" cy="14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311700" y="38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n" u="sng"/>
              <a:t>ADVANTAGES OF USING THE TOOL</a:t>
            </a:r>
            <a:endParaRPr b="1" i="1" u="sng"/>
          </a:p>
        </p:txBody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311700" y="1017725"/>
            <a:ext cx="8520600" cy="4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06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80"/>
              <a:buChar char="●"/>
            </a:pPr>
            <a:r>
              <a:rPr lang="en" sz="2080"/>
              <a:t>Free and open source</a:t>
            </a:r>
            <a:endParaRPr sz="2080"/>
          </a:p>
          <a:p>
            <a:pPr indent="-3606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80"/>
              <a:buChar char="●"/>
            </a:pPr>
            <a:r>
              <a:rPr lang="en" sz="2080"/>
              <a:t>Speed</a:t>
            </a:r>
            <a:endParaRPr sz="2080"/>
          </a:p>
          <a:p>
            <a:pPr indent="-3606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80"/>
              <a:buChar char="●"/>
            </a:pPr>
            <a:r>
              <a:rPr lang="en" sz="2080"/>
              <a:t>Scalable and Reliable</a:t>
            </a:r>
            <a:endParaRPr sz="2080"/>
          </a:p>
          <a:p>
            <a:pPr indent="-3606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80"/>
              <a:buChar char="●"/>
            </a:pPr>
            <a:r>
              <a:rPr lang="en" sz="2080"/>
              <a:t>Secure and Economical</a:t>
            </a:r>
            <a:endParaRPr sz="2080"/>
          </a:p>
          <a:p>
            <a:pPr indent="-3606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80"/>
              <a:buChar char="●"/>
            </a:pPr>
            <a:r>
              <a:rPr lang="en" sz="2080"/>
              <a:t>Supports non-linear development</a:t>
            </a:r>
            <a:endParaRPr sz="2080"/>
          </a:p>
          <a:p>
            <a:pPr indent="-3606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80"/>
              <a:buChar char="●"/>
            </a:pPr>
            <a:r>
              <a:rPr lang="en" sz="2080"/>
              <a:t>Easy branching</a:t>
            </a:r>
            <a:endParaRPr sz="2080"/>
          </a:p>
          <a:p>
            <a:pPr indent="-3606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80"/>
              <a:buChar char="●"/>
            </a:pPr>
            <a:r>
              <a:rPr lang="en" sz="2080"/>
              <a:t>Distributed development</a:t>
            </a:r>
            <a:endParaRPr sz="2080"/>
          </a:p>
          <a:p>
            <a:pPr indent="-3606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80"/>
              <a:buChar char="●"/>
            </a:pPr>
            <a:r>
              <a:rPr lang="en" sz="2080"/>
              <a:t>Compatibility with existing systems or protocol</a:t>
            </a:r>
            <a:endParaRPr sz="208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eadb18e0d_0_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3120" u="sng"/>
              <a:t>Working </a:t>
            </a:r>
            <a:endParaRPr b="1" i="1" sz="312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3120" u="sng"/>
              <a:t>Flow of </a:t>
            </a:r>
            <a:endParaRPr b="1" i="1" sz="312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3120" u="sng"/>
              <a:t>Git</a:t>
            </a:r>
            <a:endParaRPr b="1" i="1" sz="3120" u="sng"/>
          </a:p>
        </p:txBody>
      </p:sp>
      <p:pic>
        <p:nvPicPr>
          <p:cNvPr id="101" name="Google Shape;101;g17eadb18e0d_0_3"/>
          <p:cNvPicPr preferRelativeResize="0"/>
          <p:nvPr/>
        </p:nvPicPr>
        <p:blipFill rotWithShape="1">
          <a:blip r:embed="rId3">
            <a:alphaModFix/>
          </a:blip>
          <a:srcRect b="0" l="15602" r="18978" t="0"/>
          <a:stretch/>
        </p:blipFill>
        <p:spPr>
          <a:xfrm>
            <a:off x="2477875" y="440799"/>
            <a:ext cx="5978974" cy="42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