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E4840E-8CF6-4DDD-9559-5C65A34C0628}"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4FE7F4-303A-4C30-8F9D-09D4949F60BE}" type="slidenum">
              <a:rPr lang="en-IN" smtClean="0"/>
              <a:t>‹#›</a:t>
            </a:fld>
            <a:endParaRPr lang="en-IN"/>
          </a:p>
        </p:txBody>
      </p:sp>
    </p:spTree>
    <p:extLst>
      <p:ext uri="{BB962C8B-B14F-4D97-AF65-F5344CB8AC3E}">
        <p14:creationId xmlns:p14="http://schemas.microsoft.com/office/powerpoint/2010/main" val="37935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yfQNOBzVisPUcXTuf1LdZVsySFrobP9o/view?usp=sharing" TargetMode="External"/><Relationship Id="rId2" Type="http://schemas.openxmlformats.org/officeDocument/2006/relationships/hyperlink" Target="https://github.com/Abisk29/Naan-Mudhalvaan"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keras.io/"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4.xm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5" y="2091211"/>
            <a:ext cx="7015226" cy="1493999"/>
          </a:xfrm>
          <a:prstGeom prst="rect">
            <a:avLst/>
          </a:prstGeom>
        </p:spPr>
        <p:txBody>
          <a:bodyPr vert="horz" wrap="square" lIns="0" tIns="16510" rIns="0" bIns="0" rtlCol="0" anchor="t">
            <a:spAutoFit/>
          </a:bodyPr>
          <a:lstStyle/>
          <a:p>
            <a:pPr marL="3213735">
              <a:spcBef>
                <a:spcPts val="130"/>
              </a:spcBef>
            </a:pPr>
            <a:r>
              <a:rPr lang="en-IN" spc="15" dirty="0"/>
              <a:t>Abirami S</a:t>
            </a:r>
            <a:br>
              <a:rPr lang="en-IN" spc="15" dirty="0"/>
            </a:br>
            <a:r>
              <a:rPr lang="en-IN" spc="15" dirty="0"/>
              <a:t>715521104001</a:t>
            </a:r>
            <a:br>
              <a:rPr lang="en-IN" spc="15" dirty="0"/>
            </a:br>
            <a:r>
              <a:rPr lang="en-IN" spc="15" dirty="0"/>
              <a:t>PSG </a:t>
            </a:r>
            <a:r>
              <a:rPr lang="en-IN" spc="15" dirty="0" err="1"/>
              <a:t>iTech</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629400" y="4012403"/>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928496"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03</a:t>
            </a:r>
            <a:r>
              <a:rPr sz="1100" spc="20" dirty="0">
                <a:solidFill>
                  <a:srgbClr val="2D83C3"/>
                </a:solidFill>
                <a:latin typeface="Trebuchet MS"/>
                <a:cs typeface="Trebuchet MS"/>
              </a:rPr>
              <a:t>/</a:t>
            </a:r>
            <a:r>
              <a:rPr lang="en-IN"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6" name="Picture 4">
            <a:extLst>
              <a:ext uri="{FF2B5EF4-FFF2-40B4-BE49-F238E27FC236}">
                <a16:creationId xmlns:a16="http://schemas.microsoft.com/office/drawing/2014/main" id="{63C34775-BBF1-8100-D413-26A5433D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650" y="1663297"/>
            <a:ext cx="4903317" cy="353140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858D71A0-73A9-CFA5-F8A7-4B96E90BD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63297"/>
            <a:ext cx="4903317" cy="35314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6" name="Rectangle 7">
            <a:extLst>
              <a:ext uri="{FF2B5EF4-FFF2-40B4-BE49-F238E27FC236}">
                <a16:creationId xmlns:a16="http://schemas.microsoft.com/office/drawing/2014/main" id="{DD8A586E-6324-4004-BA93-DB85854B9D14}"/>
              </a:ext>
            </a:extLst>
          </p:cNvPr>
          <p:cNvSpPr>
            <a:spLocks noChangeArrowheads="1"/>
          </p:cNvSpPr>
          <p:nvPr/>
        </p:nvSpPr>
        <p:spPr bwMode="auto">
          <a:xfrm rot="10800000" flipV="1">
            <a:off x="657224" y="1584549"/>
            <a:ext cx="915352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n-US" b="0" i="0" dirty="0">
                <a:solidFill>
                  <a:srgbClr val="0D0D0D"/>
                </a:solidFill>
                <a:effectLst/>
                <a:latin typeface="Söhne"/>
              </a:rPr>
              <a:t>In conclusion, the project leverages medical and demographic data to accurately predict the likelihood of individuals having heart disease. By preprocessing the data and training a robust model architecture using TensorFlow/</a:t>
            </a:r>
            <a:r>
              <a:rPr lang="en-US" b="0" i="0" dirty="0" err="1">
                <a:solidFill>
                  <a:srgbClr val="0D0D0D"/>
                </a:solidFill>
                <a:effectLst/>
                <a:latin typeface="Söhne"/>
              </a:rPr>
              <a:t>Keras</a:t>
            </a:r>
            <a:r>
              <a:rPr lang="en-US" b="0" i="0" dirty="0">
                <a:solidFill>
                  <a:srgbClr val="0D0D0D"/>
                </a:solidFill>
                <a:effectLst/>
                <a:latin typeface="Söhne"/>
              </a:rPr>
              <a:t>, we have achieved reliable classification performance. Deploying this model into production environments can aid in early detection and risk assessment of heart disease, facilitating timely intervention and patient care. Continuous monitoring and updates will ensure the model remains effective in real-world scenarios.</a:t>
            </a:r>
          </a:p>
          <a:p>
            <a:pPr marL="0" indent="0" algn="just">
              <a:buNone/>
            </a:pPr>
            <a:endParaRPr lang="en-US" dirty="0">
              <a:solidFill>
                <a:srgbClr val="0D0D0D"/>
              </a:solidFill>
              <a:latin typeface="Söhne"/>
              <a:cs typeface="Arial" panose="020B0604020202020204" pitchFamily="34" charset="0"/>
            </a:endParaRPr>
          </a:p>
          <a:p>
            <a:pPr marL="0" indent="0" algn="just">
              <a:buNone/>
            </a:pPr>
            <a:r>
              <a:rPr lang="en-US" dirty="0">
                <a:solidFill>
                  <a:srgbClr val="0D0D0D"/>
                </a:solidFill>
                <a:latin typeface="Söhne"/>
                <a:cs typeface="Arial" panose="020B0604020202020204" pitchFamily="34" charset="0"/>
              </a:rPr>
              <a:t>Git Link: </a:t>
            </a:r>
            <a:r>
              <a:rPr lang="en-US" dirty="0">
                <a:solidFill>
                  <a:srgbClr val="0D0D0D"/>
                </a:solidFill>
                <a:latin typeface="Söhne"/>
                <a:cs typeface="Arial" panose="020B0604020202020204" pitchFamily="34" charset="0"/>
                <a:hlinkClick r:id="rId2"/>
              </a:rPr>
              <a:t>https://github.com/Abisk29/Naan-Mudhalvaan</a:t>
            </a:r>
            <a:endParaRPr lang="en-US" dirty="0">
              <a:solidFill>
                <a:srgbClr val="0D0D0D"/>
              </a:solidFill>
              <a:latin typeface="Söhne"/>
              <a:cs typeface="Arial" panose="020B0604020202020204" pitchFamily="34" charset="0"/>
            </a:endParaRPr>
          </a:p>
          <a:p>
            <a:pPr marL="0" indent="0" algn="just">
              <a:buNone/>
            </a:pPr>
            <a:r>
              <a:rPr lang="en-US" dirty="0" err="1">
                <a:solidFill>
                  <a:srgbClr val="0D0D0D"/>
                </a:solidFill>
                <a:latin typeface="Söhne"/>
                <a:cs typeface="Arial" panose="020B0604020202020204" pitchFamily="34" charset="0"/>
              </a:rPr>
              <a:t>Demolink</a:t>
            </a:r>
            <a:r>
              <a:rPr lang="en-US" dirty="0">
                <a:solidFill>
                  <a:srgbClr val="0D0D0D"/>
                </a:solidFill>
                <a:latin typeface="Söhne"/>
                <a:cs typeface="Arial" panose="020B0604020202020204" pitchFamily="34" charset="0"/>
              </a:rPr>
              <a:t>: </a:t>
            </a:r>
            <a:r>
              <a:rPr lang="en-US" dirty="0">
                <a:solidFill>
                  <a:srgbClr val="0D0D0D"/>
                </a:solidFill>
                <a:latin typeface="Söhne"/>
                <a:cs typeface="Arial" panose="020B0604020202020204" pitchFamily="34" charset="0"/>
                <a:hlinkClick r:id="rId3"/>
              </a:rPr>
              <a:t>https://drive.google.com/file/d/1yfQNOBzVisPUcXTuf1LdZVsySFrobP9o/view?usp=sharing</a:t>
            </a:r>
            <a:endParaRPr lang="en-US" dirty="0">
              <a:solidFill>
                <a:srgbClr val="0D0D0D"/>
              </a:solidFill>
              <a:latin typeface="Söhne"/>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8">
            <a:extLst>
              <a:ext uri="{FF2B5EF4-FFF2-40B4-BE49-F238E27FC236}">
                <a16:creationId xmlns:a16="http://schemas.microsoft.com/office/drawing/2014/main" id="{8BF4BF04-D51F-43D9-A0CA-8A73BD417B59}"/>
              </a:ext>
            </a:extLst>
          </p:cNvPr>
          <p:cNvSpPr>
            <a:spLocks noChangeArrowheads="1"/>
          </p:cNvSpPr>
          <p:nvPr/>
        </p:nvSpPr>
        <p:spPr bwMode="auto">
          <a:xfrm rot="10800000" flipV="1">
            <a:off x="752474" y="535646"/>
            <a:ext cx="83497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8085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969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lang="en-IN" spc="15" dirty="0"/>
              <a:t>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6" name="Content Placeholder 1">
            <a:extLst>
              <a:ext uri="{FF2B5EF4-FFF2-40B4-BE49-F238E27FC236}">
                <a16:creationId xmlns:a16="http://schemas.microsoft.com/office/drawing/2014/main" id="{0DEAF496-D903-C36F-8C97-804A96D2E97A}"/>
              </a:ext>
            </a:extLst>
          </p:cNvPr>
          <p:cNvSpPr txBox="1">
            <a:spLocks/>
          </p:cNvSpPr>
          <p:nvPr/>
        </p:nvSpPr>
        <p:spPr>
          <a:xfrm>
            <a:off x="581193" y="1302026"/>
            <a:ext cx="8410408" cy="4673324"/>
          </a:xfrm>
          <a:prstGeom prst="rect">
            <a:avLst/>
          </a:prstGeom>
        </p:spPr>
        <p:txBody>
          <a:bodyPr lIns="91440" tIns="45720" rIns="91440" bIns="45720" anchor="t">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https://www.tensorflow.org/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https://keras.io/</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https://numpy.org/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https://matplotlib.org/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endParaRPr lang="en-IN" sz="2000" kern="0" dirty="0">
              <a:solidFill>
                <a:srgbClr val="42AF51"/>
              </a:solidFill>
              <a:latin typeface="Trebuchet MS" panose="020B0603020202020204" pitchFamily="34" charset="0"/>
              <a:cs typeface="Arial" panose="020B0604020202020204" pitchFamily="34" charset="0"/>
            </a:endParaRPr>
          </a:p>
        </p:txBody>
      </p:sp>
    </p:spTree>
    <p:extLst>
      <p:ext uri="{BB962C8B-B14F-4D97-AF65-F5344CB8AC3E}">
        <p14:creationId xmlns:p14="http://schemas.microsoft.com/office/powerpoint/2010/main" val="234906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lang="en-US" sz="1800" b="1" dirty="0">
              <a:solidFill>
                <a:schemeClr val="accent1">
                  <a:lumMod val="75000"/>
                </a:schemeClr>
              </a:solidFill>
              <a:latin typeface="Arial" pitchFamily="34" charset="0"/>
              <a:cs typeface="Arial"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10004425" cy="1324722"/>
          </a:xfrm>
          <a:prstGeom prst="rect">
            <a:avLst/>
          </a:prstGeom>
        </p:spPr>
        <p:txBody>
          <a:bodyPr vert="horz" wrap="square" lIns="0" tIns="16510" rIns="0" bIns="0" rtlCol="0" anchor="t">
            <a:spAutoFit/>
          </a:bodyPr>
          <a:lstStyle/>
          <a:p>
            <a:pPr marL="12700">
              <a:spcBef>
                <a:spcPts val="130"/>
              </a:spcBef>
            </a:pPr>
            <a:r>
              <a:rPr lang="en-IN" sz="4250" dirty="0"/>
              <a:t>Prediction of Heart-Disease using </a:t>
            </a:r>
            <a:br>
              <a:rPr lang="en-IN" sz="4250" dirty="0"/>
            </a:br>
            <a:r>
              <a:rPr lang="en-IN" sz="4250" dirty="0"/>
              <a:t>Deep Learning</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1431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3" name="TextBox 32">
            <a:extLst>
              <a:ext uri="{FF2B5EF4-FFF2-40B4-BE49-F238E27FC236}">
                <a16:creationId xmlns:a16="http://schemas.microsoft.com/office/drawing/2014/main" id="{9ED57F71-9360-810F-5409-A4CF3B6F0679}"/>
              </a:ext>
            </a:extLst>
          </p:cNvPr>
          <p:cNvSpPr txBox="1"/>
          <p:nvPr/>
        </p:nvSpPr>
        <p:spPr>
          <a:xfrm>
            <a:off x="1013841" y="2419680"/>
            <a:ext cx="8440828" cy="1200329"/>
          </a:xfrm>
          <a:prstGeom prst="rect">
            <a:avLst/>
          </a:prstGeom>
          <a:noFill/>
        </p:spPr>
        <p:txBody>
          <a:bodyPr wrap="square" lIns="91440" tIns="45720" rIns="91440" bIns="45720" rtlCol="0" anchor="t">
            <a:spAutoFit/>
          </a:bodyPr>
          <a:lstStyle/>
          <a:p>
            <a:r>
              <a:rPr lang="en-US" sz="2400" dirty="0"/>
              <a:t>Develop a deep learning model capable of predicting if heart disease is present or not using a dataset containing required </a:t>
            </a:r>
            <a:r>
              <a:rPr lang="en-US" sz="2400" dirty="0" err="1"/>
              <a:t>catergories</a:t>
            </a:r>
            <a:r>
              <a:rPr lang="en-US" sz="2400" dirty="0"/>
              <a:t>.</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10081579" y="6517347"/>
            <a:ext cx="19907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4"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6A92BF04-EA47-BB43-C99C-F7B458E2C8CA}"/>
              </a:ext>
            </a:extLst>
          </p:cNvPr>
          <p:cNvSpPr txBox="1"/>
          <p:nvPr/>
        </p:nvSpPr>
        <p:spPr>
          <a:xfrm>
            <a:off x="1580070" y="1242407"/>
            <a:ext cx="9166225" cy="3902479"/>
          </a:xfrm>
          <a:prstGeom prst="rect">
            <a:avLst/>
          </a:prstGeom>
          <a:noFill/>
        </p:spPr>
        <p:txBody>
          <a:bodyPr wrap="square" rtlCol="0">
            <a:spAutoFit/>
          </a:bodyPr>
          <a:lstStyle/>
          <a:p>
            <a:pPr marL="342900" indent="-342900">
              <a:lnSpc>
                <a:spcPct val="150000"/>
              </a:lnSpc>
              <a:buFont typeface="+mj-lt"/>
              <a:buAutoNum type="arabicPeriod"/>
            </a:pPr>
            <a:r>
              <a:rPr lang="en-US" sz="2400" dirty="0">
                <a:latin typeface="Trebuchet MS" panose="020B0603020202020204" pitchFamily="34" charset="0"/>
              </a:rPr>
              <a:t>Problem Statement</a:t>
            </a:r>
          </a:p>
          <a:p>
            <a:pPr marL="342900" indent="-342900">
              <a:lnSpc>
                <a:spcPct val="150000"/>
              </a:lnSpc>
              <a:buFont typeface="+mj-lt"/>
              <a:buAutoNum type="arabicPeriod"/>
            </a:pPr>
            <a:r>
              <a:rPr lang="en-US" sz="2400" dirty="0">
                <a:latin typeface="Trebuchet MS" panose="020B0603020202020204" pitchFamily="34" charset="0"/>
              </a:rPr>
              <a:t>Project Overview</a:t>
            </a:r>
          </a:p>
          <a:p>
            <a:pPr marL="342900" indent="-342900">
              <a:lnSpc>
                <a:spcPct val="150000"/>
              </a:lnSpc>
              <a:buFont typeface="+mj-lt"/>
              <a:buAutoNum type="arabicPeriod"/>
            </a:pPr>
            <a:r>
              <a:rPr lang="en-US" sz="2400" dirty="0">
                <a:latin typeface="Trebuchet MS" panose="020B0603020202020204" pitchFamily="34" charset="0"/>
              </a:rPr>
              <a:t>End Users</a:t>
            </a:r>
          </a:p>
          <a:p>
            <a:pPr marL="342900" indent="-342900">
              <a:lnSpc>
                <a:spcPct val="150000"/>
              </a:lnSpc>
              <a:buFont typeface="+mj-lt"/>
              <a:buAutoNum type="arabicPeriod"/>
            </a:pPr>
            <a:r>
              <a:rPr lang="en-US" sz="2400" dirty="0">
                <a:latin typeface="Trebuchet MS" panose="020B0603020202020204" pitchFamily="34" charset="0"/>
              </a:rPr>
              <a:t>Solution and Value Proposition</a:t>
            </a:r>
          </a:p>
          <a:p>
            <a:pPr marL="342900" indent="-342900">
              <a:lnSpc>
                <a:spcPct val="150000"/>
              </a:lnSpc>
              <a:buFont typeface="+mj-lt"/>
              <a:buAutoNum type="arabicPeriod"/>
            </a:pPr>
            <a:r>
              <a:rPr lang="en-US" sz="2400" dirty="0">
                <a:latin typeface="Trebuchet MS" panose="020B0603020202020204" pitchFamily="34" charset="0"/>
              </a:rPr>
              <a:t>Unique Aspects of the Solution</a:t>
            </a:r>
          </a:p>
          <a:p>
            <a:pPr marL="342900" indent="-342900">
              <a:lnSpc>
                <a:spcPct val="150000"/>
              </a:lnSpc>
              <a:buFont typeface="+mj-lt"/>
              <a:buAutoNum type="arabicPeriod"/>
            </a:pPr>
            <a:r>
              <a:rPr lang="en-US" sz="2400" dirty="0">
                <a:latin typeface="Trebuchet MS" panose="020B0603020202020204" pitchFamily="34" charset="0"/>
              </a:rPr>
              <a:t>Modelling</a:t>
            </a:r>
          </a:p>
          <a:p>
            <a:pPr marL="342900" indent="-342900">
              <a:lnSpc>
                <a:spcPct val="150000"/>
              </a:lnSpc>
              <a:buFont typeface="+mj-lt"/>
              <a:buAutoNum type="arabicPeriod"/>
            </a:pPr>
            <a:r>
              <a:rPr lang="en-US" sz="2400" dirty="0">
                <a:latin typeface="Trebuchet MS" panose="020B0603020202020204" pitchFamily="34" charset="0"/>
              </a:rPr>
              <a:t>Results</a:t>
            </a:r>
            <a:endParaRPr lang="en-IN" sz="24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3505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29575" y="8491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69342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TextBox 11">
            <a:extLst>
              <a:ext uri="{FF2B5EF4-FFF2-40B4-BE49-F238E27FC236}">
                <a16:creationId xmlns:a16="http://schemas.microsoft.com/office/drawing/2014/main" id="{1F214284-AE91-CB0E-6F9B-782CF632F290}"/>
              </a:ext>
            </a:extLst>
          </p:cNvPr>
          <p:cNvSpPr txBox="1"/>
          <p:nvPr/>
        </p:nvSpPr>
        <p:spPr>
          <a:xfrm>
            <a:off x="710247" y="1524000"/>
            <a:ext cx="8995728" cy="3220562"/>
          </a:xfrm>
          <a:prstGeom prst="rect">
            <a:avLst/>
          </a:prstGeom>
          <a:noFill/>
        </p:spPr>
        <p:txBody>
          <a:bodyPr wrap="square" lIns="91440" tIns="45720" rIns="91440" bIns="45720" rtlCol="0" anchor="t">
            <a:spAutoFit/>
          </a:bodyPr>
          <a:lstStyle/>
          <a:p>
            <a:pPr algn="just">
              <a:lnSpc>
                <a:spcPct val="150000"/>
              </a:lnSpc>
            </a:pPr>
            <a:r>
              <a:rPr lang="en-US" sz="2400" dirty="0">
                <a:latin typeface="Trebuchet MS"/>
              </a:rPr>
              <a:t>	</a:t>
            </a:r>
            <a:r>
              <a:rPr lang="en-US" b="0" i="0" dirty="0">
                <a:solidFill>
                  <a:srgbClr val="0D0D0D"/>
                </a:solidFill>
                <a:effectLst/>
                <a:latin typeface="Arial" panose="020B0604020202020204" pitchFamily="34" charset="0"/>
                <a:cs typeface="Arial" panose="020B0604020202020204" pitchFamily="34" charset="0"/>
              </a:rPr>
              <a:t>To develop a model to predict heart disease risk based on medical and demographic data, including age, sex, chest pain type, blood pressure, cholesterol, fasting blood sugar, electrocardiographic results, heart rate, exercise-induced angina, ST depression, vessel count, and thalassemia type. The goal is to accurately classify individuals as either having or not having heart disease, aiding in early detection and risk assessment for timely intervention and patient care.</a:t>
            </a:r>
            <a:endParaRPr lang="en-IN" dirty="0">
              <a:latin typeface="Arial" panose="020B0604020202020204" pitchFamily="34" charset="0"/>
              <a:cs typeface="Arial" panose="020B0604020202020204" pitchFamily="34" charset="0"/>
            </a:endParaRPr>
          </a:p>
          <a:p>
            <a:pPr algn="just">
              <a:lnSpc>
                <a:spcPct val="150000"/>
              </a:lnSpc>
            </a:pPr>
            <a:endParaRPr lang="en-IN" sz="2400" dirty="0">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29600" y="109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485" y="69342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9" name="TextBox 18">
            <a:extLst>
              <a:ext uri="{FF2B5EF4-FFF2-40B4-BE49-F238E27FC236}">
                <a16:creationId xmlns:a16="http://schemas.microsoft.com/office/drawing/2014/main" id="{A7DCD6F4-53C0-3858-F441-B40CE284460F}"/>
              </a:ext>
            </a:extLst>
          </p:cNvPr>
          <p:cNvSpPr txBox="1"/>
          <p:nvPr/>
        </p:nvSpPr>
        <p:spPr>
          <a:xfrm>
            <a:off x="832485" y="1565364"/>
            <a:ext cx="7560946" cy="3913059"/>
          </a:xfrm>
          <a:prstGeom prst="rect">
            <a:avLst/>
          </a:prstGeom>
          <a:noFill/>
        </p:spPr>
        <p:txBody>
          <a:bodyPr wrap="square" lIns="91440" tIns="45720" rIns="91440" bIns="45720" rtlCol="0" anchor="t">
            <a:spAutoFit/>
          </a:bodyPr>
          <a:lstStyle/>
          <a:p>
            <a:pPr algn="just">
              <a:lnSpc>
                <a:spcPct val="150000"/>
              </a:lnSpc>
            </a:pPr>
            <a:r>
              <a:rPr lang="en-US" sz="2400" dirty="0"/>
              <a:t>Gathering data, architecting the model, conducting training, assessing performance, and implementing deployment are among the key processes in this project. Deep learning frameworks such as TensorFlow and </a:t>
            </a:r>
            <a:r>
              <a:rPr lang="en-US" sz="2400" dirty="0" err="1"/>
              <a:t>Keras</a:t>
            </a:r>
            <a:r>
              <a:rPr lang="en-US" sz="2400" dirty="0"/>
              <a:t> are utilized for building and training the network. The project emphasizes optimization and iterative experimentation to achieve optimal results.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12005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85800"/>
            <a:ext cx="6615748"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0034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TextBox 9">
            <a:extLst>
              <a:ext uri="{FF2B5EF4-FFF2-40B4-BE49-F238E27FC236}">
                <a16:creationId xmlns:a16="http://schemas.microsoft.com/office/drawing/2014/main" id="{DEC81F1C-BE69-341E-0A6F-296054275026}"/>
              </a:ext>
            </a:extLst>
          </p:cNvPr>
          <p:cNvSpPr txBox="1"/>
          <p:nvPr/>
        </p:nvSpPr>
        <p:spPr>
          <a:xfrm>
            <a:off x="811880" y="1527338"/>
            <a:ext cx="8620125" cy="5010474"/>
          </a:xfrm>
          <a:prstGeom prst="rect">
            <a:avLst/>
          </a:prstGeom>
          <a:noFill/>
        </p:spPr>
        <p:txBody>
          <a:bodyPr wrap="square" lIns="91440" tIns="45720" rIns="91440" bIns="45720" rtlCol="0" anchor="t">
            <a:spAutoFit/>
          </a:bodyPr>
          <a:lstStyle/>
          <a:p>
            <a:pPr algn="l">
              <a:buFont typeface="+mj-lt"/>
              <a:buAutoNum type="arabicPeriod"/>
            </a:pPr>
            <a:r>
              <a:rPr lang="en-US" b="1" i="0" dirty="0">
                <a:solidFill>
                  <a:srgbClr val="0D0D0D"/>
                </a:solidFill>
                <a:effectLst/>
                <a:latin typeface="Söhne"/>
              </a:rPr>
              <a:t>Healthcare Professionals</a:t>
            </a:r>
            <a:r>
              <a:rPr lang="en-US" b="0" i="0" dirty="0">
                <a:solidFill>
                  <a:srgbClr val="0D0D0D"/>
                </a:solidFill>
                <a:effectLst/>
                <a:latin typeface="Söhne"/>
              </a:rPr>
              <a:t>: Doctors, cardiologists, and other medical professionals could utilize the model to assist in diagnosing and assessing the risk of heart disease in patients. The model's predictions could help guide treatment plans and interventions.</a:t>
            </a:r>
          </a:p>
          <a:p>
            <a:pPr algn="l">
              <a:buFont typeface="+mj-lt"/>
              <a:buAutoNum type="arabicPeriod"/>
            </a:pP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Healthcare Systems</a:t>
            </a:r>
            <a:r>
              <a:rPr lang="en-US" b="0" i="0" dirty="0">
                <a:solidFill>
                  <a:srgbClr val="0D0D0D"/>
                </a:solidFill>
                <a:effectLst/>
                <a:latin typeface="Söhne"/>
              </a:rPr>
              <a:t>: Hospitals, clinics, and healthcare organizations could integrate the model into their electronic health record systems or diagnostic tools to automate and improve the accuracy of heart disease risk assessment for patients.</a:t>
            </a:r>
          </a:p>
          <a:p>
            <a:pPr algn="l">
              <a:buFont typeface="+mj-lt"/>
              <a:buAutoNum type="arabicPeriod"/>
            </a:pP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Patients: </a:t>
            </a:r>
            <a:r>
              <a:rPr lang="en-US" b="0" i="0" dirty="0">
                <a:solidFill>
                  <a:srgbClr val="0D0D0D"/>
                </a:solidFill>
                <a:effectLst/>
                <a:latin typeface="Söhne"/>
              </a:rPr>
              <a:t>Individuals concerned about their heart health could benefit from the model's predictions by gaining insight into their risk of developing heart disease. This information could empower them to make lifestyle changes, seek medical advice, or undergo preventive screenings.</a:t>
            </a:r>
          </a:p>
          <a:p>
            <a:pPr algn="l">
              <a:buFont typeface="+mj-lt"/>
              <a:buAutoNum type="arabicPeriod"/>
            </a:pP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Researchers: </a:t>
            </a:r>
            <a:r>
              <a:rPr lang="en-US" b="0" i="0" dirty="0">
                <a:solidFill>
                  <a:srgbClr val="0D0D0D"/>
                </a:solidFill>
                <a:effectLst/>
                <a:latin typeface="Söhne"/>
              </a:rPr>
              <a:t>Scientists and researchers in the field of cardiology and public health could use the model to analyze trends in heart disease prevalence, identify risk factors, and develop targeted interventions for at-risk populations.</a:t>
            </a:r>
          </a:p>
          <a:p>
            <a:pPr marL="342900" indent="-342900" algn="just">
              <a:lnSpc>
                <a:spcPct val="150000"/>
              </a:lnSpc>
              <a:buFont typeface="Arial" panose="020B0604020202020204" pitchFamily="34" charset="0"/>
              <a:buChar char="•"/>
            </a:pPr>
            <a:endParaRPr lang="en-IN" sz="24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flipH="1">
            <a:off x="9906000" y="1600200"/>
            <a:ext cx="2286000" cy="27051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647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29018"/>
          </a:xfrm>
          <a:prstGeom prst="rect">
            <a:avLst/>
          </a:prstGeom>
        </p:spPr>
        <p:txBody>
          <a:bodyPr vert="horz" wrap="square" lIns="0" tIns="13335" rIns="0" bIns="0" rtlCol="0">
            <a:spAutoFit/>
          </a:bodyPr>
          <a:lstStyle/>
          <a:p>
            <a:pPr marL="12700">
              <a:lnSpc>
                <a:spcPct val="100000"/>
              </a:lnSpc>
              <a:spcBef>
                <a:spcPts val="105"/>
              </a:spcBef>
            </a:pPr>
            <a:r>
              <a:rPr sz="4000" spc="25" dirty="0"/>
              <a:t>S</a:t>
            </a:r>
            <a:r>
              <a:rPr sz="4000" spc="10" dirty="0"/>
              <a:t>O</a:t>
            </a:r>
            <a:r>
              <a:rPr sz="4000" spc="25" dirty="0"/>
              <a:t>LU</a:t>
            </a:r>
            <a:r>
              <a:rPr sz="4000" spc="-35" dirty="0"/>
              <a:t>T</a:t>
            </a:r>
            <a:r>
              <a:rPr sz="4000" spc="-30" dirty="0"/>
              <a:t>I</a:t>
            </a:r>
            <a:r>
              <a:rPr sz="4000" spc="10" dirty="0"/>
              <a:t>O</a:t>
            </a:r>
            <a:r>
              <a:rPr sz="4000" dirty="0"/>
              <a:t>N</a:t>
            </a:r>
            <a:r>
              <a:rPr sz="4000" spc="-345" dirty="0"/>
              <a:t> </a:t>
            </a:r>
            <a:r>
              <a:rPr sz="4000" spc="-35" dirty="0"/>
              <a:t>A</a:t>
            </a:r>
            <a:r>
              <a:rPr sz="4000" spc="-5" dirty="0"/>
              <a:t>N</a:t>
            </a:r>
            <a:r>
              <a:rPr sz="4000" dirty="0"/>
              <a:t>D</a:t>
            </a:r>
            <a:r>
              <a:rPr sz="4000" spc="35" dirty="0"/>
              <a:t> </a:t>
            </a:r>
            <a:r>
              <a:rPr sz="4000" spc="-30" dirty="0"/>
              <a:t>I</a:t>
            </a:r>
            <a:r>
              <a:rPr sz="4000" spc="-35" dirty="0"/>
              <a:t>T</a:t>
            </a:r>
            <a:r>
              <a:rPr sz="4000" dirty="0"/>
              <a:t>S</a:t>
            </a:r>
            <a:r>
              <a:rPr sz="4000" spc="60" dirty="0"/>
              <a:t> </a:t>
            </a:r>
            <a:r>
              <a:rPr sz="4000" spc="-295" dirty="0"/>
              <a:t>V</a:t>
            </a:r>
            <a:r>
              <a:rPr sz="4000" spc="-35" dirty="0"/>
              <a:t>A</a:t>
            </a:r>
            <a:r>
              <a:rPr sz="4000" spc="25" dirty="0"/>
              <a:t>LU</a:t>
            </a:r>
            <a:r>
              <a:rPr sz="4000" dirty="0"/>
              <a:t>E</a:t>
            </a:r>
            <a:r>
              <a:rPr sz="4000" spc="-65" dirty="0"/>
              <a:t> </a:t>
            </a:r>
            <a:r>
              <a:rPr sz="4000" spc="-15" dirty="0"/>
              <a:t>P</a:t>
            </a:r>
            <a:r>
              <a:rPr sz="4000" spc="-30" dirty="0"/>
              <a:t>R</a:t>
            </a:r>
            <a:r>
              <a:rPr sz="4000" spc="10" dirty="0"/>
              <a:t>O</a:t>
            </a:r>
            <a:r>
              <a:rPr sz="4000" spc="-15" dirty="0"/>
              <a:t>P</a:t>
            </a:r>
            <a:r>
              <a:rPr sz="4000" spc="10" dirty="0"/>
              <a:t>O</a:t>
            </a:r>
            <a:r>
              <a:rPr sz="4000" spc="25" dirty="0"/>
              <a:t>S</a:t>
            </a:r>
            <a:r>
              <a:rPr sz="4000" spc="-30" dirty="0"/>
              <a:t>I</a:t>
            </a:r>
            <a:r>
              <a:rPr sz="4000" spc="-35" dirty="0"/>
              <a:t>T</a:t>
            </a:r>
            <a:r>
              <a:rPr sz="4000" spc="-30" dirty="0"/>
              <a:t>I</a:t>
            </a:r>
            <a:r>
              <a:rPr sz="4000" spc="10" dirty="0"/>
              <a:t>O</a:t>
            </a:r>
            <a:r>
              <a:rPr sz="40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955799"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6CF538B-4D77-7125-A62F-BE7090CF745E}"/>
              </a:ext>
            </a:extLst>
          </p:cNvPr>
          <p:cNvSpPr txBox="1"/>
          <p:nvPr/>
        </p:nvSpPr>
        <p:spPr>
          <a:xfrm>
            <a:off x="378618" y="1547363"/>
            <a:ext cx="8620125" cy="2677656"/>
          </a:xfrm>
          <a:prstGeom prst="rect">
            <a:avLst/>
          </a:prstGeom>
          <a:noFill/>
        </p:spPr>
        <p:txBody>
          <a:bodyPr wrap="square" lIns="91440" tIns="45720" rIns="91440" bIns="45720" rtlCol="0" anchor="t">
            <a:spAutoFit/>
          </a:bodyPr>
          <a:lstStyle/>
          <a:p>
            <a:pPr algn="l">
              <a:lnSpc>
                <a:spcPct val="200000"/>
              </a:lnSpc>
              <a:buFont typeface="+mj-lt"/>
              <a:buAutoNum type="arabicPeriod"/>
            </a:pPr>
            <a:r>
              <a:rPr lang="en-US" b="0" i="0" dirty="0">
                <a:solidFill>
                  <a:srgbClr val="0D0D0D"/>
                </a:solidFill>
                <a:effectLst/>
                <a:latin typeface="Arial" panose="020B0604020202020204" pitchFamily="34" charset="0"/>
                <a:cs typeface="Arial" panose="020B0604020202020204" pitchFamily="34" charset="0"/>
              </a:rPr>
              <a:t>Develop a classification model using medical and demographic data.</a:t>
            </a:r>
          </a:p>
          <a:p>
            <a:pPr algn="l">
              <a:lnSpc>
                <a:spcPct val="200000"/>
              </a:lnSpc>
              <a:buFont typeface="+mj-lt"/>
              <a:buAutoNum type="arabicPeriod"/>
            </a:pPr>
            <a:r>
              <a:rPr lang="en-US" b="0" i="0" dirty="0">
                <a:solidFill>
                  <a:srgbClr val="0D0D0D"/>
                </a:solidFill>
                <a:effectLst/>
                <a:latin typeface="Arial" panose="020B0604020202020204" pitchFamily="34" charset="0"/>
                <a:cs typeface="Arial" panose="020B0604020202020204" pitchFamily="34" charset="0"/>
              </a:rPr>
              <a:t>Train the model to accurately classify individuals as having or not having heart     disease.</a:t>
            </a:r>
          </a:p>
          <a:p>
            <a:pPr algn="l">
              <a:lnSpc>
                <a:spcPct val="200000"/>
              </a:lnSpc>
              <a:buFont typeface="+mj-lt"/>
              <a:buAutoNum type="arabicPeriod"/>
            </a:pPr>
            <a:r>
              <a:rPr lang="en-US" b="0" i="0" dirty="0">
                <a:solidFill>
                  <a:srgbClr val="0D0D0D"/>
                </a:solidFill>
                <a:effectLst/>
                <a:latin typeface="Arial" panose="020B0604020202020204" pitchFamily="34" charset="0"/>
                <a:cs typeface="Arial" panose="020B0604020202020204" pitchFamily="34" charset="0"/>
              </a:rPr>
              <a:t>Deploy the model for early detection and risk assessment</a:t>
            </a:r>
            <a:r>
              <a:rPr lang="en-US" b="0" i="0" dirty="0">
                <a:solidFill>
                  <a:srgbClr val="0D0D0D"/>
                </a:solidFill>
                <a:effectLst/>
                <a:latin typeface="Söhne"/>
              </a:rPr>
              <a:t>.</a:t>
            </a:r>
          </a:p>
          <a:p>
            <a:pPr marL="800100" lvl="1" indent="-342900" algn="just">
              <a:buFont typeface="Arial" panose="020B0604020202020204" pitchFamily="34" charset="0"/>
              <a:buChar char="•"/>
            </a:pPr>
            <a:endParaRPr lang="en-US" sz="2400" b="0" i="0" dirty="0">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4876800"/>
            <a:ext cx="1371600" cy="1981200"/>
          </a:xfrm>
          <a:prstGeom prst="rect">
            <a:avLst/>
          </a:prstGeom>
        </p:spPr>
      </p:pic>
      <p:sp>
        <p:nvSpPr>
          <p:cNvPr id="2" name="object 2"/>
          <p:cNvSpPr txBox="1"/>
          <p:nvPr/>
        </p:nvSpPr>
        <p:spPr>
          <a:xfrm>
            <a:off x="9391268" y="64733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EDC675A1-92E3-A45A-5ABA-54EC7366FE67}"/>
              </a:ext>
            </a:extLst>
          </p:cNvPr>
          <p:cNvSpPr txBox="1"/>
          <p:nvPr/>
        </p:nvSpPr>
        <p:spPr>
          <a:xfrm>
            <a:off x="752476" y="1325753"/>
            <a:ext cx="8782050" cy="4733475"/>
          </a:xfrm>
          <a:prstGeom prst="rect">
            <a:avLst/>
          </a:prstGeom>
          <a:noFill/>
        </p:spPr>
        <p:txBody>
          <a:bodyPr wrap="square" lIns="91440" tIns="45720" rIns="91440" bIns="45720" rtlCol="0" anchor="t">
            <a:spAutoFit/>
          </a:bodyPr>
          <a:lstStyle/>
          <a:p>
            <a:pPr algn="l">
              <a:buFont typeface="+mj-lt"/>
              <a:buAutoNum type="arabicPeriod"/>
            </a:pPr>
            <a:r>
              <a:rPr lang="en-US" b="0" i="0" dirty="0">
                <a:solidFill>
                  <a:srgbClr val="0D0D0D"/>
                </a:solidFill>
                <a:effectLst/>
                <a:latin typeface="Söhne"/>
              </a:rPr>
              <a:t>Enable Early Detection: By identifying individuals at high risk of heart disease early on, healthcare professionals can intervene with preventive measures and treatments to mitigate the risk and improve patient outcomes.</a:t>
            </a:r>
          </a:p>
          <a:p>
            <a:pPr algn="l">
              <a:buFont typeface="+mj-lt"/>
              <a:buAutoNum type="arabicPeriod"/>
            </a:pPr>
            <a:endParaRPr lang="en-US" b="0" i="0" dirty="0">
              <a:solidFill>
                <a:srgbClr val="0D0D0D"/>
              </a:solidFill>
              <a:effectLst/>
              <a:latin typeface="Söhne"/>
            </a:endParaRPr>
          </a:p>
          <a:p>
            <a:pPr algn="l">
              <a:buFont typeface="+mj-lt"/>
              <a:buAutoNum type="arabicPeriod"/>
            </a:pPr>
            <a:r>
              <a:rPr lang="en-US" b="0" i="0" dirty="0">
                <a:solidFill>
                  <a:srgbClr val="0D0D0D"/>
                </a:solidFill>
                <a:effectLst/>
                <a:latin typeface="Söhne"/>
              </a:rPr>
              <a:t>Enhance Patient Care: The model provides healthcare professionals with valuable insights into patients' cardiovascular health, allowing for personalized and targeted treatment plans tailored to individual risk profiles.</a:t>
            </a:r>
          </a:p>
          <a:p>
            <a:pPr algn="l">
              <a:buFont typeface="+mj-lt"/>
              <a:buAutoNum type="arabicPeriod"/>
            </a:pPr>
            <a:endParaRPr lang="en-US" b="0" i="0" dirty="0">
              <a:solidFill>
                <a:srgbClr val="0D0D0D"/>
              </a:solidFill>
              <a:effectLst/>
              <a:latin typeface="Söhne"/>
            </a:endParaRPr>
          </a:p>
          <a:p>
            <a:pPr algn="l">
              <a:buFont typeface="+mj-lt"/>
              <a:buAutoNum type="arabicPeriod"/>
            </a:pPr>
            <a:r>
              <a:rPr lang="en-US" b="0" i="0" dirty="0">
                <a:solidFill>
                  <a:srgbClr val="0D0D0D"/>
                </a:solidFill>
                <a:effectLst/>
                <a:latin typeface="Söhne"/>
              </a:rPr>
              <a:t>Empower Patients: Individuals can proactively assess their risk of heart disease and take preventive actions such as lifestyle changes, regular check-ups, and consultations with healthcare providers to protect their heart health.</a:t>
            </a:r>
          </a:p>
          <a:p>
            <a:pPr algn="l">
              <a:buFont typeface="+mj-lt"/>
              <a:buAutoNum type="arabicPeriod"/>
            </a:pPr>
            <a:endParaRPr lang="en-US" b="0" i="0" dirty="0">
              <a:solidFill>
                <a:srgbClr val="0D0D0D"/>
              </a:solidFill>
              <a:effectLst/>
              <a:latin typeface="Söhne"/>
            </a:endParaRPr>
          </a:p>
          <a:p>
            <a:pPr algn="l">
              <a:buFont typeface="+mj-lt"/>
              <a:buAutoNum type="arabicPeriod"/>
            </a:pPr>
            <a:r>
              <a:rPr lang="en-US" b="0" i="0" dirty="0">
                <a:solidFill>
                  <a:srgbClr val="0D0D0D"/>
                </a:solidFill>
                <a:effectLst/>
                <a:latin typeface="Söhne"/>
              </a:rPr>
              <a:t>Optimize Healthcare Resources: By efficiently identifying individuals at high risk of heart disease, the model helps allocate healthcare resources more effectively, ensuring that preventive measures and treatments are prioritized for those who need them most.</a:t>
            </a:r>
          </a:p>
          <a:p>
            <a:pPr marL="342900" indent="-342900" algn="just">
              <a:lnSpc>
                <a:spcPct val="150000"/>
              </a:lnSpc>
              <a:buFont typeface="Arial" panose="020B0604020202020204" pitchFamily="34" charset="0"/>
              <a:buChar char="•"/>
            </a:pPr>
            <a:endParaRPr lang="en-US" sz="2400" dirty="0">
              <a:latin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2" name="object 2"/>
          <p:cNvSpPr txBox="1"/>
          <p:nvPr/>
        </p:nvSpPr>
        <p:spPr>
          <a:xfrm>
            <a:off x="609600" y="6457950"/>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39282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7905"/>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object 7"/>
          <p:cNvSpPr txBox="1"/>
          <p:nvPr/>
        </p:nvSpPr>
        <p:spPr>
          <a:xfrm>
            <a:off x="720725" y="834219"/>
            <a:ext cx="8613775" cy="6043642"/>
          </a:xfrm>
          <a:prstGeom prst="rect">
            <a:avLst/>
          </a:prstGeom>
        </p:spPr>
        <p:txBody>
          <a:bodyPr vert="horz" wrap="square" lIns="0" tIns="12700" rIns="0" bIns="0" rtlCol="0">
            <a:spAutoFit/>
          </a:bodyPr>
          <a:lstStyle/>
          <a:p>
            <a:pPr algn="l">
              <a:buFont typeface="+mj-lt"/>
              <a:buAutoNum type="arabicPeriod"/>
            </a:pPr>
            <a:r>
              <a:rPr lang="en-US" sz="1600" b="1" i="0" dirty="0">
                <a:solidFill>
                  <a:srgbClr val="0D0D0D"/>
                </a:solidFill>
                <a:effectLst/>
                <a:latin typeface="Arial" panose="020B0604020202020204" pitchFamily="34" charset="0"/>
                <a:cs typeface="Arial" panose="020B0604020202020204" pitchFamily="34" charset="0"/>
              </a:rPr>
              <a:t>Data Preparation:</a:t>
            </a:r>
          </a:p>
          <a:p>
            <a:pPr marL="742950" lvl="1" indent="-285750" algn="l">
              <a:buFont typeface="+mj-lt"/>
              <a:buAutoNum type="arabicPeriod"/>
            </a:pPr>
            <a:r>
              <a:rPr lang="en-US" sz="1600" b="0" i="0" dirty="0">
                <a:solidFill>
                  <a:srgbClr val="0D0D0D"/>
                </a:solidFill>
                <a:effectLst/>
                <a:latin typeface="Arial" panose="020B0604020202020204" pitchFamily="34" charset="0"/>
                <a:cs typeface="Arial" panose="020B0604020202020204" pitchFamily="34" charset="0"/>
              </a:rPr>
              <a:t>Gather and preprocess medical and demographic data, ensuring consistency and quality.</a:t>
            </a:r>
          </a:p>
          <a:p>
            <a:pPr marL="742950" lvl="1" indent="-285750" algn="l">
              <a:buFont typeface="+mj-lt"/>
              <a:buAutoNum type="arabicPeriod"/>
            </a:pPr>
            <a:r>
              <a:rPr lang="en-US" sz="1600" b="0" i="0" dirty="0">
                <a:solidFill>
                  <a:srgbClr val="0D0D0D"/>
                </a:solidFill>
                <a:effectLst/>
                <a:latin typeface="Arial" panose="020B0604020202020204" pitchFamily="34" charset="0"/>
                <a:cs typeface="Arial" panose="020B0604020202020204" pitchFamily="34" charset="0"/>
              </a:rPr>
              <a:t>Normalize features and handle missing values if necessary.</a:t>
            </a:r>
          </a:p>
          <a:p>
            <a:pPr algn="l">
              <a:buFont typeface="+mj-lt"/>
              <a:buAutoNum type="arabicPeriod"/>
            </a:pPr>
            <a:r>
              <a:rPr lang="en-US" sz="1600" b="1" i="0" dirty="0">
                <a:solidFill>
                  <a:srgbClr val="0D0D0D"/>
                </a:solidFill>
                <a:effectLst/>
                <a:latin typeface="Arial" panose="020B0604020202020204" pitchFamily="34" charset="0"/>
                <a:cs typeface="Arial" panose="020B0604020202020204" pitchFamily="34" charset="0"/>
              </a:rPr>
              <a:t>Model Development:</a:t>
            </a:r>
          </a:p>
          <a:p>
            <a:pPr marL="742950" lvl="1" indent="-285750" algn="l">
              <a:buFont typeface="+mj-lt"/>
              <a:buAutoNum type="arabicPeriod"/>
            </a:pPr>
            <a:r>
              <a:rPr lang="en-US" sz="1600" b="0" i="0" dirty="0">
                <a:solidFill>
                  <a:srgbClr val="0D0D0D"/>
                </a:solidFill>
                <a:effectLst/>
                <a:latin typeface="Arial" panose="020B0604020202020204" pitchFamily="34" charset="0"/>
                <a:cs typeface="Arial" panose="020B0604020202020204" pitchFamily="34" charset="0"/>
              </a:rPr>
              <a:t>Design a classification model architecture using TensorFlow/</a:t>
            </a:r>
            <a:r>
              <a:rPr lang="en-US" sz="1600" b="0" i="0" dirty="0" err="1">
                <a:solidFill>
                  <a:srgbClr val="0D0D0D"/>
                </a:solidFill>
                <a:effectLst/>
                <a:latin typeface="Arial" panose="020B0604020202020204" pitchFamily="34" charset="0"/>
                <a:cs typeface="Arial" panose="020B0604020202020204" pitchFamily="34" charset="0"/>
              </a:rPr>
              <a:t>Keras</a:t>
            </a:r>
            <a:r>
              <a:rPr lang="en-US" sz="1600" b="0" i="0" dirty="0">
                <a:solidFill>
                  <a:srgbClr val="0D0D0D"/>
                </a:solidFill>
                <a:effectLst/>
                <a:latin typeface="Arial" panose="020B0604020202020204" pitchFamily="34" charset="0"/>
                <a:cs typeface="Arial" panose="020B0604020202020204" pitchFamily="34" charset="0"/>
              </a:rPr>
              <a:t>.</a:t>
            </a:r>
          </a:p>
          <a:p>
            <a:pPr marL="742950" lvl="1" indent="-285750" algn="l">
              <a:buFont typeface="+mj-lt"/>
              <a:buAutoNum type="arabicPeriod"/>
            </a:pPr>
            <a:r>
              <a:rPr lang="en-US" sz="1600" b="0" i="0" dirty="0">
                <a:solidFill>
                  <a:srgbClr val="0D0D0D"/>
                </a:solidFill>
                <a:effectLst/>
                <a:latin typeface="Arial" panose="020B0604020202020204" pitchFamily="34" charset="0"/>
                <a:cs typeface="Arial" panose="020B0604020202020204" pitchFamily="34" charset="0"/>
              </a:rPr>
              <a:t>Implement the model with appropriate layers and activation functions.</a:t>
            </a:r>
          </a:p>
          <a:p>
            <a:pPr marL="742950" lvl="1" indent="-285750" algn="l">
              <a:buFont typeface="+mj-lt"/>
              <a:buAutoNum type="arabicPeriod"/>
            </a:pPr>
            <a:r>
              <a:rPr lang="en-US" sz="1600" b="0" i="0" dirty="0">
                <a:solidFill>
                  <a:srgbClr val="0D0D0D"/>
                </a:solidFill>
                <a:effectLst/>
                <a:latin typeface="Arial" panose="020B0604020202020204" pitchFamily="34" charset="0"/>
                <a:cs typeface="Arial" panose="020B0604020202020204" pitchFamily="34" charset="0"/>
              </a:rPr>
              <a:t>Train the model on the preprocessed dataset to accurately classify individuals into two categories: those with heart disease and those without.</a:t>
            </a:r>
          </a:p>
          <a:p>
            <a:pPr algn="l">
              <a:buFont typeface="+mj-lt"/>
              <a:buAutoNum type="arabicPeriod"/>
            </a:pPr>
            <a:r>
              <a:rPr lang="en-US" sz="1600" b="1" i="0" dirty="0">
                <a:solidFill>
                  <a:srgbClr val="0D0D0D"/>
                </a:solidFill>
                <a:effectLst/>
                <a:latin typeface="Arial" panose="020B0604020202020204" pitchFamily="34" charset="0"/>
                <a:cs typeface="Arial" panose="020B0604020202020204" pitchFamily="34" charset="0"/>
              </a:rPr>
              <a:t>Evaluation and Optimization:</a:t>
            </a:r>
          </a:p>
          <a:p>
            <a:pPr marL="742950" lvl="1" indent="-285750" algn="l">
              <a:buFont typeface="+mj-lt"/>
              <a:buAutoNum type="arabicPeriod"/>
            </a:pPr>
            <a:r>
              <a:rPr lang="en-US" sz="1600" b="0" i="0" dirty="0">
                <a:solidFill>
                  <a:srgbClr val="0D0D0D"/>
                </a:solidFill>
                <a:effectLst/>
                <a:latin typeface="Arial" panose="020B0604020202020204" pitchFamily="34" charset="0"/>
                <a:cs typeface="Arial" panose="020B0604020202020204" pitchFamily="34" charset="0"/>
              </a:rPr>
              <a:t>Evaluate the model's performance using validation data, considering metrics such as accuracy, precision, recall, and F1-score.</a:t>
            </a:r>
          </a:p>
          <a:p>
            <a:pPr marL="742950" lvl="1" indent="-285750" algn="l">
              <a:buFont typeface="+mj-lt"/>
              <a:buAutoNum type="arabicPeriod"/>
            </a:pPr>
            <a:r>
              <a:rPr lang="en-US" sz="1600" b="0" i="0" dirty="0">
                <a:solidFill>
                  <a:srgbClr val="0D0D0D"/>
                </a:solidFill>
                <a:effectLst/>
                <a:latin typeface="Arial" panose="020B0604020202020204" pitchFamily="34" charset="0"/>
                <a:cs typeface="Arial" panose="020B0604020202020204" pitchFamily="34" charset="0"/>
              </a:rPr>
              <a:t>Optimize the model by fine-tuning hyperparameters and adjusting the architecture as needed to improve performance.</a:t>
            </a:r>
          </a:p>
          <a:p>
            <a:pPr marL="742950" lvl="1" indent="-285750" algn="l">
              <a:buFont typeface="+mj-lt"/>
              <a:buAutoNum type="arabicPeriod"/>
            </a:pPr>
            <a:endParaRPr lang="en-US" sz="1600" b="0" i="0" dirty="0">
              <a:solidFill>
                <a:srgbClr val="0D0D0D"/>
              </a:solidFill>
              <a:effectLst/>
              <a:latin typeface="Arial" panose="020B0604020202020204" pitchFamily="34" charset="0"/>
              <a:cs typeface="Arial" panose="020B0604020202020204" pitchFamily="34" charset="0"/>
            </a:endParaRPr>
          </a:p>
          <a:p>
            <a:pPr marL="0" indent="0" algn="l">
              <a:buNone/>
            </a:pPr>
            <a:r>
              <a:rPr lang="en-US" sz="1600" b="1" i="0" dirty="0">
                <a:solidFill>
                  <a:srgbClr val="0D0D0D"/>
                </a:solidFill>
                <a:effectLst/>
                <a:latin typeface="Arial" panose="020B0604020202020204" pitchFamily="34" charset="0"/>
                <a:cs typeface="Arial" panose="020B0604020202020204" pitchFamily="34" charset="0"/>
              </a:rPr>
              <a:t>Deployment:</a:t>
            </a:r>
          </a:p>
          <a:p>
            <a:pPr algn="l">
              <a:buFont typeface="+mj-lt"/>
              <a:buAutoNum type="arabicPeriod"/>
            </a:pPr>
            <a:r>
              <a:rPr lang="en-US" sz="1600" b="0" i="0" dirty="0">
                <a:solidFill>
                  <a:srgbClr val="0D0D0D"/>
                </a:solidFill>
                <a:effectLst/>
                <a:latin typeface="Arial" panose="020B0604020202020204" pitchFamily="34" charset="0"/>
                <a:cs typeface="Arial" panose="020B0604020202020204" pitchFamily="34" charset="0"/>
              </a:rPr>
              <a:t>Deploy the trained model into a production environment where it can be accessed by healthcare professionals or integrated into healthcare systems.</a:t>
            </a:r>
          </a:p>
          <a:p>
            <a:pPr algn="l">
              <a:buFont typeface="+mj-lt"/>
              <a:buAutoNum type="arabicPeriod"/>
            </a:pPr>
            <a:r>
              <a:rPr lang="en-US" sz="1600" b="0" i="0" dirty="0">
                <a:solidFill>
                  <a:srgbClr val="0D0D0D"/>
                </a:solidFill>
                <a:effectLst/>
                <a:latin typeface="Arial" panose="020B0604020202020204" pitchFamily="34" charset="0"/>
                <a:cs typeface="Arial" panose="020B0604020202020204" pitchFamily="34" charset="0"/>
              </a:rPr>
              <a:t>Implement monitoring mechanisms to track the model's performance and detect any degradation over time.</a:t>
            </a:r>
          </a:p>
          <a:p>
            <a:pPr algn="l">
              <a:buFont typeface="+mj-lt"/>
              <a:buAutoNum type="arabicPeriod"/>
            </a:pPr>
            <a:r>
              <a:rPr lang="en-US" sz="1600" b="0" i="0" dirty="0">
                <a:solidFill>
                  <a:srgbClr val="0D0D0D"/>
                </a:solidFill>
                <a:effectLst/>
                <a:latin typeface="Arial" panose="020B0604020202020204" pitchFamily="34" charset="0"/>
                <a:cs typeface="Arial" panose="020B0604020202020204" pitchFamily="34" charset="0"/>
              </a:rPr>
              <a:t>Continuously update the model with new data and retrain it periodically to ensure its effectiveness in predicting heart disease risk."</a:t>
            </a:r>
          </a:p>
          <a:p>
            <a:pPr marL="742950" lvl="1" indent="-285750" algn="l">
              <a:buFont typeface="+mj-lt"/>
              <a:buAutoNum type="arabicPeriod"/>
            </a:pPr>
            <a:endParaRPr lang="en-US" sz="1800" b="0" i="0" dirty="0">
              <a:solidFill>
                <a:srgbClr val="0D0D0D"/>
              </a:solidFill>
              <a:effectLst/>
              <a:latin typeface="Arial" panose="020B0604020202020204" pitchFamily="34" charset="0"/>
              <a:cs typeface="Arial" panose="020B0604020202020204" pitchFamily="34" charset="0"/>
            </a:endParaRPr>
          </a:p>
          <a:p>
            <a:pPr marL="12700" algn="just">
              <a:lnSpc>
                <a:spcPct val="150000"/>
              </a:lnSpc>
              <a:spcBef>
                <a:spcPts val="100"/>
              </a:spcBef>
            </a:pPr>
            <a:r>
              <a:rPr lang="en-US" sz="1600" spc="-45" dirty="0">
                <a:latin typeface="Trebuchet MS"/>
                <a:cs typeface="Trebuchet MS"/>
              </a:rPr>
              <a:t>.</a:t>
            </a:r>
            <a:endParaRPr lang="en-IN" sz="16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920</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Söhne</vt:lpstr>
      <vt:lpstr>Trebuchet MS</vt:lpstr>
      <vt:lpstr>Wingdings</vt:lpstr>
      <vt:lpstr>Office Theme</vt:lpstr>
      <vt:lpstr>Abirami S 715521104001 PSG iTech</vt:lpstr>
      <vt:lpstr>Prediction of Heart-Disease using  Deep Learning</vt:lpstr>
      <vt:lpstr>AGENDA</vt:lpstr>
      <vt:lpstr>PROBLEM STATEMENT</vt:lpstr>
      <vt:lpstr>PROJECT OVERVIEW</vt:lpstr>
      <vt:lpstr>WHO ARE THE END USERS?</vt:lpstr>
      <vt:lpstr>SOLUTION AND ITS VALUE PROPOSITION</vt:lpstr>
      <vt:lpstr>THE WOW IN SOLUTION</vt:lpstr>
      <vt:lpstr>PowerPoint Presentation</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Abirami S 715521104001 PSG iTech</dc:title>
  <cp:lastModifiedBy>Abirami S</cp:lastModifiedBy>
  <cp:revision>1</cp:revision>
  <dcterms:modified xsi:type="dcterms:W3CDTF">2024-04-04T14:33:42Z</dcterms:modified>
</cp:coreProperties>
</file>