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9" r:id="rId12"/>
    <p:sldId id="267" r:id="rId13"/>
    <p:sldId id="2146847061" r:id="rId14"/>
    <p:sldId id="268"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5" autoAdjust="0"/>
    <p:restoredTop sz="94291" autoAdjust="0"/>
  </p:normalViewPr>
  <p:slideViewPr>
    <p:cSldViewPr snapToGrid="0">
      <p:cViewPr varScale="1">
        <p:scale>
          <a:sx n="92" d="100"/>
          <a:sy n="92" d="100"/>
        </p:scale>
        <p:origin x="211"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rami S" userId="221f987e10e921a1" providerId="LiveId" clId="{3F777427-BA16-4025-A78D-7E7203AFA70D}"/>
    <pc:docChg chg="custSel modSld">
      <pc:chgData name="Abirami S" userId="221f987e10e921a1" providerId="LiveId" clId="{3F777427-BA16-4025-A78D-7E7203AFA70D}" dt="2024-04-03T15:48:33.072" v="38" actId="20577"/>
      <pc:docMkLst>
        <pc:docMk/>
      </pc:docMkLst>
      <pc:sldChg chg="modSp mod">
        <pc:chgData name="Abirami S" userId="221f987e10e921a1" providerId="LiveId" clId="{3F777427-BA16-4025-A78D-7E7203AFA70D}" dt="2024-04-03T15:48:33.072" v="38" actId="20577"/>
        <pc:sldMkLst>
          <pc:docMk/>
          <pc:sldMk cId="3183315129" sldId="268"/>
        </pc:sldMkLst>
        <pc:spChg chg="mod">
          <ac:chgData name="Abirami S" userId="221f987e10e921a1" providerId="LiveId" clId="{3F777427-BA16-4025-A78D-7E7203AFA70D}" dt="2024-04-03T15:48:33.072" v="38" actId="20577"/>
          <ac:spMkLst>
            <pc:docMk/>
            <pc:sldMk cId="3183315129" sldId="268"/>
            <ac:spMk id="2" creationId="{005E46AB-32C4-4B57-A2B1-50738A64BE1B}"/>
          </ac:spMkLst>
        </pc:spChg>
      </pc:sldChg>
      <pc:sldChg chg="modSp mod">
        <pc:chgData name="Abirami S" userId="221f987e10e921a1" providerId="LiveId" clId="{3F777427-BA16-4025-A78D-7E7203AFA70D}" dt="2024-04-03T15:20:57.392" v="1" actId="20577"/>
        <pc:sldMkLst>
          <pc:docMk/>
          <pc:sldMk cId="728950222" sldId="269"/>
        </pc:sldMkLst>
        <pc:spChg chg="mod">
          <ac:chgData name="Abirami S" userId="221f987e10e921a1" providerId="LiveId" clId="{3F777427-BA16-4025-A78D-7E7203AFA70D}" dt="2024-04-03T15:20:57.392" v="1" actId="20577"/>
          <ac:spMkLst>
            <pc:docMk/>
            <pc:sldMk cId="728950222" sldId="269"/>
            <ac:spMk id="2" creationId="{357C38BC-22B3-37B2-E0C3-812020A760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yfQNOBzVisPUcXTuf1LdZVsySFrobP9o/view?usp=sharing" TargetMode="External"/><Relationship Id="rId2" Type="http://schemas.openxmlformats.org/officeDocument/2006/relationships/hyperlink" Target="https://github.com/Abisk29/Naan-Mudhalvaa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Heart-disease prediction using</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deep learning</a:t>
            </a:r>
          </a:p>
        </p:txBody>
      </p:sp>
      <p:sp>
        <p:nvSpPr>
          <p:cNvPr id="4" name="TextBox 3"/>
          <p:cNvSpPr txBox="1"/>
          <p:nvPr/>
        </p:nvSpPr>
        <p:spPr>
          <a:xfrm>
            <a:off x="1715785" y="3780890"/>
            <a:ext cx="938192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Abirami S, </a:t>
            </a:r>
          </a:p>
          <a:p>
            <a:r>
              <a:rPr lang="en-US" sz="2000" b="1" dirty="0">
                <a:solidFill>
                  <a:schemeClr val="accent1">
                    <a:lumMod val="75000"/>
                  </a:schemeClr>
                </a:solidFill>
                <a:latin typeface="Arial" pitchFamily="34" charset="0"/>
                <a:cs typeface="Arial" pitchFamily="34" charset="0"/>
              </a:rPr>
              <a:t>		B.E.CSE, </a:t>
            </a:r>
          </a:p>
          <a:p>
            <a:r>
              <a:rPr lang="en-US" sz="2000" b="1" dirty="0">
                <a:solidFill>
                  <a:schemeClr val="accent1">
                    <a:lumMod val="75000"/>
                  </a:schemeClr>
                </a:solidFill>
                <a:latin typeface="Arial" pitchFamily="34" charset="0"/>
                <a:cs typeface="Arial" pitchFamily="34" charset="0"/>
              </a:rPr>
              <a:t>		PSG Institute of Technology And Applied Research</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C6F3-7123-A2F5-3A3F-08324FB80C29}"/>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2050" name="Picture 2">
            <a:extLst>
              <a:ext uri="{FF2B5EF4-FFF2-40B4-BE49-F238E27FC236}">
                <a16:creationId xmlns:a16="http://schemas.microsoft.com/office/drawing/2014/main" id="{0817FB66-5B15-7184-3BFB-E65AFBACA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B62B491-16C3-8E31-EA31-BAEDC2FC7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5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2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3710550"/>
          </a:xfrm>
        </p:spPr>
        <p:txBody>
          <a:bodyPr>
            <a:normAutofit fontScale="85000" lnSpcReduction="10000"/>
          </a:bodyPr>
          <a:lstStyle/>
          <a:p>
            <a:pPr marL="0" indent="0" algn="just">
              <a:lnSpc>
                <a:spcPct val="150000"/>
              </a:lnSpc>
              <a:buNone/>
            </a:pPr>
            <a:r>
              <a:rPr lang="en-US" sz="2000" b="0" i="0" dirty="0">
                <a:solidFill>
                  <a:srgbClr val="0D0D0D"/>
                </a:solidFill>
                <a:effectLst/>
                <a:latin typeface="Söhne"/>
              </a:rPr>
              <a:t>In conclusion, the project leverages medical and demographic data to accurately predict the likelihood of individuals having heart disease. By preprocessing the data and training a robust model architecture using TensorFlow/</a:t>
            </a:r>
            <a:r>
              <a:rPr lang="en-US" sz="2000" b="0" i="0" dirty="0" err="1">
                <a:solidFill>
                  <a:srgbClr val="0D0D0D"/>
                </a:solidFill>
                <a:effectLst/>
                <a:latin typeface="Söhne"/>
              </a:rPr>
              <a:t>Keras</a:t>
            </a:r>
            <a:r>
              <a:rPr lang="en-US" sz="2000" b="0" i="0" dirty="0">
                <a:solidFill>
                  <a:srgbClr val="0D0D0D"/>
                </a:solidFill>
                <a:effectLst/>
                <a:latin typeface="Söhne"/>
              </a:rPr>
              <a:t>, we have achieved reliable classification performance. Deploying this model into production environments can aid in early detection and risk assessment of heart disease, facilitating timely intervention and patient care. Continuous monitoring and updates will ensure the model remains effective in real-world scenarios.</a:t>
            </a:r>
          </a:p>
          <a:p>
            <a:pPr marL="0" indent="0" algn="just">
              <a:lnSpc>
                <a:spcPct val="150000"/>
              </a:lnSpc>
              <a:buNone/>
            </a:pPr>
            <a:endParaRPr lang="en-US" sz="2000" dirty="0">
              <a:solidFill>
                <a:srgbClr val="0D0D0D"/>
              </a:solidFill>
              <a:latin typeface="Söhne"/>
              <a:cs typeface="Arial" panose="020B0604020202020204" pitchFamily="34" charset="0"/>
            </a:endParaRPr>
          </a:p>
          <a:p>
            <a:pPr marL="0" indent="0" algn="just">
              <a:lnSpc>
                <a:spcPct val="150000"/>
              </a:lnSpc>
              <a:buNone/>
            </a:pPr>
            <a:r>
              <a:rPr lang="en-US" sz="2000" dirty="0">
                <a:solidFill>
                  <a:srgbClr val="0D0D0D"/>
                </a:solidFill>
                <a:latin typeface="Söhne"/>
                <a:cs typeface="Arial" panose="020B0604020202020204" pitchFamily="34" charset="0"/>
              </a:rPr>
              <a:t>Git Link: </a:t>
            </a:r>
            <a:r>
              <a:rPr lang="en-US" sz="2000" dirty="0">
                <a:solidFill>
                  <a:srgbClr val="0D0D0D"/>
                </a:solidFill>
                <a:latin typeface="Söhne"/>
                <a:cs typeface="Arial" panose="020B0604020202020204" pitchFamily="34" charset="0"/>
                <a:hlinkClick r:id="rId2"/>
              </a:rPr>
              <a:t>https://github.com/Abisk29/Naan-Mudhalvaan</a:t>
            </a:r>
            <a:endParaRPr lang="en-US" sz="2000" dirty="0">
              <a:solidFill>
                <a:srgbClr val="0D0D0D"/>
              </a:solidFill>
              <a:latin typeface="Söhne"/>
              <a:cs typeface="Arial" panose="020B0604020202020204" pitchFamily="34" charset="0"/>
            </a:endParaRPr>
          </a:p>
          <a:p>
            <a:pPr marL="0" indent="0" algn="just">
              <a:lnSpc>
                <a:spcPct val="150000"/>
              </a:lnSpc>
              <a:buNone/>
            </a:pPr>
            <a:r>
              <a:rPr lang="en-US" sz="2000">
                <a:solidFill>
                  <a:srgbClr val="0D0D0D"/>
                </a:solidFill>
                <a:latin typeface="Söhne"/>
                <a:cs typeface="Arial" panose="020B0604020202020204" pitchFamily="34" charset="0"/>
              </a:rPr>
              <a:t>Demo link: </a:t>
            </a:r>
            <a:r>
              <a:rPr lang="en-US" sz="2000">
                <a:solidFill>
                  <a:srgbClr val="0D0D0D"/>
                </a:solidFill>
                <a:latin typeface="Söhne"/>
                <a:cs typeface="Arial" panose="020B0604020202020204" pitchFamily="34" charset="0"/>
                <a:hlinkClick r:id="rId3"/>
              </a:rPr>
              <a:t>https://drive.google.com/file/d/1yfQNOBzVisPUcXTuf1LdZVsySFrobP9o/view?usp=sharing</a:t>
            </a:r>
            <a:endParaRPr lang="en-US" sz="2000">
              <a:solidFill>
                <a:srgbClr val="0D0D0D"/>
              </a:solidFill>
              <a:latin typeface="Söhne"/>
              <a:cs typeface="Arial" panose="020B0604020202020204" pitchFamily="34" charset="0"/>
            </a:endParaRPr>
          </a:p>
          <a:p>
            <a:pPr marL="0" indent="0" algn="just">
              <a:lnSpc>
                <a:spcPct val="150000"/>
              </a:lnSpc>
              <a:buNone/>
            </a:pPr>
            <a:endParaRPr lang="en-US" sz="2000" dirty="0">
              <a:solidFill>
                <a:srgbClr val="0D0D0D"/>
              </a:solidFill>
              <a:latin typeface="Söhne"/>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
            </a:pPr>
            <a:r>
              <a:rPr lang="en-IN" sz="1800" dirty="0">
                <a:solidFill>
                  <a:srgbClr val="0D0D0D"/>
                </a:solidFill>
                <a:latin typeface="Arial" panose="020B0604020202020204" pitchFamily="34" charset="0"/>
                <a:cs typeface="Arial" panose="020B0604020202020204" pitchFamily="34" charset="0"/>
                <a:hlinkClick r:id="rId2"/>
              </a:rPr>
              <a:t>https://www.tensorflow.org/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3"/>
              </a:rPr>
              <a:t>https://keras.io/</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u="none" strike="noStrike" dirty="0">
                <a:solidFill>
                  <a:srgbClr val="0D0D0D"/>
                </a:solidFill>
                <a:effectLst/>
                <a:latin typeface="Arial" panose="020B0604020202020204" pitchFamily="34" charset="0"/>
                <a:cs typeface="Arial" panose="020B0604020202020204" pitchFamily="34" charset="0"/>
                <a:hlinkClick r:id="rId4"/>
              </a:rPr>
              <a:t>https://numpy.org/</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5"/>
              </a:rPr>
              <a:t>https://matplotlib.org/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hlinkClick r:id="rId6"/>
              </a:rPr>
              <a:t>scikit-learn: machine learning in Python — scikit-learn 1.4.1 documentation</a:t>
            </a:r>
            <a:endParaRPr lang="en-IN" sz="1800" dirty="0">
              <a:solidFill>
                <a:srgbClr val="0D0D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571947"/>
            <a:ext cx="10849169" cy="2578814"/>
          </a:xfrm>
        </p:spPr>
        <p:txBody>
          <a:bodyPr>
            <a:noAutofit/>
          </a:bodyPr>
          <a:lstStyle/>
          <a:p>
            <a:pPr marL="0" indent="0" algn="just">
              <a:lnSpc>
                <a:spcPct val="150000"/>
              </a:lnSpc>
              <a:buNone/>
            </a:pPr>
            <a:r>
              <a:rPr lang="en-US" sz="2000" b="0" i="0" dirty="0">
                <a:solidFill>
                  <a:srgbClr val="0D0D0D"/>
                </a:solidFill>
                <a:effectLst/>
                <a:latin typeface="Arial" panose="020B0604020202020204" pitchFamily="34" charset="0"/>
                <a:cs typeface="Arial" panose="020B0604020202020204" pitchFamily="34" charset="0"/>
              </a:rPr>
              <a:t>To develop a model to predict heart disease risk based on medical and demographic data, including age, sex, chest pain type, blood pressure, cholesterol, fasting blood sugar, electrocardiographic results, heart rate, exercise-induced angina, ST depression, vessel count, and thalassemia type. The goal is to accurately classify individuals as either having or not having heart disease, aiding in early detection and risk assessment for timely intervention and patient care.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434" y="1232453"/>
            <a:ext cx="11551722" cy="2932224"/>
          </a:xfrm>
        </p:spPr>
        <p:txBody>
          <a:bodyPr vert="horz" lIns="91440" tIns="45720" rIns="91440" bIns="45720" rtlCol="0" anchor="ctr">
            <a:noAutofit/>
          </a:bodyPr>
          <a:lstStyle/>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Develop a classification model using medical and demographic data.</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Train the model to accurately classify individuals as having or not having heart disease.</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Deploy the model for early detection and risk assessment</a:t>
            </a:r>
            <a:r>
              <a:rPr lang="en-US" sz="2000" b="0" i="0" dirty="0">
                <a:solidFill>
                  <a:srgbClr val="0D0D0D"/>
                </a:solidFill>
                <a:effectLst/>
                <a:latin typeface="Söhne"/>
              </a:rPr>
              <a:t>.</a:t>
            </a:r>
          </a:p>
          <a:p>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Requirements:</a:t>
            </a:r>
            <a:endParaRPr lang="en-US"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1. Hardware:</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2000" b="0" i="0" dirty="0">
                <a:solidFill>
                  <a:srgbClr val="0D0D0D"/>
                </a:solidFill>
                <a:effectLst/>
                <a:latin typeface="Arial" panose="020B0604020202020204" pitchFamily="34" charset="0"/>
                <a:cs typeface="Arial" panose="020B0604020202020204" pitchFamily="34" charset="0"/>
              </a:rPr>
              <a:t>A computer with sufficient RAM and processing power to handle data processing and model training. A modern laptop or desktop computer with at least 8GB of RAM should be sufficient for most tasks. However, more RAM may be beneficial for larger datasets or more complex models.</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A CPU with multiple cores can accelerate data processing and model training, but a powerful GPU is not strictly necessary for this task unless you plan to use deep learning frameworks like TensorFlow or </a:t>
            </a:r>
            <a:r>
              <a:rPr lang="en-US" sz="2000" b="0" i="0" dirty="0" err="1">
                <a:solidFill>
                  <a:srgbClr val="0D0D0D"/>
                </a:solidFill>
                <a:effectLst/>
                <a:latin typeface="Arial" panose="020B0604020202020204" pitchFamily="34" charset="0"/>
                <a:cs typeface="Arial" panose="020B0604020202020204" pitchFamily="34" charset="0"/>
              </a:rPr>
              <a:t>PyTorch</a:t>
            </a:r>
            <a:r>
              <a:rPr lang="en-US" sz="2000" b="0" i="0" dirty="0">
                <a:solidFill>
                  <a:srgbClr val="0D0D0D"/>
                </a:solidFill>
                <a:effectLst/>
                <a:latin typeface="Arial" panose="020B0604020202020204" pitchFamily="34" charset="0"/>
                <a:cs typeface="Arial" panose="020B0604020202020204" pitchFamily="34" charset="0"/>
              </a:rPr>
              <a:t> with GPU acceleration.</a:t>
            </a:r>
          </a:p>
          <a:p>
            <a:pPr algn="just">
              <a:buFont typeface="Arial" panose="020B0604020202020204" pitchFamily="34" charset="0"/>
              <a:buChar char="•"/>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4626040"/>
          </a:xfrm>
        </p:spPr>
        <p:txBody>
          <a:bodyPr>
            <a:noAutofit/>
          </a:bodyPr>
          <a:lstStyle/>
          <a:p>
            <a:pPr marL="0" indent="0">
              <a:lnSpc>
                <a:spcPct val="120000"/>
              </a:lnSpc>
              <a:spcAft>
                <a:spcPts val="1000"/>
              </a:spcAft>
              <a:buNone/>
            </a:pPr>
            <a:r>
              <a:rPr lang="en-IN" sz="2400" b="1" kern="100" dirty="0">
                <a:solidFill>
                  <a:schemeClr val="tx1"/>
                </a:solidFill>
                <a:latin typeface="Arial" panose="020B0604020202020204" pitchFamily="34" charset="0"/>
                <a:ea typeface="Calibri" panose="020F0502020204030204" pitchFamily="34" charset="0"/>
                <a:cs typeface="Arial" panose="020B0604020202020204" pitchFamily="34" charset="0"/>
              </a:rPr>
              <a:t>Software</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Requirements:</a:t>
            </a:r>
            <a:endParaRPr lang="en-US"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r>
              <a:rPr lang="en-IN" sz="2000" b="1" i="0" dirty="0">
                <a:solidFill>
                  <a:srgbClr val="0D0D0D"/>
                </a:solidFill>
                <a:effectLst/>
                <a:latin typeface="Arial" panose="020B0604020202020204" pitchFamily="34" charset="0"/>
                <a:cs typeface="Arial" panose="020B0604020202020204" pitchFamily="34" charset="0"/>
              </a:rPr>
              <a:t>Python: </a:t>
            </a:r>
            <a:r>
              <a:rPr lang="en-IN" sz="2000" b="0" i="0" dirty="0">
                <a:solidFill>
                  <a:srgbClr val="0D0D0D"/>
                </a:solidFill>
                <a:effectLst/>
                <a:latin typeface="Arial" panose="020B0604020202020204" pitchFamily="34" charset="0"/>
                <a:cs typeface="Arial" panose="020B0604020202020204" pitchFamily="34" charset="0"/>
              </a:rPr>
              <a:t>Ensure that Python is installed on your system. Python 3.x is recommended.</a:t>
            </a:r>
          </a:p>
          <a:p>
            <a:pPr algn="l">
              <a:buFont typeface="Arial" panose="020B0604020202020204" pitchFamily="34" charset="0"/>
              <a:buChar char="•"/>
            </a:pPr>
            <a:r>
              <a:rPr lang="en-IN" sz="2000" b="1" i="0" dirty="0" err="1">
                <a:solidFill>
                  <a:srgbClr val="0D0D0D"/>
                </a:solidFill>
                <a:effectLst/>
                <a:latin typeface="Arial" panose="020B0604020202020204" pitchFamily="34" charset="0"/>
                <a:cs typeface="Arial" panose="020B0604020202020204" pitchFamily="34" charset="0"/>
              </a:rPr>
              <a:t>Jupyter</a:t>
            </a:r>
            <a:r>
              <a:rPr lang="en-IN" sz="2000" b="1" i="0" dirty="0">
                <a:solidFill>
                  <a:srgbClr val="0D0D0D"/>
                </a:solidFill>
                <a:effectLst/>
                <a:latin typeface="Arial" panose="020B0604020202020204" pitchFamily="34" charset="0"/>
                <a:cs typeface="Arial" panose="020B0604020202020204" pitchFamily="34" charset="0"/>
              </a:rPr>
              <a:t> Notebook or an Integrated Development Environment (IDE) </a:t>
            </a:r>
            <a:r>
              <a:rPr lang="en-IN" sz="2000" b="0" i="0" dirty="0">
                <a:solidFill>
                  <a:srgbClr val="0D0D0D"/>
                </a:solidFill>
                <a:effectLst/>
                <a:latin typeface="Arial" panose="020B0604020202020204" pitchFamily="34" charset="0"/>
                <a:cs typeface="Arial" panose="020B0604020202020204" pitchFamily="34" charset="0"/>
              </a:rPr>
              <a:t>like PyCharm or </a:t>
            </a:r>
            <a:r>
              <a:rPr lang="en-IN" sz="2000" b="0" i="0" dirty="0" err="1">
                <a:solidFill>
                  <a:srgbClr val="0D0D0D"/>
                </a:solidFill>
                <a:effectLst/>
                <a:latin typeface="Arial" panose="020B0604020202020204" pitchFamily="34" charset="0"/>
                <a:cs typeface="Arial" panose="020B0604020202020204" pitchFamily="34" charset="0"/>
              </a:rPr>
              <a:t>VSCode</a:t>
            </a:r>
            <a:r>
              <a:rPr lang="en-IN" sz="2000" b="0" i="0" dirty="0">
                <a:solidFill>
                  <a:srgbClr val="0D0D0D"/>
                </a:solidFill>
                <a:effectLst/>
                <a:latin typeface="Arial" panose="020B0604020202020204" pitchFamily="34" charset="0"/>
                <a:cs typeface="Arial" panose="020B0604020202020204" pitchFamily="34" charset="0"/>
              </a:rPr>
              <a:t> for developing and running Python code.</a:t>
            </a:r>
          </a:p>
          <a:p>
            <a:pPr algn="l">
              <a:buFont typeface="Arial" panose="020B0604020202020204" pitchFamily="34" charset="0"/>
              <a:buChar char="•"/>
            </a:pPr>
            <a:r>
              <a:rPr lang="en-IN" sz="2000" b="1" i="0" dirty="0">
                <a:solidFill>
                  <a:srgbClr val="0D0D0D"/>
                </a:solidFill>
                <a:effectLst/>
                <a:latin typeface="Arial" panose="020B0604020202020204" pitchFamily="34" charset="0"/>
                <a:cs typeface="Arial" panose="020B0604020202020204" pitchFamily="34" charset="0"/>
              </a:rPr>
              <a:t>Required Python Libraries</a:t>
            </a:r>
            <a:r>
              <a:rPr lang="en-IN" sz="2000" b="0" i="0" dirty="0">
                <a:solidFill>
                  <a:srgbClr val="0D0D0D"/>
                </a:solidFill>
                <a:effectLst/>
                <a:latin typeface="Arial" panose="020B0604020202020204" pitchFamily="34" charset="0"/>
                <a:cs typeface="Arial" panose="020B0604020202020204" pitchFamily="34" charset="0"/>
              </a:rPr>
              <a:t>: Install necessary Python libraries such as NumPy, Pandas, Matplotlib, Seaborn, Scikit-learn, TensorFlow, or </a:t>
            </a:r>
            <a:r>
              <a:rPr lang="en-IN" sz="2000" b="0" i="0" dirty="0" err="1">
                <a:solidFill>
                  <a:srgbClr val="0D0D0D"/>
                </a:solidFill>
                <a:effectLst/>
                <a:latin typeface="Arial" panose="020B0604020202020204" pitchFamily="34" charset="0"/>
                <a:cs typeface="Arial" panose="020B0604020202020204" pitchFamily="34" charset="0"/>
              </a:rPr>
              <a:t>PyTorch</a:t>
            </a:r>
            <a:r>
              <a:rPr lang="en-IN" sz="2000" b="0" i="0" dirty="0">
                <a:solidFill>
                  <a:srgbClr val="0D0D0D"/>
                </a:solidFill>
                <a:effectLst/>
                <a:latin typeface="Arial" panose="020B0604020202020204" pitchFamily="34" charset="0"/>
                <a:cs typeface="Arial" panose="020B0604020202020204" pitchFamily="34" charset="0"/>
              </a:rPr>
              <a:t> depending on the specific requirements of your project.</a:t>
            </a:r>
          </a:p>
          <a:p>
            <a:pPr marL="0" indent="0">
              <a:lnSpc>
                <a:spcPct val="120000"/>
              </a:lnSpc>
              <a:spcAft>
                <a:spcPts val="1000"/>
              </a:spcAft>
              <a:buNone/>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08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38618" y="1302026"/>
            <a:ext cx="11072189" cy="5190214"/>
          </a:xfrm>
        </p:spPr>
        <p:txBody>
          <a:bodyPr>
            <a:noAutofit/>
          </a:bodyPr>
          <a:lstStyle/>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Data Preparation:</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Gather and preprocess medical and demographic data, ensuring consistency and quality.</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Normalize features and handle missing values if necessary.</a:t>
            </a:r>
          </a:p>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Model Development:</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Design a classification model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Implement the model with appropriate layers and activation functions.</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Train the model on the preprocessed dataset to accurately classify individuals into two categories: those with heart disease and those without.</a:t>
            </a:r>
          </a:p>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Evaluation and Optimization:</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Evaluate the model's performance using validation data, considering metrics such as accuracy, precision, recall, and F1-score.</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Optimize the model by fine-tuning hyperparameters and adjusting the architecture as needed to improve performance.</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8667" y="1565073"/>
            <a:ext cx="10034264" cy="4590771"/>
          </a:xfrm>
        </p:spPr>
        <p:txBody>
          <a:bodyPr>
            <a:normAutofit/>
          </a:bodyPr>
          <a:lstStyle/>
          <a:p>
            <a:pPr marL="0" indent="0" algn="l">
              <a:buNone/>
            </a:pPr>
            <a:r>
              <a:rPr lang="en-US" sz="2400" b="1" i="0" dirty="0">
                <a:solidFill>
                  <a:srgbClr val="0D0D0D"/>
                </a:solidFill>
                <a:effectLst/>
                <a:latin typeface="Arial" panose="020B0604020202020204" pitchFamily="34" charset="0"/>
                <a:cs typeface="Arial" panose="020B0604020202020204" pitchFamily="34" charset="0"/>
              </a:rPr>
              <a:t>Deployment:</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Deploy the trained model into a production environment where it can be accessed by healthcare professionals or integrated into healthcare systems.</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Implement monitoring mechanisms to track the model's performance and detect any degradation over time.</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Continuously update the model with new data and retrain it periodically to ensure its effectiveness in predicting heart disease risk."</a:t>
            </a: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3152</TotalTime>
  <Words>691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Heart-disease prediction using deep learning</vt:lpstr>
      <vt:lpstr>OUTLINE</vt:lpstr>
      <vt:lpstr>Problem Statement</vt:lpstr>
      <vt:lpstr>Proposed Solution</vt:lpstr>
      <vt:lpstr>System  Approach</vt:lpstr>
      <vt:lpstr>System  Approach – cont.</vt:lpstr>
      <vt:lpstr>Algorithm &amp; Deployment</vt:lpstr>
      <vt:lpstr>Algorithm &amp; Deployment (Contd..)</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Abirami S</cp:lastModifiedBy>
  <cp:revision>55</cp:revision>
  <dcterms:created xsi:type="dcterms:W3CDTF">2021-05-26T16:50:10Z</dcterms:created>
  <dcterms:modified xsi:type="dcterms:W3CDTF">2024-04-03T15:50:50Z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