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Libre Franklin"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Franklin Gothic" panose="020B0604020202020204" charset="0"/>
      <p:bold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6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rot="10800000" flipV="1">
            <a:off x="5931098" y="1510144"/>
            <a:ext cx="4639920" cy="66501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smtClean="0">
                <a:solidFill>
                  <a:schemeClr val="accent1"/>
                </a:solidFill>
                <a:latin typeface="Arial"/>
                <a:ea typeface="Arial"/>
                <a:cs typeface="Arial"/>
                <a:sym typeface="Arial"/>
              </a:rPr>
              <a:t>KEY LOGGER </a:t>
            </a:r>
            <a:endParaRPr dirty="0"/>
          </a:p>
        </p:txBody>
      </p:sp>
      <p:sp>
        <p:nvSpPr>
          <p:cNvPr id="98" name="Google Shape;98;p1"/>
          <p:cNvSpPr txBox="1"/>
          <p:nvPr/>
        </p:nvSpPr>
        <p:spPr>
          <a:xfrm>
            <a:off x="1046500" y="3411150"/>
            <a:ext cx="9769200" cy="3417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2800" b="1" dirty="0">
                <a:solidFill>
                  <a:srgbClr val="1482AB"/>
                </a:solidFill>
              </a:rPr>
              <a:t>Presented By:</a:t>
            </a:r>
            <a:endParaRPr sz="2800" b="1" dirty="0">
              <a:solidFill>
                <a:srgbClr val="1482AB"/>
              </a:solidFill>
            </a:endParaRPr>
          </a:p>
          <a:p>
            <a:pPr marL="0" lvl="0" indent="0" algn="l" rtl="0">
              <a:spcBef>
                <a:spcPts val="0"/>
              </a:spcBef>
              <a:spcAft>
                <a:spcPts val="0"/>
              </a:spcAft>
              <a:buClr>
                <a:schemeClr val="dk1"/>
              </a:buClr>
              <a:buFont typeface="Arial"/>
              <a:buNone/>
            </a:pPr>
            <a:endParaRPr sz="2800" b="1" dirty="0">
              <a:solidFill>
                <a:srgbClr val="1482AB"/>
              </a:solidFill>
            </a:endParaRPr>
          </a:p>
          <a:p>
            <a:pPr marL="0" marR="0" lvl="0" indent="457200" algn="l" rtl="0">
              <a:spcBef>
                <a:spcPts val="0"/>
              </a:spcBef>
              <a:spcAft>
                <a:spcPts val="0"/>
              </a:spcAft>
              <a:buNone/>
            </a:pPr>
            <a:r>
              <a:rPr lang="en-IN" sz="2000" b="1" smtClean="0">
                <a:solidFill>
                  <a:schemeClr val="lt1"/>
                </a:solidFill>
              </a:rPr>
              <a:t>Suriya </a:t>
            </a:r>
            <a:r>
              <a:rPr lang="en-IN" sz="2000" b="1" dirty="0" smtClean="0">
                <a:solidFill>
                  <a:schemeClr val="lt1"/>
                </a:solidFill>
              </a:rPr>
              <a:t>A</a:t>
            </a: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lvl="0" indent="457200" algn="l" rtl="0">
              <a:spcBef>
                <a:spcPts val="0"/>
              </a:spcBef>
              <a:spcAft>
                <a:spcPts val="0"/>
              </a:spcAft>
              <a:buClr>
                <a:schemeClr val="dk1"/>
              </a:buClr>
              <a:buFont typeface="Arial"/>
              <a:buNone/>
            </a:pPr>
            <a:r>
              <a:rPr lang="en-IN" sz="2000" b="1" dirty="0">
                <a:solidFill>
                  <a:schemeClr val="lt1"/>
                </a:solidFill>
              </a:rPr>
              <a:t>COMPUTER SCIENCE ENGINEERING</a:t>
            </a: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r>
              <a:rPr lang="en-IN" sz="2000" b="1" dirty="0">
                <a:solidFill>
                  <a:schemeClr val="lt1"/>
                </a:solidFill>
              </a:rPr>
              <a:t>P.S.V COLLEGE OF ENGINEERING AND TECHNOLOGY</a:t>
            </a: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0" algn="l" rtl="0">
              <a:spcBef>
                <a:spcPts val="0"/>
              </a:spcBef>
              <a:spcAft>
                <a:spcPts val="0"/>
              </a:spcAft>
              <a:buNone/>
            </a:pPr>
            <a:endParaRPr sz="2000" b="1" dirty="0">
              <a:solidFill>
                <a:srgbClr val="1482AB"/>
              </a:solidFill>
            </a:endParaRPr>
          </a:p>
        </p:txBody>
      </p:sp>
      <p:pic>
        <p:nvPicPr>
          <p:cNvPr id="2" name="Picture 1"/>
          <p:cNvPicPr>
            <a:picLocks noChangeAspect="1"/>
          </p:cNvPicPr>
          <p:nvPr/>
        </p:nvPicPr>
        <p:blipFill>
          <a:blip r:embed="rId3"/>
          <a:stretch>
            <a:fillRect/>
          </a:stretch>
        </p:blipFill>
        <p:spPr>
          <a:xfrm>
            <a:off x="498763" y="609599"/>
            <a:ext cx="4904510" cy="23516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61701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Testing:</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Deployment:</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Maintenance and Updates:</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a:solidFill>
                <a:schemeClr val="dk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5f4b99186_0_38"/>
          <p:cNvSpPr txBox="1"/>
          <p:nvPr/>
        </p:nvSpPr>
        <p:spPr>
          <a:xfrm>
            <a:off x="160725" y="982275"/>
            <a:ext cx="11823000" cy="4750116"/>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Monitoring and Analysis:</a:t>
            </a:r>
            <a:endParaRPr sz="2000" b="1"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Monitor logged keystrokes periodically to gather relevant information or insights.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err="1">
                <a:solidFill>
                  <a:schemeClr val="dk1"/>
                </a:solidFill>
                <a:highlight>
                  <a:schemeClr val="lt1"/>
                </a:highlight>
                <a:latin typeface="Roboto"/>
                <a:ea typeface="Roboto"/>
                <a:cs typeface="Roboto"/>
                <a:sym typeface="Roboto"/>
              </a:rPr>
              <a:t>Analyze</a:t>
            </a:r>
            <a:r>
              <a:rPr lang="en-IN" sz="1900" dirty="0">
                <a:solidFill>
                  <a:schemeClr val="dk1"/>
                </a:solidFill>
                <a:highlight>
                  <a:schemeClr val="lt1"/>
                </a:highlight>
                <a:latin typeface="Roboto"/>
                <a:ea typeface="Roboto"/>
                <a:cs typeface="Roboto"/>
                <a:sym typeface="Roboto"/>
              </a:rPr>
              <a:t> logged data for patterns, anomalies, or security threats.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a:solidFill>
                  <a:schemeClr val="dk1"/>
                </a:solidFill>
                <a:highlight>
                  <a:schemeClr val="lt1"/>
                </a:highlight>
                <a:latin typeface="Roboto"/>
                <a:ea typeface="Roboto"/>
                <a:cs typeface="Roboto"/>
                <a:sym typeface="Roboto"/>
              </a:rPr>
              <a:t>    By following this algorithm and deployment strategy,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can be effectively deployed and used for legitimate purposes such as parental control, employee monitoring, or law enforcement investigations, while also considering security, privacy, and ethical considerations.</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0"/>
              </a:spcBef>
              <a:spcAft>
                <a:spcPts val="1500"/>
              </a:spcAft>
              <a:buNone/>
            </a:pPr>
            <a:endParaRPr sz="3250" b="1" dirty="0">
              <a:solidFill>
                <a:schemeClr val="dk1"/>
              </a:solidFill>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result of implementing a </a:t>
            </a:r>
            <a:r>
              <a:rPr lang="en-IN" sz="1900" dirty="0" smtClean="0">
                <a:solidFill>
                  <a:srgbClr val="0F0F0F"/>
                </a:solidFill>
                <a:highlight>
                  <a:schemeClr val="lt1"/>
                </a:highlight>
              </a:rPr>
              <a:t>key logger </a:t>
            </a:r>
            <a:r>
              <a:rPr lang="en-IN" sz="1900" dirty="0">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a:t>
            </a:r>
            <a:r>
              <a:rPr lang="en-IN" sz="1900" dirty="0" smtClean="0">
                <a:solidFill>
                  <a:srgbClr val="0F0F0F"/>
                </a:solidFill>
                <a:highlight>
                  <a:schemeClr val="lt1"/>
                </a:highlight>
              </a:rPr>
              <a:t>key logger </a:t>
            </a:r>
            <a:r>
              <a:rPr lang="en-IN" sz="1900" dirty="0">
                <a:solidFill>
                  <a:srgbClr val="0F0F0F"/>
                </a:solidFill>
                <a:highlight>
                  <a:schemeClr val="lt1"/>
                </a:highlight>
              </a:rPr>
              <a:t>operates stealthily, avoiding detection by antivirus software and other security measures.</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use of the </a:t>
            </a:r>
            <a:r>
              <a:rPr lang="en-IN" sz="1900" dirty="0" smtClean="0">
                <a:solidFill>
                  <a:srgbClr val="0F0F0F"/>
                </a:solidFill>
                <a:highlight>
                  <a:schemeClr val="lt1"/>
                </a:highlight>
              </a:rPr>
              <a:t>key logger </a:t>
            </a:r>
            <a:r>
              <a:rPr lang="en-IN" sz="1900" dirty="0">
                <a:solidFill>
                  <a:srgbClr val="0F0F0F"/>
                </a:solidFill>
                <a:highlight>
                  <a:schemeClr val="lt1"/>
                </a:highlight>
              </a:rPr>
              <a:t>complies with relevant laws and regulations, prioritizing security, privacy, and ethical considerations.</a:t>
            </a:r>
            <a:endParaRPr sz="1900" dirty="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1302025"/>
            <a:ext cx="11029500" cy="3832200"/>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In conclusion,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sz="1900" dirty="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1900" dirty="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sz="1900" dirty="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Stealth Techniques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Advanced Encryption Methods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Artificial Intelligence</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Cloud-Based Logging and Analysis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Improved Compatibility with Emerging Technologies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User Awareness and Control Features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Endpoint Security Solutions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Compliance with Evolving Privacy Regulations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Application in Internet of Things (</a:t>
            </a:r>
            <a:r>
              <a:rPr lang="en-IN" sz="1900" dirty="0" err="1">
                <a:solidFill>
                  <a:schemeClr val="dk1"/>
                </a:solidFill>
                <a:highlight>
                  <a:schemeClr val="lt1"/>
                </a:highlight>
                <a:latin typeface="Roboto"/>
                <a:ea typeface="Roboto"/>
                <a:cs typeface="Roboto"/>
                <a:sym typeface="Roboto"/>
              </a:rPr>
              <a:t>IoT</a:t>
            </a:r>
            <a:r>
              <a:rPr lang="en-IN" sz="1900" dirty="0">
                <a:solidFill>
                  <a:schemeClr val="dk1"/>
                </a:solidFill>
                <a:highlight>
                  <a:schemeClr val="lt1"/>
                </a:highlight>
                <a:latin typeface="Roboto"/>
                <a:ea typeface="Roboto"/>
                <a:cs typeface="Roboto"/>
                <a:sym typeface="Roboto"/>
              </a:rPr>
              <a:t>) Devices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Development of Countermeasures and Anti-Keylogging Technologies</a:t>
            </a:r>
            <a:endParaRPr sz="1900" dirty="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1900" dirty="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3" name="AutoShape 4" descr="Thank You Blue Images – Browse 29,865 Stock Photos, Vectors, and Video |  Adobe Stock"/>
          <p:cNvSpPr>
            <a:spLocks noChangeAspect="1" noChangeArrowheads="1"/>
          </p:cNvSpPr>
          <p:nvPr/>
        </p:nvSpPr>
        <p:spPr bwMode="auto">
          <a:xfrm>
            <a:off x="3549937" y="2765425"/>
            <a:ext cx="3834535" cy="3834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Thank You Blue Images – Browse 29,865 Stock Photos, Vectors, and Video |  Adobe Stock"/>
          <p:cNvSpPr>
            <a:spLocks noGrp="1" noChangeAspect="1" noChangeArrowheads="1"/>
          </p:cNvSpPr>
          <p:nvPr>
            <p:ph type="title"/>
          </p:nvPr>
        </p:nvSpPr>
        <p:spPr bwMode="auto">
          <a:xfrm rot="10800000" flipV="1">
            <a:off x="3394361" y="3200401"/>
            <a:ext cx="4696694" cy="15655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6" name="Picture 8" descr="Thank You Blue Images – Browse 29,865 Stock Photos, Vectors, and Video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43" y="2765425"/>
            <a:ext cx="5732514" cy="250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t>
            </a:r>
            <a:r>
              <a:rPr lang="en-IN" sz="2000" b="1" dirty="0" smtClean="0">
                <a:latin typeface="Arial"/>
                <a:ea typeface="Arial"/>
                <a:cs typeface="Arial"/>
                <a:sym typeface="Arial"/>
              </a:rPr>
              <a:t>Approach</a:t>
            </a:r>
            <a:r>
              <a:rPr lang="en-IN" sz="2000"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pic>
        <p:nvPicPr>
          <p:cNvPr id="1026" name="Picture 2" descr="Security Chip Icons - Free SVG &amp; PNG Security Chip Image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327" y="1618938"/>
            <a:ext cx="3560618" cy="38536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PROBLEM STATEMENT</a:t>
            </a:r>
            <a:endParaRPr sz="4400" dirty="0"/>
          </a:p>
        </p:txBody>
      </p:sp>
      <p:sp>
        <p:nvSpPr>
          <p:cNvPr id="110" name="Google Shape;110;p3"/>
          <p:cNvSpPr txBox="1">
            <a:spLocks noGrp="1"/>
          </p:cNvSpPr>
          <p:nvPr>
            <p:ph type="body" idx="1"/>
          </p:nvPr>
        </p:nvSpPr>
        <p:spPr>
          <a:xfrm>
            <a:off x="488100" y="1773381"/>
            <a:ext cx="11029500" cy="4132519"/>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Clr>
                <a:schemeClr val="dk1"/>
              </a:buClr>
              <a:buSzPts val="440"/>
              <a:buFont typeface="Arial"/>
              <a:buNone/>
            </a:pPr>
            <a:r>
              <a:rPr lang="en-IN" sz="1800" dirty="0"/>
              <a:t>A </a:t>
            </a:r>
            <a:r>
              <a:rPr lang="en-IN" sz="1800" dirty="0" smtClean="0"/>
              <a:t>key logger</a:t>
            </a:r>
            <a:r>
              <a:rPr lang="en-IN" sz="1800" dirty="0"/>
              <a:t>, also known as keystroke logging or keyboard capturing, is the action of recording (logging) the keys struck on a keyboard, typically in a covert manner so that the person using the keyboard is unaware that their actions are being monitored. </a:t>
            </a:r>
            <a:r>
              <a:rPr lang="en-IN" sz="1800" dirty="0" smtClean="0"/>
              <a:t>Key loggers </a:t>
            </a:r>
            <a:r>
              <a:rPr lang="en-IN" sz="1800" dirty="0"/>
              <a:t>can be either software or hardware-based and can range from relatively simple to sophisticated in design.</a:t>
            </a:r>
            <a:endParaRPr sz="1800" dirty="0"/>
          </a:p>
          <a:p>
            <a:pPr marL="0" lvl="0" indent="0" algn="l" rtl="0">
              <a:spcBef>
                <a:spcPts val="0"/>
              </a:spcBef>
              <a:spcAft>
                <a:spcPts val="0"/>
              </a:spcAft>
              <a:buClr>
                <a:schemeClr val="dk1"/>
              </a:buClr>
              <a:buSzPts val="440"/>
              <a:buFont typeface="Arial"/>
              <a:buNone/>
            </a:pPr>
            <a:endParaRPr sz="2300" dirty="0"/>
          </a:p>
          <a:p>
            <a:pPr marL="0" lvl="0" indent="457200" algn="l" rtl="0">
              <a:spcBef>
                <a:spcPts val="0"/>
              </a:spcBef>
              <a:spcAft>
                <a:spcPts val="0"/>
              </a:spcAft>
              <a:buClr>
                <a:schemeClr val="dk1"/>
              </a:buClr>
              <a:buSzPts val="440"/>
              <a:buFont typeface="Arial"/>
              <a:buNone/>
            </a:pPr>
            <a:r>
              <a:rPr lang="en-IN" sz="1800" dirty="0"/>
              <a:t>The problem statement for </a:t>
            </a:r>
            <a:r>
              <a:rPr lang="en-IN" sz="1800" dirty="0" smtClean="0"/>
              <a:t>key loggers </a:t>
            </a:r>
            <a:r>
              <a:rPr lang="en-IN" sz="1800" dirty="0"/>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1800" dirty="0"/>
          </a:p>
          <a:p>
            <a:pPr marL="0" lvl="0" indent="0" algn="l" rtl="0">
              <a:spcBef>
                <a:spcPts val="0"/>
              </a:spcBef>
              <a:spcAft>
                <a:spcPts val="0"/>
              </a:spcAft>
              <a:buClr>
                <a:schemeClr val="dk1"/>
              </a:buClr>
              <a:buSzPts val="440"/>
              <a:buFont typeface="Arial"/>
              <a:buNone/>
            </a:pPr>
            <a:endParaRPr sz="4865" dirty="0"/>
          </a:p>
          <a:p>
            <a:pPr marL="0" lvl="0" indent="0" algn="l" rtl="0">
              <a:spcBef>
                <a:spcPts val="0"/>
              </a:spcBef>
              <a:spcAft>
                <a:spcPts val="0"/>
              </a:spcAft>
              <a:buSzPct val="64705"/>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9904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a:solidFill>
                  <a:schemeClr val="dk1"/>
                </a:solidFill>
                <a:highlight>
                  <a:schemeClr val="lt1"/>
                </a:highlight>
                <a:latin typeface="Roboto"/>
                <a:ea typeface="Roboto"/>
                <a:cs typeface="Roboto"/>
                <a:sym typeface="Roboto"/>
              </a:rPr>
              <a:t>A pr</a:t>
            </a:r>
            <a:r>
              <a:rPr lang="en-IN" sz="1900">
                <a:solidFill>
                  <a:schemeClr val="dk1"/>
                </a:solidFill>
                <a:highlight>
                  <a:schemeClr val="lt1"/>
                </a:highlight>
                <a:latin typeface="Roboto"/>
                <a:ea typeface="Roboto"/>
                <a:cs typeface="Roboto"/>
                <a:sym typeface="Roboto"/>
              </a:rPr>
              <a:t>oposed solution for keyloggers involves designing and implementing a system that effectively captures and logs keystrokes while considering security, usability, and ethical considerations. Here's a high-level overview of a proposed solution</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Software Implementation:</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Develop a software-based keylogger capable of running stealthily on target systems.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Ensure compatibility with various operating systems (Windows, macOS, Linux) and keyboard types.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Data Capture and Storage:</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and store them securely in encrypted files or databases.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encryption algorithms to protect sensitive data from unauthorized access.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a:solidFill>
                <a:schemeClr val="lt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a:solidFill>
                  <a:schemeClr val="dk1"/>
                </a:solidFill>
                <a:highlight>
                  <a:schemeClr val="lt1"/>
                </a:highlight>
                <a:latin typeface="Roboto"/>
                <a:ea typeface="Roboto"/>
                <a:cs typeface="Roboto"/>
                <a:sym typeface="Roboto"/>
              </a:rPr>
              <a:t>U</a:t>
            </a:r>
            <a:r>
              <a:rPr lang="en-IN" sz="1900" b="1">
                <a:solidFill>
                  <a:schemeClr val="dk1"/>
                </a:solidFill>
                <a:highlight>
                  <a:schemeClr val="lt1"/>
                </a:highlight>
                <a:latin typeface="Roboto"/>
                <a:ea typeface="Roboto"/>
                <a:cs typeface="Roboto"/>
                <a:sym typeface="Roboto"/>
              </a:rPr>
              <a:t>ser Interface:</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include a user interface for configuration and data retrieval.</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Detection and Evasion: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Use code obfuscation, polymorphism, and rootkit-like features to hide the keylogger's presence on the system.</a:t>
            </a:r>
            <a:endParaRPr sz="190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a:solidFill>
                  <a:schemeClr val="dk1"/>
                </a:solidFill>
                <a:highlight>
                  <a:schemeClr val="lt1"/>
                </a:highlight>
                <a:latin typeface="Roboto"/>
                <a:ea typeface="Roboto"/>
                <a:cs typeface="Roboto"/>
                <a:sym typeface="Roboto"/>
              </a:rPr>
              <a:t>Remote Access and Control:</a:t>
            </a:r>
            <a:endParaRPr sz="1900" b="1">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Enable remote access to logged data for monitoring purposes.</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SYSTEM  APPROACH</a:t>
            </a:r>
            <a:endParaRPr sz="4400" b="1" dirty="0">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446521" y="1166556"/>
            <a:ext cx="11497096" cy="5763454"/>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endParaRPr>
          </a:p>
          <a:p>
            <a:pPr marL="0" lvl="0" indent="0" algn="l" rtl="0">
              <a:spcBef>
                <a:spcPts val="960"/>
              </a:spcBef>
              <a:spcAft>
                <a:spcPts val="0"/>
              </a:spcAft>
              <a:buNone/>
            </a:pPr>
            <a:r>
              <a:rPr lang="en-IN" sz="2200" b="1" dirty="0">
                <a:solidFill>
                  <a:schemeClr val="dk1"/>
                </a:solidFill>
              </a:rPr>
              <a:t>Certainly, here are the key topics within a system approach to </a:t>
            </a:r>
            <a:r>
              <a:rPr lang="en-IN" sz="2200" b="1" dirty="0" smtClean="0">
                <a:solidFill>
                  <a:schemeClr val="dk1"/>
                </a:solidFill>
              </a:rPr>
              <a:t>key loggers</a:t>
            </a:r>
            <a:r>
              <a:rPr lang="en-IN" sz="2200" dirty="0">
                <a:solidFill>
                  <a:schemeClr val="dk1"/>
                </a:solidFill>
              </a:rPr>
              <a:t>:</a:t>
            </a:r>
            <a:endParaRPr sz="2200" dirty="0">
              <a:solidFill>
                <a:schemeClr val="dk1"/>
              </a:solidFill>
            </a:endParaRPr>
          </a:p>
          <a:p>
            <a:pPr marL="0" lvl="0" indent="0" algn="l" rtl="0">
              <a:spcBef>
                <a:spcPts val="960"/>
              </a:spcBef>
              <a:spcAft>
                <a:spcPts val="0"/>
              </a:spcAft>
              <a:buClr>
                <a:schemeClr val="dk1"/>
              </a:buClr>
              <a:buSzPts val="1100"/>
              <a:buFont typeface="Arial"/>
              <a:buNone/>
            </a:pPr>
            <a:endParaRPr sz="1900" dirty="0">
              <a:solidFill>
                <a:schemeClr val="dk1"/>
              </a:solidFill>
            </a:endParaRPr>
          </a:p>
          <a:p>
            <a:pPr marL="0" lvl="0" indent="0" algn="l" rtl="0">
              <a:spcBef>
                <a:spcPts val="960"/>
              </a:spcBef>
              <a:spcAft>
                <a:spcPts val="0"/>
              </a:spcAft>
              <a:buNone/>
            </a:pPr>
            <a:r>
              <a:rPr lang="en-IN" sz="1900" dirty="0">
                <a:solidFill>
                  <a:schemeClr val="dk1"/>
                </a:solidFill>
              </a:rPr>
              <a:t>1. Hardware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2. Software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3. Data Capture and Storage</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4. User Interaction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5. Detection and Evasion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6. Remote Access and Control</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7. Legal and Ethical Considerations</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8. Updates and Maintenance</a:t>
            </a:r>
            <a:endParaRPr sz="1900" dirty="0">
              <a:solidFill>
                <a:schemeClr val="dk1"/>
              </a:solidFill>
            </a:endParaRPr>
          </a:p>
          <a:p>
            <a:pPr marL="0" lvl="0" indent="0" algn="l" rtl="0">
              <a:lnSpc>
                <a:spcPct val="110000"/>
              </a:lnSpc>
              <a:spcBef>
                <a:spcPts val="960"/>
              </a:spcBef>
              <a:spcAft>
                <a:spcPts val="0"/>
              </a:spcAft>
              <a:buNone/>
            </a:pPr>
            <a:endParaRPr sz="2200" b="1" dirty="0">
              <a:solidFill>
                <a:srgbClr val="0F0F0F"/>
              </a:solidFill>
            </a:endParaRPr>
          </a:p>
        </p:txBody>
      </p:sp>
      <p:sp>
        <p:nvSpPr>
          <p:cNvPr id="2" name="AutoShape 2" descr="What is a Keylogger? | Keystroke Logging Definition | Avas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a Keylogger? | Keystroke Logging Definition | Avast"/>
          <p:cNvSpPr>
            <a:spLocks noChangeAspect="1" noChangeArrowheads="1"/>
          </p:cNvSpPr>
          <p:nvPr/>
        </p:nvSpPr>
        <p:spPr bwMode="auto">
          <a:xfrm>
            <a:off x="152400" y="-554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is a Keylogger? | Keystroke Logging Definition | Av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a Keylogger? | Keystroke Logging Definition | Avast"/>
          <p:cNvSpPr>
            <a:spLocks noChangeAspect="1" noChangeArrowheads="1"/>
          </p:cNvSpPr>
          <p:nvPr/>
        </p:nvSpPr>
        <p:spPr bwMode="auto">
          <a:xfrm>
            <a:off x="7135090" y="2576945"/>
            <a:ext cx="4142509" cy="3657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a Keylogger? | Keystroke Logging Definition | Av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Keyloggers record what you type, spying on your passwords, messages, and more."/>
          <p:cNvSpPr>
            <a:spLocks noChangeAspect="1" noChangeArrowheads="1"/>
          </p:cNvSpPr>
          <p:nvPr/>
        </p:nvSpPr>
        <p:spPr bwMode="auto">
          <a:xfrm>
            <a:off x="1333212" y="10820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eyloggers record what you type, spying on your passwords, messages, and mo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Keyloggers record what you type, spying on your passwords, messages, and mo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What is a Keylogger? | Keystroke Logging Definition | Avas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3"/>
          <a:stretch>
            <a:fillRect/>
          </a:stretch>
        </p:blipFill>
        <p:spPr>
          <a:xfrm>
            <a:off x="4641274" y="2576945"/>
            <a:ext cx="6969468" cy="36575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AutoShape 2" descr="Keylogger Process in User Activity | Download Scientific Diagram"/>
          <p:cNvSpPr>
            <a:spLocks noGrp="1" noChangeAspect="1" noChangeArrowheads="1"/>
          </p:cNvSpPr>
          <p:nvPr>
            <p:ph type="body" idx="1"/>
          </p:nvPr>
        </p:nvSpPr>
        <p:spPr bwMode="auto">
          <a:xfrm>
            <a:off x="484909" y="817418"/>
            <a:ext cx="11518146" cy="5320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23444" indent="0">
              <a:buNone/>
            </a:pPr>
            <a:r>
              <a:rPr lang="en-US" dirty="0" smtClean="0"/>
              <a:t>EXAMPLE:</a:t>
            </a:r>
            <a:endParaRPr lang="en-US" dirty="0"/>
          </a:p>
        </p:txBody>
      </p:sp>
      <p:pic>
        <p:nvPicPr>
          <p:cNvPr id="5" name="Picture 4"/>
          <p:cNvPicPr>
            <a:picLocks noChangeAspect="1"/>
          </p:cNvPicPr>
          <p:nvPr/>
        </p:nvPicPr>
        <p:blipFill>
          <a:blip r:embed="rId3"/>
          <a:stretch>
            <a:fillRect/>
          </a:stretch>
        </p:blipFill>
        <p:spPr>
          <a:xfrm>
            <a:off x="3535418" y="1794164"/>
            <a:ext cx="5417128" cy="4080164"/>
          </a:xfrm>
          <a:prstGeom prst="rect">
            <a:avLst/>
          </a:prstGeom>
        </p:spPr>
      </p:pic>
    </p:spTree>
    <p:extLst>
      <p:ext uri="{BB962C8B-B14F-4D97-AF65-F5344CB8AC3E}">
        <p14:creationId xmlns:p14="http://schemas.microsoft.com/office/powerpoint/2010/main" val="207231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Storage: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Store processed keystrokes securely, either locally or remotely.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to protect stored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Stealth Mechanisms:</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run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stealthily, avoiding detection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Remote Access (Optional):</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secure communication protocols for transmitting data to a remote server</a:t>
            </a:r>
            <a:r>
              <a:rPr lang="en-IN" sz="1900" dirty="0" smtClean="0">
                <a:solidFill>
                  <a:schemeClr val="dk1"/>
                </a:solidFill>
                <a:highlight>
                  <a:schemeClr val="lt1"/>
                </a:highlight>
                <a:latin typeface="Roboto"/>
                <a:ea typeface="Roboto"/>
                <a:cs typeface="Roboto"/>
                <a:sym typeface="Roboto"/>
              </a:rPr>
              <a:t>.</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Error Handling:</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error handling mechanisms to handle exceptions and edge cases gracefully.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Log errors and issues for debugging and troubleshooting purposes.</a:t>
            </a:r>
            <a:endParaRPr sz="1900" dirty="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1243</Words>
  <Application>Microsoft Office PowerPoint</Application>
  <PresentationFormat>Widescreen</PresentationFormat>
  <Paragraphs>149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Libre Franklin</vt:lpstr>
      <vt:lpstr>Calibri</vt:lpstr>
      <vt:lpstr>Arial</vt:lpstr>
      <vt:lpstr>Noto Sans Symbols</vt:lpstr>
      <vt:lpstr>Franklin Gothic</vt:lpstr>
      <vt:lpstr>Roboto</vt:lpstr>
      <vt:lpstr>DividendVTI</vt:lpstr>
      <vt:lpstr>KEY LOGGER </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PSVSTUDENT96</cp:lastModifiedBy>
  <cp:revision>10</cp:revision>
  <dcterms:created xsi:type="dcterms:W3CDTF">2021-05-26T16:50:10Z</dcterms:created>
  <dcterms:modified xsi:type="dcterms:W3CDTF">2024-03-26T05:37:22Z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