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8"/>
  </p:notesMasterIdLst>
  <p:sldIdLst>
    <p:sldId id="256"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96" r:id="rId29"/>
    <p:sldId id="282" r:id="rId30"/>
    <p:sldId id="283" r:id="rId31"/>
    <p:sldId id="297" r:id="rId32"/>
    <p:sldId id="284" r:id="rId33"/>
    <p:sldId id="300" r:id="rId34"/>
    <p:sldId id="285" r:id="rId35"/>
    <p:sldId id="299" r:id="rId36"/>
    <p:sldId id="286" r:id="rId37"/>
    <p:sldId id="287" r:id="rId38"/>
    <p:sldId id="295" r:id="rId39"/>
    <p:sldId id="298" r:id="rId40"/>
    <p:sldId id="288" r:id="rId41"/>
    <p:sldId id="289" r:id="rId42"/>
    <p:sldId id="290" r:id="rId43"/>
    <p:sldId id="291" r:id="rId44"/>
    <p:sldId id="294" r:id="rId45"/>
    <p:sldId id="292" r:id="rId46"/>
    <p:sldId id="29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4660"/>
  </p:normalViewPr>
  <p:slideViewPr>
    <p:cSldViewPr snapToGrid="0">
      <p:cViewPr varScale="1">
        <p:scale>
          <a:sx n="72" d="100"/>
          <a:sy n="72" d="100"/>
        </p:scale>
        <p:origin x="5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E9DFE-AF3F-4065-8EB3-4CB61C8D161B}"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E81B1-50B8-4E1F-A07B-C6D1CDEF9F86}" type="slidenum">
              <a:rPr lang="en-US" smtClean="0"/>
              <a:t>‹#›</a:t>
            </a:fld>
            <a:endParaRPr lang="en-US"/>
          </a:p>
        </p:txBody>
      </p:sp>
    </p:spTree>
    <p:extLst>
      <p:ext uri="{BB962C8B-B14F-4D97-AF65-F5344CB8AC3E}">
        <p14:creationId xmlns:p14="http://schemas.microsoft.com/office/powerpoint/2010/main" val="83592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25a249bd0_1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25a249bd0_1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284E4B-F0E8-4B9F-90B5-0B2822B490FA}"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164837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84E4B-F0E8-4B9F-90B5-0B2822B490FA}"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345943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84E4B-F0E8-4B9F-90B5-0B2822B490FA}"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99261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54049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10499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7" name="Google Shape;4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31494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4" name="Google Shape;54;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5" name="Google Shape;55;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1844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8" name="Google Shape;6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90987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91092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98" name="Google Shape;9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46984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5651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84E4B-F0E8-4B9F-90B5-0B2822B490FA}"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4276547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27" name="Google Shape;12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09498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6290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p13"/>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Autofit/>
          </a:bodyPr>
          <a:lstStyle>
            <a:lvl1pPr marL="457200" lvl="0" indent="-371475" algn="l" rtl="0">
              <a:lnSpc>
                <a:spcPct val="120000"/>
              </a:lnSpc>
              <a:spcBef>
                <a:spcPts val="1000"/>
              </a:spcBef>
              <a:spcAft>
                <a:spcPts val="0"/>
              </a:spcAft>
              <a:buClr>
                <a:schemeClr val="lt1"/>
              </a:buClr>
              <a:buSzPts val="2250"/>
              <a:buChar char="●"/>
              <a:defRPr/>
            </a:lvl1pPr>
            <a:lvl2pPr marL="914400" lvl="1" indent="-371475" algn="l" rtl="0">
              <a:lnSpc>
                <a:spcPct val="120000"/>
              </a:lnSpc>
              <a:spcBef>
                <a:spcPts val="2100"/>
              </a:spcBef>
              <a:spcAft>
                <a:spcPts val="0"/>
              </a:spcAft>
              <a:buClr>
                <a:schemeClr val="lt1"/>
              </a:buClr>
              <a:buSzPts val="2250"/>
              <a:buChar char="○"/>
              <a:defRPr/>
            </a:lvl2pPr>
            <a:lvl3pPr marL="1371600" lvl="2" indent="-371475" algn="l" rtl="0">
              <a:lnSpc>
                <a:spcPct val="120000"/>
              </a:lnSpc>
              <a:spcBef>
                <a:spcPts val="2100"/>
              </a:spcBef>
              <a:spcAft>
                <a:spcPts val="0"/>
              </a:spcAft>
              <a:buClr>
                <a:schemeClr val="lt1"/>
              </a:buClr>
              <a:buSzPts val="2250"/>
              <a:buChar char="■"/>
              <a:defRPr/>
            </a:lvl3pPr>
            <a:lvl4pPr marL="1828800" lvl="3" indent="-371475" algn="l" rtl="0">
              <a:lnSpc>
                <a:spcPct val="120000"/>
              </a:lnSpc>
              <a:spcBef>
                <a:spcPts val="2100"/>
              </a:spcBef>
              <a:spcAft>
                <a:spcPts val="0"/>
              </a:spcAft>
              <a:buClr>
                <a:schemeClr val="lt1"/>
              </a:buClr>
              <a:buSzPts val="2250"/>
              <a:buChar char="●"/>
              <a:defRPr/>
            </a:lvl4pPr>
            <a:lvl5pPr marL="2286000" lvl="4" indent="-371475" algn="l" rtl="0">
              <a:lnSpc>
                <a:spcPct val="120000"/>
              </a:lnSpc>
              <a:spcBef>
                <a:spcPts val="2100"/>
              </a:spcBef>
              <a:spcAft>
                <a:spcPts val="0"/>
              </a:spcAft>
              <a:buClr>
                <a:schemeClr val="lt1"/>
              </a:buClr>
              <a:buSzPts val="2250"/>
              <a:buChar char="○"/>
              <a:defRPr/>
            </a:lvl5pPr>
            <a:lvl6pPr marL="2743200" lvl="5" indent="-371475" algn="l" rtl="0">
              <a:lnSpc>
                <a:spcPct val="120000"/>
              </a:lnSpc>
              <a:spcBef>
                <a:spcPts val="2100"/>
              </a:spcBef>
              <a:spcAft>
                <a:spcPts val="0"/>
              </a:spcAft>
              <a:buClr>
                <a:schemeClr val="lt1"/>
              </a:buClr>
              <a:buSzPts val="2250"/>
              <a:buChar char="■"/>
              <a:defRPr/>
            </a:lvl6pPr>
            <a:lvl7pPr marL="3200400" lvl="6" indent="-371475" algn="l" rtl="0">
              <a:lnSpc>
                <a:spcPct val="120000"/>
              </a:lnSpc>
              <a:spcBef>
                <a:spcPts val="2100"/>
              </a:spcBef>
              <a:spcAft>
                <a:spcPts val="0"/>
              </a:spcAft>
              <a:buClr>
                <a:schemeClr val="lt1"/>
              </a:buClr>
              <a:buSzPts val="2250"/>
              <a:buChar char="●"/>
              <a:defRPr/>
            </a:lvl7pPr>
            <a:lvl8pPr marL="3657600" lvl="7" indent="-371475" algn="l" rtl="0">
              <a:lnSpc>
                <a:spcPct val="120000"/>
              </a:lnSpc>
              <a:spcBef>
                <a:spcPts val="2100"/>
              </a:spcBef>
              <a:spcAft>
                <a:spcPts val="0"/>
              </a:spcAft>
              <a:buClr>
                <a:schemeClr val="lt1"/>
              </a:buClr>
              <a:buSzPts val="2250"/>
              <a:buChar char="○"/>
              <a:defRPr/>
            </a:lvl8pPr>
            <a:lvl9pPr marL="4114800" lvl="8" indent="-371475" algn="l" rtl="0">
              <a:lnSpc>
                <a:spcPct val="120000"/>
              </a:lnSpc>
              <a:spcBef>
                <a:spcPts val="2100"/>
              </a:spcBef>
              <a:spcAft>
                <a:spcPts val="2100"/>
              </a:spcAft>
              <a:buClr>
                <a:schemeClr val="lt1"/>
              </a:buClr>
              <a:buSzPts val="2250"/>
              <a:buChar char="■"/>
              <a:defRPr/>
            </a:lvl9pPr>
          </a:lstStyle>
          <a:p>
            <a:endParaRPr/>
          </a:p>
        </p:txBody>
      </p:sp>
      <p:sp>
        <p:nvSpPr>
          <p:cNvPr id="133" name="Google Shape;133;p13"/>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06006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744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84E4B-F0E8-4B9F-90B5-0B2822B490FA}"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356135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284E4B-F0E8-4B9F-90B5-0B2822B490FA}"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63616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284E4B-F0E8-4B9F-90B5-0B2822B490FA}" type="datetimeFigureOut">
              <a:rPr lang="en-US" smtClean="0"/>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49777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84E4B-F0E8-4B9F-90B5-0B2822B490FA}" type="datetimeFigureOut">
              <a:rPr lang="en-US" smtClean="0"/>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120776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84E4B-F0E8-4B9F-90B5-0B2822B490FA}" type="datetimeFigureOut">
              <a:rPr lang="en-US" smtClean="0"/>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374482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284E4B-F0E8-4B9F-90B5-0B2822B490FA}"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162106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284E4B-F0E8-4B9F-90B5-0B2822B490FA}"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DB7D2-9A02-4F3C-A911-892C06DFD492}" type="slidenum">
              <a:rPr lang="en-US" smtClean="0"/>
              <a:t>‹#›</a:t>
            </a:fld>
            <a:endParaRPr lang="en-US"/>
          </a:p>
        </p:txBody>
      </p:sp>
    </p:spTree>
    <p:extLst>
      <p:ext uri="{BB962C8B-B14F-4D97-AF65-F5344CB8AC3E}">
        <p14:creationId xmlns:p14="http://schemas.microsoft.com/office/powerpoint/2010/main" val="7907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84E4B-F0E8-4B9F-90B5-0B2822B490FA}" type="datetimeFigureOut">
              <a:rPr lang="en-US" smtClean="0"/>
              <a:t>6/11/2021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DB7D2-9A02-4F3C-A911-892C06DFD492}" type="slidenum">
              <a:rPr lang="en-US" smtClean="0"/>
              <a:t>‹#›</a:t>
            </a:fld>
            <a:endParaRPr lang="en-US"/>
          </a:p>
        </p:txBody>
      </p:sp>
    </p:spTree>
    <p:extLst>
      <p:ext uri="{BB962C8B-B14F-4D97-AF65-F5344CB8AC3E}">
        <p14:creationId xmlns:p14="http://schemas.microsoft.com/office/powerpoint/2010/main" val="3010897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5533217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D43-02D6-45DB-BDC2-7A044AECCA78}"/>
              </a:ext>
            </a:extLst>
          </p:cNvPr>
          <p:cNvSpPr>
            <a:spLocks noGrp="1"/>
          </p:cNvSpPr>
          <p:nvPr>
            <p:ph type="ctrTitle"/>
          </p:nvPr>
        </p:nvSpPr>
        <p:spPr>
          <a:xfrm>
            <a:off x="1524000" y="616998"/>
            <a:ext cx="9144000" cy="395719"/>
          </a:xfrm>
        </p:spPr>
        <p:txBody>
          <a:bodyPr>
            <a:noAutofit/>
          </a:bodyPr>
          <a:lstStyle/>
          <a:p>
            <a:r>
              <a:rPr lang="en-US" sz="3600" b="1" dirty="0"/>
              <a:t>Project management</a:t>
            </a:r>
          </a:p>
        </p:txBody>
      </p:sp>
      <p:sp>
        <p:nvSpPr>
          <p:cNvPr id="3" name="Subtitle 2">
            <a:extLst>
              <a:ext uri="{FF2B5EF4-FFF2-40B4-BE49-F238E27FC236}">
                <a16:creationId xmlns:a16="http://schemas.microsoft.com/office/drawing/2014/main" id="{81393412-0357-436E-A13F-5CABFD4D3D15}"/>
              </a:ext>
            </a:extLst>
          </p:cNvPr>
          <p:cNvSpPr>
            <a:spLocks noGrp="1"/>
          </p:cNvSpPr>
          <p:nvPr>
            <p:ph type="subTitle" idx="1"/>
          </p:nvPr>
        </p:nvSpPr>
        <p:spPr>
          <a:xfrm>
            <a:off x="1524000" y="1597981"/>
            <a:ext cx="9144000" cy="4643021"/>
          </a:xfrm>
        </p:spPr>
        <p:txBody>
          <a:bodyPr/>
          <a:lstStyle/>
          <a:p>
            <a:endParaRPr lang="en-US" dirty="0"/>
          </a:p>
          <a:p>
            <a:endParaRPr lang="en-US" dirty="0"/>
          </a:p>
          <a:p>
            <a:endParaRPr lang="en-US" dirty="0"/>
          </a:p>
          <a:p>
            <a:endParaRPr lang="en-US" dirty="0"/>
          </a:p>
          <a:p>
            <a:r>
              <a:rPr lang="en-US" dirty="0"/>
              <a:t>Team 2</a:t>
            </a:r>
          </a:p>
          <a:p>
            <a:r>
              <a:rPr lang="en-US" dirty="0"/>
              <a:t>Abit Mahato</a:t>
            </a:r>
          </a:p>
          <a:p>
            <a:r>
              <a:rPr lang="en-US" dirty="0"/>
              <a:t>Apil Parajuli</a:t>
            </a:r>
          </a:p>
          <a:p>
            <a:r>
              <a:rPr lang="en-US" dirty="0"/>
              <a:t>Pratish Joshi</a:t>
            </a:r>
          </a:p>
          <a:p>
            <a:r>
              <a:rPr lang="en-US" dirty="0"/>
              <a:t>Bibek Shah</a:t>
            </a:r>
          </a:p>
          <a:p>
            <a:r>
              <a:rPr lang="en-US" dirty="0"/>
              <a:t>Bibek Maharjan</a:t>
            </a:r>
          </a:p>
        </p:txBody>
      </p:sp>
      <p:pic>
        <p:nvPicPr>
          <p:cNvPr id="5" name="Picture 4">
            <a:extLst>
              <a:ext uri="{FF2B5EF4-FFF2-40B4-BE49-F238E27FC236}">
                <a16:creationId xmlns:a16="http://schemas.microsoft.com/office/drawing/2014/main" id="{34BC7ECA-5E71-4EAD-B07D-DE7444CAB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208" y="814857"/>
            <a:ext cx="4517584" cy="2817161"/>
          </a:xfrm>
          <a:prstGeom prst="rect">
            <a:avLst/>
          </a:prstGeom>
        </p:spPr>
      </p:pic>
    </p:spTree>
    <p:extLst>
      <p:ext uri="{BB962C8B-B14F-4D97-AF65-F5344CB8AC3E}">
        <p14:creationId xmlns:p14="http://schemas.microsoft.com/office/powerpoint/2010/main" val="170416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3718-C19F-4D79-A1C3-ED16990C2BD0}"/>
              </a:ext>
            </a:extLst>
          </p:cNvPr>
          <p:cNvSpPr>
            <a:spLocks noGrp="1"/>
          </p:cNvSpPr>
          <p:nvPr>
            <p:ph type="title"/>
          </p:nvPr>
        </p:nvSpPr>
        <p:spPr/>
        <p:txBody>
          <a:bodyPr/>
          <a:lstStyle/>
          <a:p>
            <a:r>
              <a:rPr lang="en-US" dirty="0"/>
              <a:t>Team Structure</a:t>
            </a:r>
          </a:p>
        </p:txBody>
      </p:sp>
      <p:sp>
        <p:nvSpPr>
          <p:cNvPr id="3" name="Content Placeholder 2">
            <a:extLst>
              <a:ext uri="{FF2B5EF4-FFF2-40B4-BE49-F238E27FC236}">
                <a16:creationId xmlns:a16="http://schemas.microsoft.com/office/drawing/2014/main" id="{6819EC64-F8DC-41B3-A13D-564173FB7E74}"/>
              </a:ext>
            </a:extLst>
          </p:cNvPr>
          <p:cNvSpPr>
            <a:spLocks noGrp="1"/>
          </p:cNvSpPr>
          <p:nvPr>
            <p:ph idx="1"/>
          </p:nvPr>
        </p:nvSpPr>
        <p:spPr/>
        <p:txBody>
          <a:bodyPr/>
          <a:lstStyle/>
          <a:p>
            <a:r>
              <a:rPr lang="en-US" dirty="0"/>
              <a:t>Team leadership will be handled by a particular individual throughout the project so that we can have single individual who can make logical decisions that can be worked throughout the whole project. </a:t>
            </a:r>
          </a:p>
          <a:p>
            <a:r>
              <a:rPr lang="en-US" dirty="0"/>
              <a:t> Pratish Joshi will be responsible for the proper leadership of the team because of his ability to take charge and properly lead the team.</a:t>
            </a:r>
          </a:p>
        </p:txBody>
      </p:sp>
    </p:spTree>
    <p:extLst>
      <p:ext uri="{BB962C8B-B14F-4D97-AF65-F5344CB8AC3E}">
        <p14:creationId xmlns:p14="http://schemas.microsoft.com/office/powerpoint/2010/main" val="4282364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B366-85D5-4B75-9F33-0BA83564CD12}"/>
              </a:ext>
            </a:extLst>
          </p:cNvPr>
          <p:cNvSpPr>
            <a:spLocks noGrp="1"/>
          </p:cNvSpPr>
          <p:nvPr>
            <p:ph type="title"/>
          </p:nvPr>
        </p:nvSpPr>
        <p:spPr/>
        <p:txBody>
          <a:bodyPr/>
          <a:lstStyle/>
          <a:p>
            <a:r>
              <a:rPr lang="en-US" b="1" dirty="0"/>
              <a:t>Team Procedures</a:t>
            </a:r>
          </a:p>
        </p:txBody>
      </p:sp>
      <p:sp>
        <p:nvSpPr>
          <p:cNvPr id="3" name="Content Placeholder 2">
            <a:extLst>
              <a:ext uri="{FF2B5EF4-FFF2-40B4-BE49-F238E27FC236}">
                <a16:creationId xmlns:a16="http://schemas.microsoft.com/office/drawing/2014/main" id="{3EC5B3A4-E974-411C-9CBA-961554C2CD84}"/>
              </a:ext>
            </a:extLst>
          </p:cNvPr>
          <p:cNvSpPr>
            <a:spLocks noGrp="1"/>
          </p:cNvSpPr>
          <p:nvPr>
            <p:ph idx="1"/>
          </p:nvPr>
        </p:nvSpPr>
        <p:spPr/>
        <p:txBody>
          <a:bodyPr/>
          <a:lstStyle/>
          <a:p>
            <a:pPr marL="228600" lvl="0" indent="-228600" algn="just" rtl="0">
              <a:lnSpc>
                <a:spcPct val="120000"/>
              </a:lnSpc>
              <a:spcBef>
                <a:spcPts val="0"/>
              </a:spcBef>
              <a:spcAft>
                <a:spcPts val="0"/>
              </a:spcAft>
              <a:buClr>
                <a:schemeClr val="lt1"/>
              </a:buClr>
              <a:buSzPts val="3000"/>
              <a:buChar char="●"/>
            </a:pPr>
            <a:r>
              <a:rPr lang="en-US" sz="1600" dirty="0"/>
              <a:t> </a:t>
            </a:r>
            <a:r>
              <a:rPr lang="en-US" sz="3200" dirty="0"/>
              <a:t>The meeting agendas will be set by our team leader. </a:t>
            </a:r>
          </a:p>
          <a:p>
            <a:pPr marL="228600" lvl="0" indent="-228600" algn="just" rtl="0">
              <a:lnSpc>
                <a:spcPct val="120000"/>
              </a:lnSpc>
              <a:spcBef>
                <a:spcPts val="0"/>
              </a:spcBef>
              <a:spcAft>
                <a:spcPts val="0"/>
              </a:spcAft>
              <a:buClr>
                <a:schemeClr val="lt1"/>
              </a:buClr>
              <a:buSzPts val="3000"/>
              <a:buChar char="●"/>
            </a:pPr>
            <a:r>
              <a:rPr lang="en-US" sz="3200" dirty="0"/>
              <a:t>Team leader will be taking full responsibility and making sure that the team is following the meeting agendas during the team meeting.</a:t>
            </a:r>
          </a:p>
          <a:p>
            <a:pPr marL="228600" lvl="0" indent="-228600" algn="just" rtl="0">
              <a:lnSpc>
                <a:spcPct val="120000"/>
              </a:lnSpc>
              <a:spcBef>
                <a:spcPts val="0"/>
              </a:spcBef>
              <a:spcAft>
                <a:spcPts val="0"/>
              </a:spcAft>
              <a:buClr>
                <a:schemeClr val="lt1"/>
              </a:buClr>
              <a:buSzPts val="3000"/>
              <a:buChar char="●"/>
            </a:pPr>
            <a:r>
              <a:rPr lang="en-US" sz="3200" dirty="0"/>
              <a:t> All the team members will be notified about the team meeting ahead of the time using Gmail and Discord.</a:t>
            </a:r>
          </a:p>
          <a:p>
            <a:endParaRPr lang="en-US" dirty="0"/>
          </a:p>
        </p:txBody>
      </p:sp>
    </p:spTree>
    <p:extLst>
      <p:ext uri="{BB962C8B-B14F-4D97-AF65-F5344CB8AC3E}">
        <p14:creationId xmlns:p14="http://schemas.microsoft.com/office/powerpoint/2010/main" val="195217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7528-3A76-4CE7-9862-1FD52AB0BE73}"/>
              </a:ext>
            </a:extLst>
          </p:cNvPr>
          <p:cNvSpPr>
            <a:spLocks noGrp="1"/>
          </p:cNvSpPr>
          <p:nvPr>
            <p:ph type="title"/>
          </p:nvPr>
        </p:nvSpPr>
        <p:spPr/>
        <p:txBody>
          <a:bodyPr/>
          <a:lstStyle/>
          <a:p>
            <a:r>
              <a:rPr lang="en-US" b="1" dirty="0"/>
              <a:t>Team Participation</a:t>
            </a:r>
          </a:p>
        </p:txBody>
      </p:sp>
      <p:sp>
        <p:nvSpPr>
          <p:cNvPr id="3" name="Content Placeholder 2">
            <a:extLst>
              <a:ext uri="{FF2B5EF4-FFF2-40B4-BE49-F238E27FC236}">
                <a16:creationId xmlns:a16="http://schemas.microsoft.com/office/drawing/2014/main" id="{FA3A0C70-FD69-4A99-95B6-97EFD6C1802A}"/>
              </a:ext>
            </a:extLst>
          </p:cNvPr>
          <p:cNvSpPr>
            <a:spLocks noGrp="1"/>
          </p:cNvSpPr>
          <p:nvPr>
            <p:ph idx="1"/>
          </p:nvPr>
        </p:nvSpPr>
        <p:spPr/>
        <p:txBody>
          <a:bodyPr/>
          <a:lstStyle/>
          <a:p>
            <a:r>
              <a:rPr lang="en-US" dirty="0"/>
              <a:t> Team members will get the chance to select the tasks they would like to perform in an allocated time.</a:t>
            </a:r>
          </a:p>
          <a:p>
            <a:r>
              <a:rPr lang="en-US" dirty="0"/>
              <a:t> Team members can help each other if they get any issues while performing their tasks and can help other members if someone finishes their tasks before deadlines. </a:t>
            </a:r>
          </a:p>
          <a:p>
            <a:r>
              <a:rPr lang="en-US" dirty="0"/>
              <a:t> Members will be asked to provide a rough weekly report.</a:t>
            </a:r>
          </a:p>
        </p:txBody>
      </p:sp>
    </p:spTree>
    <p:extLst>
      <p:ext uri="{BB962C8B-B14F-4D97-AF65-F5344CB8AC3E}">
        <p14:creationId xmlns:p14="http://schemas.microsoft.com/office/powerpoint/2010/main" val="122103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0A80-0947-42AD-BE8D-FEEBDBFC562E}"/>
              </a:ext>
            </a:extLst>
          </p:cNvPr>
          <p:cNvSpPr>
            <a:spLocks noGrp="1"/>
          </p:cNvSpPr>
          <p:nvPr>
            <p:ph type="title"/>
          </p:nvPr>
        </p:nvSpPr>
        <p:spPr/>
        <p:txBody>
          <a:bodyPr/>
          <a:lstStyle/>
          <a:p>
            <a:r>
              <a:rPr lang="en-US" b="1" dirty="0"/>
              <a:t>Consequences of Breach of Contract</a:t>
            </a:r>
          </a:p>
        </p:txBody>
      </p:sp>
      <p:sp>
        <p:nvSpPr>
          <p:cNvPr id="3" name="Content Placeholder 2">
            <a:extLst>
              <a:ext uri="{FF2B5EF4-FFF2-40B4-BE49-F238E27FC236}">
                <a16:creationId xmlns:a16="http://schemas.microsoft.com/office/drawing/2014/main" id="{2A4C0F98-284C-413C-AD8B-62B49630B3CA}"/>
              </a:ext>
            </a:extLst>
          </p:cNvPr>
          <p:cNvSpPr>
            <a:spLocks noGrp="1"/>
          </p:cNvSpPr>
          <p:nvPr>
            <p:ph idx="1"/>
          </p:nvPr>
        </p:nvSpPr>
        <p:spPr/>
        <p:txBody>
          <a:bodyPr>
            <a:normAutofit/>
          </a:bodyPr>
          <a:lstStyle/>
          <a:p>
            <a:pPr marL="0" indent="0">
              <a:buNone/>
            </a:pPr>
            <a:r>
              <a:rPr lang="en-US" dirty="0"/>
              <a:t>Consequences will be based upon how a team or a certain individual performs. In order to ensure the proper work by </a:t>
            </a:r>
            <a:r>
              <a:rPr lang="en-US" dirty="0" err="1"/>
              <a:t>honouring</a:t>
            </a:r>
            <a:r>
              <a:rPr lang="en-US" dirty="0"/>
              <a:t> the contract, everybody's full commitment is a must. For every consequence a strike program is implemented for maintaining a consistent and proper flow of the work. Due to various reasons strikes may be given:</a:t>
            </a:r>
          </a:p>
          <a:p>
            <a:r>
              <a:rPr lang="en-US" dirty="0"/>
              <a:t> - Low commitment, misconduct or dishonest work presented during assigned tasks.</a:t>
            </a:r>
          </a:p>
          <a:p>
            <a:r>
              <a:rPr lang="en-US" dirty="0"/>
              <a:t> - Not attending meetings, not performing the task on given time without notifying the team members or the instructor</a:t>
            </a:r>
          </a:p>
        </p:txBody>
      </p:sp>
    </p:spTree>
    <p:extLst>
      <p:ext uri="{BB962C8B-B14F-4D97-AF65-F5344CB8AC3E}">
        <p14:creationId xmlns:p14="http://schemas.microsoft.com/office/powerpoint/2010/main" val="152936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3089-A3BC-4E66-A334-FED2BB08B745}"/>
              </a:ext>
            </a:extLst>
          </p:cNvPr>
          <p:cNvSpPr>
            <a:spLocks noGrp="1"/>
          </p:cNvSpPr>
          <p:nvPr>
            <p:ph type="title"/>
          </p:nvPr>
        </p:nvSpPr>
        <p:spPr/>
        <p:txBody>
          <a:bodyPr/>
          <a:lstStyle/>
          <a:p>
            <a:r>
              <a:rPr lang="en-US" dirty="0"/>
              <a:t>Personal Accountability</a:t>
            </a:r>
          </a:p>
        </p:txBody>
      </p:sp>
      <p:sp>
        <p:nvSpPr>
          <p:cNvPr id="3" name="Content Placeholder 2">
            <a:extLst>
              <a:ext uri="{FF2B5EF4-FFF2-40B4-BE49-F238E27FC236}">
                <a16:creationId xmlns:a16="http://schemas.microsoft.com/office/drawing/2014/main" id="{E92AD070-BD19-4822-BE58-38B05CE9D075}"/>
              </a:ext>
            </a:extLst>
          </p:cNvPr>
          <p:cNvSpPr>
            <a:spLocks noGrp="1"/>
          </p:cNvSpPr>
          <p:nvPr>
            <p:ph idx="1"/>
          </p:nvPr>
        </p:nvSpPr>
        <p:spPr/>
        <p:txBody>
          <a:bodyPr/>
          <a:lstStyle/>
          <a:p>
            <a:pPr marL="0" indent="0">
              <a:buNone/>
            </a:pPr>
            <a:r>
              <a:rPr lang="en-US" dirty="0"/>
              <a:t>Team members should have at least 80% of attendance.</a:t>
            </a:r>
          </a:p>
          <a:p>
            <a:r>
              <a:rPr lang="en-US" dirty="0"/>
              <a:t>Interruption is only allowed after the member who is speaking finished his/her statement so that every member will be able to share his/her views. </a:t>
            </a:r>
          </a:p>
          <a:p>
            <a:r>
              <a:rPr lang="en-US" dirty="0"/>
              <a:t>Team members will be penalized if any members are to join the meeting late. </a:t>
            </a:r>
          </a:p>
          <a:p>
            <a:r>
              <a:rPr lang="en-US" dirty="0"/>
              <a:t>Every team member should actively participate in each and every meeting.</a:t>
            </a:r>
          </a:p>
        </p:txBody>
      </p:sp>
    </p:spTree>
    <p:extLst>
      <p:ext uri="{BB962C8B-B14F-4D97-AF65-F5344CB8AC3E}">
        <p14:creationId xmlns:p14="http://schemas.microsoft.com/office/powerpoint/2010/main" val="22498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17E7C-ED9E-4E26-A118-B712A6279793}"/>
              </a:ext>
            </a:extLst>
          </p:cNvPr>
          <p:cNvSpPr>
            <a:spLocks noGrp="1"/>
          </p:cNvSpPr>
          <p:nvPr>
            <p:ph idx="1"/>
          </p:nvPr>
        </p:nvSpPr>
        <p:spPr>
          <a:xfrm>
            <a:off x="732182" y="1253331"/>
            <a:ext cx="10515600" cy="4351338"/>
          </a:xfrm>
        </p:spPr>
        <p:txBody>
          <a:bodyPr/>
          <a:lstStyle/>
          <a:p>
            <a:endParaRPr lang="en-US" dirty="0"/>
          </a:p>
          <a:p>
            <a:endParaRPr lang="en-US" dirty="0"/>
          </a:p>
          <a:p>
            <a:endParaRPr lang="en-US" dirty="0"/>
          </a:p>
          <a:p>
            <a:pPr marL="0" indent="0" algn="ctr">
              <a:buNone/>
            </a:pPr>
            <a:r>
              <a:rPr lang="en-US" sz="4400" dirty="0"/>
              <a:t>Planning Phase</a:t>
            </a:r>
          </a:p>
        </p:txBody>
      </p:sp>
    </p:spTree>
    <p:extLst>
      <p:ext uri="{BB962C8B-B14F-4D97-AF65-F5344CB8AC3E}">
        <p14:creationId xmlns:p14="http://schemas.microsoft.com/office/powerpoint/2010/main" val="411846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6686-66BA-4586-B28A-807737BD8E5B}"/>
              </a:ext>
            </a:extLst>
          </p:cNvPr>
          <p:cNvSpPr>
            <a:spLocks noGrp="1"/>
          </p:cNvSpPr>
          <p:nvPr>
            <p:ph type="title"/>
          </p:nvPr>
        </p:nvSpPr>
        <p:spPr/>
        <p:txBody>
          <a:bodyPr/>
          <a:lstStyle/>
          <a:p>
            <a:r>
              <a:rPr lang="en-US" dirty="0"/>
              <a:t>Team Belbin Analysis</a:t>
            </a:r>
          </a:p>
        </p:txBody>
      </p:sp>
      <p:pic>
        <p:nvPicPr>
          <p:cNvPr id="5" name="Content Placeholder 4">
            <a:extLst>
              <a:ext uri="{FF2B5EF4-FFF2-40B4-BE49-F238E27FC236}">
                <a16:creationId xmlns:a16="http://schemas.microsoft.com/office/drawing/2014/main" id="{6FC39686-73C8-45B4-89DC-BA3A7C7E53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155" y="2201662"/>
            <a:ext cx="9800948" cy="3400148"/>
          </a:xfrm>
        </p:spPr>
      </p:pic>
    </p:spTree>
    <p:extLst>
      <p:ext uri="{BB962C8B-B14F-4D97-AF65-F5344CB8AC3E}">
        <p14:creationId xmlns:p14="http://schemas.microsoft.com/office/powerpoint/2010/main" val="90795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Twentieth Century"/>
              <a:buNone/>
            </a:pPr>
            <a:r>
              <a:rPr lang="en-US"/>
              <a:t>SKILL AUDIT</a:t>
            </a:r>
            <a:endParaRPr/>
          </a:p>
        </p:txBody>
      </p:sp>
      <p:graphicFrame>
        <p:nvGraphicFramePr>
          <p:cNvPr id="235" name="Google Shape;235;p30"/>
          <p:cNvGraphicFramePr/>
          <p:nvPr>
            <p:extLst>
              <p:ext uri="{D42A27DB-BD31-4B8C-83A1-F6EECF244321}">
                <p14:modId xmlns:p14="http://schemas.microsoft.com/office/powerpoint/2010/main" val="1712164932"/>
              </p:ext>
            </p:extLst>
          </p:nvPr>
        </p:nvGraphicFramePr>
        <p:xfrm>
          <a:off x="927300" y="2538725"/>
          <a:ext cx="10932500" cy="3963400"/>
        </p:xfrm>
        <a:graphic>
          <a:graphicData uri="http://schemas.openxmlformats.org/drawingml/2006/table">
            <a:tbl>
              <a:tblPr>
                <a:noFill/>
              </a:tblPr>
              <a:tblGrid>
                <a:gridCol w="5466250">
                  <a:extLst>
                    <a:ext uri="{9D8B030D-6E8A-4147-A177-3AD203B41FA5}">
                      <a16:colId xmlns:a16="http://schemas.microsoft.com/office/drawing/2014/main" val="20000"/>
                    </a:ext>
                  </a:extLst>
                </a:gridCol>
                <a:gridCol w="5466250">
                  <a:extLst>
                    <a:ext uri="{9D8B030D-6E8A-4147-A177-3AD203B41FA5}">
                      <a16:colId xmlns:a16="http://schemas.microsoft.com/office/drawing/2014/main" val="20001"/>
                    </a:ext>
                  </a:extLst>
                </a:gridCol>
              </a:tblGrid>
              <a:tr h="580150">
                <a:tc>
                  <a:txBody>
                    <a:bodyPr/>
                    <a:lstStyle/>
                    <a:p>
                      <a:pPr marL="0" lvl="0" indent="0" algn="l" rtl="0">
                        <a:spcBef>
                          <a:spcPts val="0"/>
                        </a:spcBef>
                        <a:spcAft>
                          <a:spcPts val="0"/>
                        </a:spcAft>
                        <a:buNone/>
                      </a:pPr>
                      <a:r>
                        <a:rPr lang="en-US" b="1" dirty="0">
                          <a:solidFill>
                            <a:srgbClr val="FFFFFF"/>
                          </a:solidFill>
                        </a:rPr>
                        <a:t>Major Required Skills and skills level</a:t>
                      </a:r>
                      <a:endParaRPr b="1" dirty="0">
                        <a:solidFill>
                          <a:srgbClr val="FFFFFF"/>
                        </a:solidFill>
                      </a:endParaRPr>
                    </a:p>
                  </a:txBody>
                  <a:tcPr marL="91425" marR="91425" marT="91425" marB="91425"/>
                </a:tc>
                <a:tc>
                  <a:txBody>
                    <a:bodyPr/>
                    <a:lstStyle/>
                    <a:p>
                      <a:pPr marL="0" lvl="0" indent="0" algn="l" rtl="0">
                        <a:spcBef>
                          <a:spcPts val="0"/>
                        </a:spcBef>
                        <a:spcAft>
                          <a:spcPts val="0"/>
                        </a:spcAft>
                        <a:buNone/>
                      </a:pPr>
                      <a:r>
                        <a:rPr lang="en-US" b="1" dirty="0">
                          <a:solidFill>
                            <a:srgbClr val="FFFFFF"/>
                          </a:solidFill>
                        </a:rPr>
                        <a:t>Methods taken to get those skills score</a:t>
                      </a:r>
                      <a:endParaRPr b="1" dirty="0">
                        <a:solidFill>
                          <a:srgbClr val="FFFFFF"/>
                        </a:solidFill>
                      </a:endParaRPr>
                    </a:p>
                  </a:txBody>
                  <a:tcPr marL="91425" marR="91425" marT="91425" marB="91425"/>
                </a:tc>
                <a:extLst>
                  <a:ext uri="{0D108BD9-81ED-4DB2-BD59-A6C34878D82A}">
                    <a16:rowId xmlns:a16="http://schemas.microsoft.com/office/drawing/2014/main" val="10000"/>
                  </a:ext>
                </a:extLst>
              </a:tr>
              <a:tr h="3331075">
                <a:tc>
                  <a:txBody>
                    <a:bodyPr/>
                    <a:lstStyle/>
                    <a:p>
                      <a:pPr marL="0" lvl="0" indent="0" algn="l" rtl="0">
                        <a:spcBef>
                          <a:spcPts val="0"/>
                        </a:spcBef>
                        <a:spcAft>
                          <a:spcPts val="0"/>
                        </a:spcAft>
                        <a:buNone/>
                      </a:pPr>
                      <a:r>
                        <a:rPr lang="en-US" dirty="0">
                          <a:solidFill>
                            <a:srgbClr val="FFFFFF"/>
                          </a:solidFill>
                        </a:rPr>
                        <a:t>1). Php(2.9)                                               10). Documentation(3.9)               </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2). Html(4)                                                 11). CSS/Bootstrap(3)         </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3). Oracle Database(3.1)                           12). </a:t>
                      </a:r>
                      <a:r>
                        <a:rPr lang="en-US" dirty="0" err="1">
                          <a:solidFill>
                            <a:srgbClr val="FFFFFF"/>
                          </a:solidFill>
                        </a:rPr>
                        <a:t>Javascript</a:t>
                      </a:r>
                      <a:r>
                        <a:rPr lang="en-US" dirty="0">
                          <a:solidFill>
                            <a:srgbClr val="FFFFFF"/>
                          </a:solidFill>
                        </a:rPr>
                        <a:t>(3)</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4). Photoshop(3.7)                                     13). </a:t>
                      </a:r>
                      <a:r>
                        <a:rPr lang="en-US" dirty="0" err="1">
                          <a:solidFill>
                            <a:srgbClr val="FFFFFF"/>
                          </a:solidFill>
                        </a:rPr>
                        <a:t>Qsee</a:t>
                      </a:r>
                      <a:r>
                        <a:rPr lang="en-US" dirty="0">
                          <a:solidFill>
                            <a:srgbClr val="FFFFFF"/>
                          </a:solidFill>
                        </a:rPr>
                        <a:t>(2.9)</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5). Illustrator(3.7)                                       </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6). </a:t>
                      </a:r>
                      <a:r>
                        <a:rPr lang="en-US" dirty="0" err="1">
                          <a:solidFill>
                            <a:srgbClr val="FFFFFF"/>
                          </a:solidFill>
                        </a:rPr>
                        <a:t>Moqups</a:t>
                      </a:r>
                      <a:r>
                        <a:rPr lang="en-US" dirty="0">
                          <a:solidFill>
                            <a:srgbClr val="FFFFFF"/>
                          </a:solidFill>
                        </a:rPr>
                        <a:t>(2.7),                       </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7). </a:t>
                      </a:r>
                      <a:r>
                        <a:rPr lang="en-US" dirty="0" err="1">
                          <a:solidFill>
                            <a:srgbClr val="FFFFFF"/>
                          </a:solidFill>
                        </a:rPr>
                        <a:t>Xampp</a:t>
                      </a:r>
                      <a:r>
                        <a:rPr lang="en-US" dirty="0">
                          <a:solidFill>
                            <a:srgbClr val="FFFFFF"/>
                          </a:solidFill>
                        </a:rPr>
                        <a:t>/</a:t>
                      </a:r>
                      <a:r>
                        <a:rPr lang="en-US" dirty="0" err="1">
                          <a:solidFill>
                            <a:srgbClr val="FFFFFF"/>
                          </a:solidFill>
                        </a:rPr>
                        <a:t>Ampp</a:t>
                      </a:r>
                      <a:r>
                        <a:rPr lang="en-US" dirty="0">
                          <a:solidFill>
                            <a:srgbClr val="FFFFFF"/>
                          </a:solidFill>
                        </a:rPr>
                        <a:t>(3.5)</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9). API(1.2)</a:t>
                      </a:r>
                      <a:endParaRPr dirty="0">
                        <a:solidFill>
                          <a:srgbClr val="FFFFFF"/>
                        </a:solidFill>
                      </a:endParaRPr>
                    </a:p>
                  </a:txBody>
                  <a:tcPr marL="91425" marR="91425" marT="91425" marB="91425"/>
                </a:tc>
                <a:tc>
                  <a:txBody>
                    <a:bodyPr/>
                    <a:lstStyle/>
                    <a:p>
                      <a:pPr marL="0" lvl="0" indent="0" algn="l" rtl="0">
                        <a:spcBef>
                          <a:spcPts val="0"/>
                        </a:spcBef>
                        <a:spcAft>
                          <a:spcPts val="0"/>
                        </a:spcAft>
                        <a:buNone/>
                      </a:pPr>
                      <a:r>
                        <a:rPr lang="en-US" dirty="0">
                          <a:solidFill>
                            <a:srgbClr val="FFFFFF"/>
                          </a:solidFill>
                        </a:rPr>
                        <a:t>1.Youtube, Udemy tutorials </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2. Documentation</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US" dirty="0">
                          <a:solidFill>
                            <a:srgbClr val="FFFFFF"/>
                          </a:solidFill>
                        </a:rPr>
                        <a:t>3.Previous Semester revision..</a:t>
                      </a:r>
                      <a:endParaRPr dirty="0">
                        <a:solidFill>
                          <a:srgbClr val="FFFFFF"/>
                        </a:solidFill>
                      </a:endParaRPr>
                    </a:p>
                    <a:p>
                      <a:pPr marL="0" lvl="0" indent="0" algn="l" rtl="0">
                        <a:spcBef>
                          <a:spcPts val="0"/>
                        </a:spcBef>
                        <a:spcAft>
                          <a:spcPts val="0"/>
                        </a:spcAft>
                        <a:buNone/>
                      </a:pPr>
                      <a:endParaRPr dirty="0">
                        <a:solidFill>
                          <a:srgbClr val="FFFFFF"/>
                        </a:solidFill>
                      </a:endParaRPr>
                    </a:p>
                  </a:txBody>
                  <a:tcPr marL="91425" marR="91425" marT="91425" marB="91425"/>
                </a:tc>
                <a:extLst>
                  <a:ext uri="{0D108BD9-81ED-4DB2-BD59-A6C34878D82A}">
                    <a16:rowId xmlns:a16="http://schemas.microsoft.com/office/drawing/2014/main" val="10001"/>
                  </a:ext>
                </a:extLst>
              </a:tr>
            </a:tbl>
          </a:graphicData>
        </a:graphic>
      </p:graphicFrame>
      <p:cxnSp>
        <p:nvCxnSpPr>
          <p:cNvPr id="5" name="Straight Connector 4">
            <a:extLst>
              <a:ext uri="{FF2B5EF4-FFF2-40B4-BE49-F238E27FC236}">
                <a16:creationId xmlns:a16="http://schemas.microsoft.com/office/drawing/2014/main" id="{E4F906D6-85EC-4F1E-AE05-A499C23DF78E}"/>
              </a:ext>
            </a:extLst>
          </p:cNvPr>
          <p:cNvCxnSpPr>
            <a:endCxn id="235" idx="2"/>
          </p:cNvCxnSpPr>
          <p:nvPr/>
        </p:nvCxnSpPr>
        <p:spPr>
          <a:xfrm flipH="1">
            <a:off x="6393550" y="2538725"/>
            <a:ext cx="16128" cy="396340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4B342B2-E7FA-4794-8D4D-856C58AF5C87}"/>
              </a:ext>
            </a:extLst>
          </p:cNvPr>
          <p:cNvCxnSpPr/>
          <p:nvPr/>
        </p:nvCxnSpPr>
        <p:spPr>
          <a:xfrm>
            <a:off x="927300" y="2538725"/>
            <a:ext cx="0" cy="396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D2E23F-7AF7-4E5A-AB4C-425B77B1B007}"/>
              </a:ext>
            </a:extLst>
          </p:cNvPr>
          <p:cNvCxnSpPr/>
          <p:nvPr/>
        </p:nvCxnSpPr>
        <p:spPr>
          <a:xfrm>
            <a:off x="927300" y="2538725"/>
            <a:ext cx="109325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2FA8A4D-75AE-4760-9456-EBFC3728327A}"/>
              </a:ext>
            </a:extLst>
          </p:cNvPr>
          <p:cNvCxnSpPr/>
          <p:nvPr/>
        </p:nvCxnSpPr>
        <p:spPr>
          <a:xfrm>
            <a:off x="927300" y="3116062"/>
            <a:ext cx="10932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F96BE2-BD4B-4D90-BD5C-E36CDCEC3B91}"/>
              </a:ext>
            </a:extLst>
          </p:cNvPr>
          <p:cNvCxnSpPr/>
          <p:nvPr/>
        </p:nvCxnSpPr>
        <p:spPr>
          <a:xfrm>
            <a:off x="11859800" y="2538725"/>
            <a:ext cx="0" cy="396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344718A-899B-477F-A973-AFD4D4C8D2BF}"/>
              </a:ext>
            </a:extLst>
          </p:cNvPr>
          <p:cNvCxnSpPr/>
          <p:nvPr/>
        </p:nvCxnSpPr>
        <p:spPr>
          <a:xfrm>
            <a:off x="927300" y="6502125"/>
            <a:ext cx="10932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2817-A3BE-4D05-BDE2-83CACDCFAF85}"/>
              </a:ext>
            </a:extLst>
          </p:cNvPr>
          <p:cNvSpPr>
            <a:spLocks noGrp="1"/>
          </p:cNvSpPr>
          <p:nvPr>
            <p:ph type="title"/>
          </p:nvPr>
        </p:nvSpPr>
        <p:spPr/>
        <p:txBody>
          <a:bodyPr/>
          <a:lstStyle/>
          <a:p>
            <a:r>
              <a:rPr lang="en-US" dirty="0"/>
              <a:t>Communication Methods</a:t>
            </a:r>
          </a:p>
        </p:txBody>
      </p:sp>
      <p:sp>
        <p:nvSpPr>
          <p:cNvPr id="3" name="Text Placeholder 2">
            <a:extLst>
              <a:ext uri="{FF2B5EF4-FFF2-40B4-BE49-F238E27FC236}">
                <a16:creationId xmlns:a16="http://schemas.microsoft.com/office/drawing/2014/main" id="{F97DAD0A-5780-4CD2-81F2-842DB51E3908}"/>
              </a:ext>
            </a:extLst>
          </p:cNvPr>
          <p:cNvSpPr>
            <a:spLocks noGrp="1"/>
          </p:cNvSpPr>
          <p:nvPr>
            <p:ph type="body" idx="1"/>
          </p:nvPr>
        </p:nvSpPr>
        <p:spPr/>
        <p:txBody>
          <a:bodyPr/>
          <a:lstStyle/>
          <a:p>
            <a:r>
              <a:rPr lang="en-US" dirty="0"/>
              <a:t>Through Discord</a:t>
            </a:r>
          </a:p>
          <a:p>
            <a:r>
              <a:rPr lang="en-US" dirty="0"/>
              <a:t>Through Google Drive</a:t>
            </a:r>
          </a:p>
          <a:p>
            <a:r>
              <a:rPr lang="en-US" dirty="0"/>
              <a:t>Through Gmail</a:t>
            </a:r>
          </a:p>
        </p:txBody>
      </p:sp>
      <p:pic>
        <p:nvPicPr>
          <p:cNvPr id="5" name="Picture 4">
            <a:extLst>
              <a:ext uri="{FF2B5EF4-FFF2-40B4-BE49-F238E27FC236}">
                <a16:creationId xmlns:a16="http://schemas.microsoft.com/office/drawing/2014/main" id="{CAB724E3-3F3B-4D75-B968-A5AD04EFD03C}"/>
              </a:ext>
            </a:extLst>
          </p:cNvPr>
          <p:cNvPicPr>
            <a:picLocks noChangeAspect="1"/>
          </p:cNvPicPr>
          <p:nvPr/>
        </p:nvPicPr>
        <p:blipFill>
          <a:blip r:embed="rId2"/>
          <a:stretch>
            <a:fillRect/>
          </a:stretch>
        </p:blipFill>
        <p:spPr>
          <a:xfrm>
            <a:off x="4136995" y="2533377"/>
            <a:ext cx="6010182" cy="2974020"/>
          </a:xfrm>
          <a:prstGeom prst="rect">
            <a:avLst/>
          </a:prstGeom>
        </p:spPr>
      </p:pic>
    </p:spTree>
    <p:extLst>
      <p:ext uri="{BB962C8B-B14F-4D97-AF65-F5344CB8AC3E}">
        <p14:creationId xmlns:p14="http://schemas.microsoft.com/office/powerpoint/2010/main" val="184364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Meetings</a:t>
            </a:r>
            <a:endParaRPr/>
          </a:p>
        </p:txBody>
      </p:sp>
      <p:sp>
        <p:nvSpPr>
          <p:cNvPr id="252" name="Google Shape;252;p32"/>
          <p:cNvSpPr txBox="1"/>
          <p:nvPr/>
        </p:nvSpPr>
        <p:spPr>
          <a:xfrm>
            <a:off x="2406325" y="3021275"/>
            <a:ext cx="7700100" cy="8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graphicFrame>
        <p:nvGraphicFramePr>
          <p:cNvPr id="253" name="Google Shape;253;p32"/>
          <p:cNvGraphicFramePr/>
          <p:nvPr>
            <p:extLst>
              <p:ext uri="{D42A27DB-BD31-4B8C-83A1-F6EECF244321}">
                <p14:modId xmlns:p14="http://schemas.microsoft.com/office/powerpoint/2010/main" val="2427239389"/>
              </p:ext>
            </p:extLst>
          </p:nvPr>
        </p:nvGraphicFramePr>
        <p:xfrm>
          <a:off x="790676" y="1468450"/>
          <a:ext cx="10467825" cy="4590525"/>
        </p:xfrm>
        <a:graphic>
          <a:graphicData uri="http://schemas.openxmlformats.org/drawingml/2006/table">
            <a:tbl>
              <a:tblPr>
                <a:noFill/>
              </a:tblPr>
              <a:tblGrid>
                <a:gridCol w="3489275">
                  <a:extLst>
                    <a:ext uri="{9D8B030D-6E8A-4147-A177-3AD203B41FA5}">
                      <a16:colId xmlns:a16="http://schemas.microsoft.com/office/drawing/2014/main" val="20000"/>
                    </a:ext>
                  </a:extLst>
                </a:gridCol>
                <a:gridCol w="3489275">
                  <a:extLst>
                    <a:ext uri="{9D8B030D-6E8A-4147-A177-3AD203B41FA5}">
                      <a16:colId xmlns:a16="http://schemas.microsoft.com/office/drawing/2014/main" val="20001"/>
                    </a:ext>
                  </a:extLst>
                </a:gridCol>
                <a:gridCol w="3489275">
                  <a:extLst>
                    <a:ext uri="{9D8B030D-6E8A-4147-A177-3AD203B41FA5}">
                      <a16:colId xmlns:a16="http://schemas.microsoft.com/office/drawing/2014/main" val="20002"/>
                    </a:ext>
                  </a:extLst>
                </a:gridCol>
              </a:tblGrid>
              <a:tr h="1113525">
                <a:tc>
                  <a:txBody>
                    <a:bodyPr/>
                    <a:lstStyle/>
                    <a:p>
                      <a:pPr marL="0" lvl="0" indent="0" algn="ctr" rtl="0">
                        <a:spcBef>
                          <a:spcPts val="0"/>
                        </a:spcBef>
                        <a:spcAft>
                          <a:spcPts val="0"/>
                        </a:spcAft>
                        <a:buNone/>
                      </a:pPr>
                      <a:endParaRPr sz="1800" b="1" dirty="0">
                        <a:solidFill>
                          <a:srgbClr val="FFFFFF"/>
                        </a:solidFill>
                      </a:endParaRPr>
                    </a:p>
                    <a:p>
                      <a:pPr marL="0" lvl="0" indent="0" algn="ctr" rtl="0">
                        <a:spcBef>
                          <a:spcPts val="0"/>
                        </a:spcBef>
                        <a:spcAft>
                          <a:spcPts val="0"/>
                        </a:spcAft>
                        <a:buNone/>
                      </a:pPr>
                      <a:r>
                        <a:rPr lang="en-US" sz="1800" b="1" dirty="0">
                          <a:solidFill>
                            <a:srgbClr val="FFFFFF"/>
                          </a:solidFill>
                        </a:rPr>
                        <a:t>Meeting Agenda </a:t>
                      </a:r>
                      <a:endParaRPr sz="1800" b="1" dirty="0">
                        <a:solidFill>
                          <a:srgbClr val="FFFFFF"/>
                        </a:solidFill>
                      </a:endParaRPr>
                    </a:p>
                  </a:txBody>
                  <a:tcPr marL="91425" marR="91425" marT="91425" marB="91425">
                    <a:lnL w="9525"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800" b="1">
                        <a:solidFill>
                          <a:srgbClr val="FFFFFF"/>
                        </a:solidFill>
                      </a:endParaRPr>
                    </a:p>
                    <a:p>
                      <a:pPr marL="0" lvl="0" indent="0" algn="ctr" rtl="0">
                        <a:spcBef>
                          <a:spcPts val="0"/>
                        </a:spcBef>
                        <a:spcAft>
                          <a:spcPts val="0"/>
                        </a:spcAft>
                        <a:buNone/>
                      </a:pPr>
                      <a:r>
                        <a:rPr lang="en-US" sz="1800" b="1">
                          <a:solidFill>
                            <a:srgbClr val="FFFFFF"/>
                          </a:solidFill>
                        </a:rPr>
                        <a:t>Meeting Location</a:t>
                      </a:r>
                      <a:endParaRPr sz="1800" b="1">
                        <a:solidFill>
                          <a:srgbClr val="FFFFFF"/>
                        </a:solidFill>
                      </a:endParaRPr>
                    </a:p>
                  </a:txBody>
                  <a:tcPr marL="91425" marR="91425" marT="91425" marB="91425">
                    <a:lnL w="19050"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800" b="1">
                        <a:solidFill>
                          <a:srgbClr val="FFFFFF"/>
                        </a:solidFill>
                      </a:endParaRPr>
                    </a:p>
                    <a:p>
                      <a:pPr marL="0" lvl="0" indent="0" algn="ctr" rtl="0">
                        <a:spcBef>
                          <a:spcPts val="0"/>
                        </a:spcBef>
                        <a:spcAft>
                          <a:spcPts val="0"/>
                        </a:spcAft>
                        <a:buNone/>
                      </a:pPr>
                      <a:r>
                        <a:rPr lang="en-US" sz="1800" b="1">
                          <a:solidFill>
                            <a:srgbClr val="FFFFFF"/>
                          </a:solidFill>
                        </a:rPr>
                        <a:t>Meeting Duration(minutes)</a:t>
                      </a:r>
                      <a:endParaRPr sz="1800" b="1">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695400">
                <a:tc>
                  <a:txBody>
                    <a:bodyPr/>
                    <a:lstStyle/>
                    <a:p>
                      <a:pPr marL="0" lvl="0" indent="0" algn="just" rtl="0">
                        <a:spcBef>
                          <a:spcPts val="0"/>
                        </a:spcBef>
                        <a:spcAft>
                          <a:spcPts val="0"/>
                        </a:spcAft>
                        <a:buNone/>
                      </a:pPr>
                      <a:r>
                        <a:rPr lang="en-US" dirty="0">
                          <a:solidFill>
                            <a:srgbClr val="FFFFFF"/>
                          </a:solidFill>
                          <a:latin typeface="Lato"/>
                          <a:ea typeface="Lato"/>
                          <a:cs typeface="Lato"/>
                          <a:sym typeface="Lato"/>
                        </a:rPr>
                        <a:t>Project Charter</a:t>
                      </a:r>
                      <a:endParaRPr dirty="0">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US" dirty="0">
                          <a:solidFill>
                            <a:srgbClr val="FFFFFF"/>
                          </a:solidFill>
                          <a:latin typeface="Lato"/>
                          <a:ea typeface="Lato"/>
                          <a:cs typeface="Lato"/>
                          <a:sym typeface="Lato"/>
                        </a:rPr>
                        <a:t>Through Discord</a:t>
                      </a:r>
                      <a:endParaRPr dirty="0">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US" dirty="0">
                          <a:solidFill>
                            <a:srgbClr val="FFFFFF"/>
                          </a:solidFill>
                          <a:latin typeface="Lato"/>
                          <a:ea typeface="Lato"/>
                          <a:cs typeface="Lato"/>
                          <a:sym typeface="Lato"/>
                        </a:rPr>
                        <a:t>53</a:t>
                      </a:r>
                      <a:endParaRPr dirty="0">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695400">
                <a:tc>
                  <a:txBody>
                    <a:bodyPr/>
                    <a:lstStyle/>
                    <a:p>
                      <a:pPr marL="0" lvl="0" indent="0" algn="just" rtl="0">
                        <a:spcBef>
                          <a:spcPts val="0"/>
                        </a:spcBef>
                        <a:spcAft>
                          <a:spcPts val="0"/>
                        </a:spcAft>
                        <a:buNone/>
                      </a:pPr>
                      <a:r>
                        <a:rPr lang="en-US">
                          <a:solidFill>
                            <a:srgbClr val="FFFFFF"/>
                          </a:solidFill>
                          <a:latin typeface="Lato"/>
                          <a:ea typeface="Lato"/>
                          <a:cs typeface="Lato"/>
                          <a:sym typeface="Lato"/>
                        </a:rPr>
                        <a:t>Skill Audit and Belbin Analysis.</a:t>
                      </a:r>
                      <a:endParaRPr>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US" dirty="0">
                          <a:solidFill>
                            <a:srgbClr val="FFFFFF"/>
                          </a:solidFill>
                          <a:latin typeface="Lato"/>
                          <a:ea typeface="Lato"/>
                          <a:cs typeface="Lato"/>
                          <a:sym typeface="Lato"/>
                        </a:rPr>
                        <a:t>Through Discord</a:t>
                      </a: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US" dirty="0">
                          <a:solidFill>
                            <a:srgbClr val="FFFFFF"/>
                          </a:solidFill>
                          <a:latin typeface="Lato"/>
                          <a:ea typeface="Lato"/>
                          <a:cs typeface="Lato"/>
                          <a:sym typeface="Lato"/>
                        </a:rPr>
                        <a:t>61</a:t>
                      </a:r>
                      <a:endParaRPr dirty="0">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695400">
                <a:tc>
                  <a:txBody>
                    <a:bodyPr/>
                    <a:lstStyle/>
                    <a:p>
                      <a:pPr marL="0" lvl="0" indent="0" algn="just" rtl="0">
                        <a:spcBef>
                          <a:spcPts val="0"/>
                        </a:spcBef>
                        <a:spcAft>
                          <a:spcPts val="0"/>
                        </a:spcAft>
                        <a:buNone/>
                      </a:pPr>
                      <a:r>
                        <a:rPr lang="en-US">
                          <a:solidFill>
                            <a:srgbClr val="FFFFFF"/>
                          </a:solidFill>
                          <a:latin typeface="Lato"/>
                          <a:ea typeface="Lato"/>
                          <a:cs typeface="Lato"/>
                          <a:sym typeface="Lato"/>
                        </a:rPr>
                        <a:t>MoSCoW, EERD, ERD, composite ERD</a:t>
                      </a:r>
                      <a:endParaRPr>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US" dirty="0">
                          <a:solidFill>
                            <a:srgbClr val="FFFFFF"/>
                          </a:solidFill>
                          <a:latin typeface="Lato"/>
                          <a:ea typeface="Lato"/>
                          <a:cs typeface="Lato"/>
                          <a:sym typeface="Lato"/>
                        </a:rPr>
                        <a:t>Through Discord</a:t>
                      </a: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US" dirty="0">
                          <a:solidFill>
                            <a:srgbClr val="FFFFFF"/>
                          </a:solidFill>
                          <a:latin typeface="Lato"/>
                          <a:ea typeface="Lato"/>
                          <a:cs typeface="Lato"/>
                          <a:sym typeface="Lato"/>
                        </a:rPr>
                        <a:t>70</a:t>
                      </a:r>
                      <a:endParaRPr dirty="0">
                        <a:solidFill>
                          <a:srgbClr val="FFFFFF"/>
                        </a:solidFill>
                        <a:latin typeface="Lato"/>
                        <a:ea typeface="Lato"/>
                        <a:cs typeface="Lato"/>
                        <a:sym typeface="Lat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695400">
                <a:tc>
                  <a:txBody>
                    <a:bodyPr/>
                    <a:lstStyle/>
                    <a:p>
                      <a:pPr marL="0" lvl="0" indent="0" algn="just" rtl="0">
                        <a:lnSpc>
                          <a:spcPct val="115000"/>
                        </a:lnSpc>
                        <a:spcBef>
                          <a:spcPts val="0"/>
                        </a:spcBef>
                        <a:spcAft>
                          <a:spcPts val="0"/>
                        </a:spcAft>
                        <a:buNone/>
                      </a:pPr>
                      <a:r>
                        <a:rPr lang="en-US">
                          <a:solidFill>
                            <a:srgbClr val="FFFFFF"/>
                          </a:solidFill>
                          <a:latin typeface="Lato"/>
                          <a:ea typeface="Lato"/>
                          <a:cs typeface="Lato"/>
                          <a:sym typeface="Lato"/>
                        </a:rPr>
                        <a:t>Use Case diagrams and Work In Progress.</a:t>
                      </a:r>
                      <a:endParaRPr>
                        <a:solidFill>
                          <a:srgbClr val="FFFFFF"/>
                        </a:solidFill>
                        <a:latin typeface="Lato"/>
                        <a:ea typeface="Lato"/>
                        <a:cs typeface="Lato"/>
                        <a:sym typeface="Lato"/>
                      </a:endParaRPr>
                    </a:p>
                  </a:txBody>
                  <a:tcPr marL="68575" marR="68575" marT="91425" marB="914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US" dirty="0">
                          <a:solidFill>
                            <a:srgbClr val="FFFFFF"/>
                          </a:solidFill>
                          <a:latin typeface="Lato"/>
                          <a:ea typeface="Lato"/>
                          <a:cs typeface="Lato"/>
                          <a:sym typeface="Lato"/>
                        </a:rPr>
                        <a:t>Through Discord</a:t>
                      </a:r>
                    </a:p>
                  </a:txBody>
                  <a:tcPr marL="68575" marR="68575" marT="91425" marB="914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dirty="0">
                          <a:solidFill>
                            <a:srgbClr val="FFFFFF"/>
                          </a:solidFill>
                          <a:latin typeface="Lato"/>
                          <a:ea typeface="Lato"/>
                          <a:cs typeface="Lato"/>
                          <a:sym typeface="Lato"/>
                        </a:rPr>
                        <a:t>55</a:t>
                      </a:r>
                      <a:endParaRPr dirty="0">
                        <a:solidFill>
                          <a:srgbClr val="FFFFFF"/>
                        </a:solidFill>
                        <a:latin typeface="Lato"/>
                        <a:ea typeface="Lato"/>
                        <a:cs typeface="Lato"/>
                        <a:sym typeface="Lato"/>
                      </a:endParaRPr>
                    </a:p>
                  </a:txBody>
                  <a:tcPr marL="68575" marR="68575" marT="91425" marB="914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695400">
                <a:tc>
                  <a:txBody>
                    <a:bodyPr/>
                    <a:lstStyle/>
                    <a:p>
                      <a:pPr marL="0" lvl="0" indent="0" algn="just" rtl="0">
                        <a:lnSpc>
                          <a:spcPct val="115000"/>
                        </a:lnSpc>
                        <a:spcBef>
                          <a:spcPts val="0"/>
                        </a:spcBef>
                        <a:spcAft>
                          <a:spcPts val="0"/>
                        </a:spcAft>
                        <a:buNone/>
                      </a:pPr>
                      <a:r>
                        <a:rPr lang="en-US">
                          <a:solidFill>
                            <a:srgbClr val="FFFFFF"/>
                          </a:solidFill>
                          <a:latin typeface="Lato"/>
                          <a:ea typeface="Lato"/>
                          <a:cs typeface="Lato"/>
                          <a:sym typeface="Lato"/>
                        </a:rPr>
                        <a:t>Work In Progress, logo, wireframe</a:t>
                      </a:r>
                      <a:endParaRPr>
                        <a:solidFill>
                          <a:srgbClr val="FFFFFF"/>
                        </a:solidFill>
                        <a:latin typeface="Lato"/>
                        <a:ea typeface="Lato"/>
                        <a:cs typeface="Lato"/>
                        <a:sym typeface="Lato"/>
                      </a:endParaRPr>
                    </a:p>
                  </a:txBody>
                  <a:tcPr marL="68575" marR="68575" marT="91425" marB="914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spcBef>
                          <a:spcPts val="0"/>
                        </a:spcBef>
                        <a:spcAft>
                          <a:spcPts val="0"/>
                        </a:spcAft>
                        <a:buNone/>
                      </a:pPr>
                      <a:r>
                        <a:rPr lang="en-US" dirty="0">
                          <a:solidFill>
                            <a:srgbClr val="FFFFFF"/>
                          </a:solidFill>
                          <a:latin typeface="Lato"/>
                          <a:ea typeface="Lato"/>
                          <a:cs typeface="Lato"/>
                          <a:sym typeface="Lato"/>
                        </a:rPr>
                        <a:t>Through Discord</a:t>
                      </a:r>
                    </a:p>
                  </a:txBody>
                  <a:tcPr marL="68575" marR="68575" marT="91425" marB="914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US" dirty="0">
                          <a:solidFill>
                            <a:srgbClr val="FFFFFF"/>
                          </a:solidFill>
                          <a:latin typeface="Lato"/>
                          <a:ea typeface="Lato"/>
                          <a:cs typeface="Lato"/>
                          <a:sym typeface="Lato"/>
                        </a:rPr>
                        <a:t>58</a:t>
                      </a:r>
                      <a:endParaRPr dirty="0">
                        <a:solidFill>
                          <a:srgbClr val="FFFFFF"/>
                        </a:solidFill>
                        <a:latin typeface="Lato"/>
                        <a:ea typeface="Lato"/>
                        <a:cs typeface="Lato"/>
                        <a:sym typeface="Lato"/>
                      </a:endParaRPr>
                    </a:p>
                  </a:txBody>
                  <a:tcPr marL="68575" marR="68575" marT="91425" marB="914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F44A-0DE9-4C56-9587-C946402EA9F1}"/>
              </a:ext>
            </a:extLst>
          </p:cNvPr>
          <p:cNvSpPr>
            <a:spLocks noGrp="1"/>
          </p:cNvSpPr>
          <p:nvPr>
            <p:ph type="title"/>
          </p:nvPr>
        </p:nvSpPr>
        <p:spPr>
          <a:xfrm flipV="1">
            <a:off x="838200" y="-365125"/>
            <a:ext cx="10515600" cy="36512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4E41303-42FE-4755-ACEA-101F3D187BFE}"/>
              </a:ext>
            </a:extLst>
          </p:cNvPr>
          <p:cNvSpPr>
            <a:spLocks noGrp="1"/>
          </p:cNvSpPr>
          <p:nvPr>
            <p:ph idx="1"/>
          </p:nvPr>
        </p:nvSpPr>
        <p:spPr>
          <a:xfrm>
            <a:off x="1051264" y="79899"/>
            <a:ext cx="10515600" cy="6230229"/>
          </a:xfrm>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0" indent="0" algn="ctr">
              <a:buNone/>
            </a:pPr>
            <a:r>
              <a:rPr lang="en-US" sz="4800" dirty="0"/>
              <a:t>INITIATION PHASE</a:t>
            </a:r>
          </a:p>
        </p:txBody>
      </p:sp>
    </p:spTree>
    <p:extLst>
      <p:ext uri="{BB962C8B-B14F-4D97-AF65-F5344CB8AC3E}">
        <p14:creationId xmlns:p14="http://schemas.microsoft.com/office/powerpoint/2010/main" val="271020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AF97-C9F8-4D4D-AACD-5FC4D622D267}"/>
              </a:ext>
            </a:extLst>
          </p:cNvPr>
          <p:cNvSpPr>
            <a:spLocks noGrp="1"/>
          </p:cNvSpPr>
          <p:nvPr>
            <p:ph type="title"/>
          </p:nvPr>
        </p:nvSpPr>
        <p:spPr>
          <a:xfrm>
            <a:off x="928349" y="-17535"/>
            <a:ext cx="9906000" cy="612339"/>
          </a:xfrm>
        </p:spPr>
        <p:txBody>
          <a:bodyPr/>
          <a:lstStyle/>
          <a:p>
            <a:r>
              <a:rPr lang="en-US" dirty="0"/>
              <a:t>MS Project</a:t>
            </a:r>
          </a:p>
        </p:txBody>
      </p:sp>
      <p:sp>
        <p:nvSpPr>
          <p:cNvPr id="3" name="Text Placeholder 2">
            <a:extLst>
              <a:ext uri="{FF2B5EF4-FFF2-40B4-BE49-F238E27FC236}">
                <a16:creationId xmlns:a16="http://schemas.microsoft.com/office/drawing/2014/main" id="{3D061D5A-78C6-4563-BEBF-41525EFFA50D}"/>
              </a:ext>
            </a:extLst>
          </p:cNvPr>
          <p:cNvSpPr>
            <a:spLocks noGrp="1"/>
          </p:cNvSpPr>
          <p:nvPr>
            <p:ph type="body" idx="1"/>
          </p:nvPr>
        </p:nvSpPr>
        <p:spPr>
          <a:xfrm>
            <a:off x="532661" y="701336"/>
            <a:ext cx="10514752" cy="6156663"/>
          </a:xfrm>
        </p:spPr>
        <p:txBody>
          <a:bodyPr/>
          <a:lstStyle/>
          <a:p>
            <a:r>
              <a:rPr lang="en-US" dirty="0"/>
              <a:t>Fig. Gnatt Chart</a:t>
            </a:r>
          </a:p>
        </p:txBody>
      </p:sp>
      <p:pic>
        <p:nvPicPr>
          <p:cNvPr id="5" name="Picture 4">
            <a:extLst>
              <a:ext uri="{FF2B5EF4-FFF2-40B4-BE49-F238E27FC236}">
                <a16:creationId xmlns:a16="http://schemas.microsoft.com/office/drawing/2014/main" id="{AD3D4EB8-ED59-4FDA-85F8-0C640B83D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60" y="1217819"/>
            <a:ext cx="10514751" cy="5249563"/>
          </a:xfrm>
          <a:prstGeom prst="rect">
            <a:avLst/>
          </a:prstGeom>
        </p:spPr>
      </p:pic>
    </p:spTree>
    <p:extLst>
      <p:ext uri="{BB962C8B-B14F-4D97-AF65-F5344CB8AC3E}">
        <p14:creationId xmlns:p14="http://schemas.microsoft.com/office/powerpoint/2010/main" val="3953867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5F41-BE07-440C-898A-BCAC8E20E6CD}"/>
              </a:ext>
            </a:extLst>
          </p:cNvPr>
          <p:cNvSpPr>
            <a:spLocks noGrp="1"/>
          </p:cNvSpPr>
          <p:nvPr>
            <p:ph type="title"/>
          </p:nvPr>
        </p:nvSpPr>
        <p:spPr>
          <a:xfrm>
            <a:off x="457832" y="156879"/>
            <a:ext cx="9906000" cy="278127"/>
          </a:xfrm>
        </p:spPr>
        <p:txBody>
          <a:bodyPr/>
          <a:lstStyle/>
          <a:p>
            <a:r>
              <a:rPr lang="en-US" dirty="0"/>
              <a:t>MS Project</a:t>
            </a:r>
          </a:p>
        </p:txBody>
      </p:sp>
      <p:sp>
        <p:nvSpPr>
          <p:cNvPr id="3" name="Text Placeholder 2">
            <a:extLst>
              <a:ext uri="{FF2B5EF4-FFF2-40B4-BE49-F238E27FC236}">
                <a16:creationId xmlns:a16="http://schemas.microsoft.com/office/drawing/2014/main" id="{F7D6B8AA-A1E1-4071-9A6A-ADF5FAEF61F4}"/>
              </a:ext>
            </a:extLst>
          </p:cNvPr>
          <p:cNvSpPr>
            <a:spLocks noGrp="1"/>
          </p:cNvSpPr>
          <p:nvPr>
            <p:ph type="body" idx="1"/>
          </p:nvPr>
        </p:nvSpPr>
        <p:spPr>
          <a:xfrm>
            <a:off x="221941" y="630315"/>
            <a:ext cx="11691891" cy="6070806"/>
          </a:xfrm>
        </p:spPr>
        <p:txBody>
          <a:bodyPr/>
          <a:lstStyle/>
          <a:p>
            <a:r>
              <a:rPr lang="en-US" dirty="0"/>
              <a:t>Fig. Resource Sheet							Fig. Change Working Time</a:t>
            </a:r>
          </a:p>
        </p:txBody>
      </p:sp>
      <p:pic>
        <p:nvPicPr>
          <p:cNvPr id="5" name="Picture 4">
            <a:extLst>
              <a:ext uri="{FF2B5EF4-FFF2-40B4-BE49-F238E27FC236}">
                <a16:creationId xmlns:a16="http://schemas.microsoft.com/office/drawing/2014/main" id="{9470B13D-26D4-44AB-B8F7-04D120A63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68" y="1349405"/>
            <a:ext cx="5572216" cy="4429958"/>
          </a:xfrm>
          <a:prstGeom prst="rect">
            <a:avLst/>
          </a:prstGeom>
        </p:spPr>
      </p:pic>
      <p:pic>
        <p:nvPicPr>
          <p:cNvPr id="7" name="Picture 6">
            <a:extLst>
              <a:ext uri="{FF2B5EF4-FFF2-40B4-BE49-F238E27FC236}">
                <a16:creationId xmlns:a16="http://schemas.microsoft.com/office/drawing/2014/main" id="{C01B5ABE-7C95-49B9-9DA2-EB81C2A4D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369" y="1278384"/>
            <a:ext cx="5755690" cy="4549806"/>
          </a:xfrm>
          <a:prstGeom prst="rect">
            <a:avLst/>
          </a:prstGeom>
        </p:spPr>
      </p:pic>
    </p:spTree>
    <p:extLst>
      <p:ext uri="{BB962C8B-B14F-4D97-AF65-F5344CB8AC3E}">
        <p14:creationId xmlns:p14="http://schemas.microsoft.com/office/powerpoint/2010/main" val="3261497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FE47-C4D7-4EA9-BBDB-579E959B3710}"/>
              </a:ext>
            </a:extLst>
          </p:cNvPr>
          <p:cNvSpPr>
            <a:spLocks noGrp="1"/>
          </p:cNvSpPr>
          <p:nvPr>
            <p:ph type="title"/>
          </p:nvPr>
        </p:nvSpPr>
        <p:spPr>
          <a:xfrm>
            <a:off x="972737" y="0"/>
            <a:ext cx="9906000" cy="727969"/>
          </a:xfrm>
        </p:spPr>
        <p:txBody>
          <a:bodyPr/>
          <a:lstStyle/>
          <a:p>
            <a:r>
              <a:rPr lang="en-US" dirty="0"/>
              <a:t>MS Project</a:t>
            </a:r>
          </a:p>
        </p:txBody>
      </p:sp>
      <p:sp>
        <p:nvSpPr>
          <p:cNvPr id="3" name="Text Placeholder 2">
            <a:extLst>
              <a:ext uri="{FF2B5EF4-FFF2-40B4-BE49-F238E27FC236}">
                <a16:creationId xmlns:a16="http://schemas.microsoft.com/office/drawing/2014/main" id="{B931D45E-F59A-489E-ACAD-FC5FDC8B2220}"/>
              </a:ext>
            </a:extLst>
          </p:cNvPr>
          <p:cNvSpPr>
            <a:spLocks noGrp="1"/>
          </p:cNvSpPr>
          <p:nvPr>
            <p:ph type="body" idx="1"/>
          </p:nvPr>
        </p:nvSpPr>
        <p:spPr>
          <a:xfrm>
            <a:off x="71021" y="585926"/>
            <a:ext cx="12046998" cy="6161103"/>
          </a:xfrm>
        </p:spPr>
        <p:txBody>
          <a:bodyPr/>
          <a:lstStyle/>
          <a:p>
            <a:r>
              <a:rPr lang="en-US" dirty="0"/>
              <a:t>Fig   Calendar 						Fig. Calendar of May</a:t>
            </a:r>
          </a:p>
        </p:txBody>
      </p:sp>
      <p:pic>
        <p:nvPicPr>
          <p:cNvPr id="5" name="Picture 4">
            <a:extLst>
              <a:ext uri="{FF2B5EF4-FFF2-40B4-BE49-F238E27FC236}">
                <a16:creationId xmlns:a16="http://schemas.microsoft.com/office/drawing/2014/main" id="{10119CF0-5AA7-4D43-B3BF-1BAA23D0E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5" y="1402672"/>
            <a:ext cx="6001305" cy="4305670"/>
          </a:xfrm>
          <a:prstGeom prst="rect">
            <a:avLst/>
          </a:prstGeom>
        </p:spPr>
      </p:pic>
      <p:pic>
        <p:nvPicPr>
          <p:cNvPr id="7" name="Picture 6">
            <a:extLst>
              <a:ext uri="{FF2B5EF4-FFF2-40B4-BE49-F238E27FC236}">
                <a16:creationId xmlns:a16="http://schemas.microsoft.com/office/drawing/2014/main" id="{4CEFEBE1-EAFF-478D-9BF0-2BBD99118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476" y="1402672"/>
            <a:ext cx="5614904" cy="4305670"/>
          </a:xfrm>
          <a:prstGeom prst="rect">
            <a:avLst/>
          </a:prstGeom>
        </p:spPr>
      </p:pic>
    </p:spTree>
    <p:extLst>
      <p:ext uri="{BB962C8B-B14F-4D97-AF65-F5344CB8AC3E}">
        <p14:creationId xmlns:p14="http://schemas.microsoft.com/office/powerpoint/2010/main" val="154580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660D-2A0D-42B2-BA86-C8B7FCDED303}"/>
              </a:ext>
            </a:extLst>
          </p:cNvPr>
          <p:cNvSpPr>
            <a:spLocks noGrp="1"/>
          </p:cNvSpPr>
          <p:nvPr>
            <p:ph type="title"/>
          </p:nvPr>
        </p:nvSpPr>
        <p:spPr>
          <a:xfrm>
            <a:off x="315790" y="139124"/>
            <a:ext cx="9906000" cy="571090"/>
          </a:xfrm>
        </p:spPr>
        <p:txBody>
          <a:bodyPr/>
          <a:lstStyle/>
          <a:p>
            <a:r>
              <a:rPr lang="en-US" dirty="0"/>
              <a:t>MS Project</a:t>
            </a:r>
          </a:p>
        </p:txBody>
      </p:sp>
      <p:sp>
        <p:nvSpPr>
          <p:cNvPr id="3" name="Text Placeholder 2">
            <a:extLst>
              <a:ext uri="{FF2B5EF4-FFF2-40B4-BE49-F238E27FC236}">
                <a16:creationId xmlns:a16="http://schemas.microsoft.com/office/drawing/2014/main" id="{ABCE45D3-F192-45C6-B877-0E89675FA442}"/>
              </a:ext>
            </a:extLst>
          </p:cNvPr>
          <p:cNvSpPr>
            <a:spLocks noGrp="1"/>
          </p:cNvSpPr>
          <p:nvPr>
            <p:ph type="body" idx="1"/>
          </p:nvPr>
        </p:nvSpPr>
        <p:spPr>
          <a:xfrm>
            <a:off x="124287" y="807868"/>
            <a:ext cx="11878323" cy="5911008"/>
          </a:xfrm>
        </p:spPr>
        <p:txBody>
          <a:bodyPr/>
          <a:lstStyle/>
          <a:p>
            <a:r>
              <a:rPr lang="en-US" dirty="0"/>
              <a:t>Fig. Calendar 2</a:t>
            </a:r>
          </a:p>
        </p:txBody>
      </p:sp>
      <p:pic>
        <p:nvPicPr>
          <p:cNvPr id="5" name="Picture 4">
            <a:extLst>
              <a:ext uri="{FF2B5EF4-FFF2-40B4-BE49-F238E27FC236}">
                <a16:creationId xmlns:a16="http://schemas.microsoft.com/office/drawing/2014/main" id="{968DEDA4-12E2-4617-A753-DB5B1CE23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78" y="1636303"/>
            <a:ext cx="10949940" cy="4632960"/>
          </a:xfrm>
          <a:prstGeom prst="rect">
            <a:avLst/>
          </a:prstGeom>
        </p:spPr>
      </p:pic>
    </p:spTree>
    <p:extLst>
      <p:ext uri="{BB962C8B-B14F-4D97-AF65-F5344CB8AC3E}">
        <p14:creationId xmlns:p14="http://schemas.microsoft.com/office/powerpoint/2010/main" val="3662144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8F43-17D1-4F80-84F8-73C59E6450CF}"/>
              </a:ext>
            </a:extLst>
          </p:cNvPr>
          <p:cNvSpPr>
            <a:spLocks noGrp="1"/>
          </p:cNvSpPr>
          <p:nvPr>
            <p:ph type="title"/>
          </p:nvPr>
        </p:nvSpPr>
        <p:spPr>
          <a:xfrm>
            <a:off x="830695" y="39382"/>
            <a:ext cx="9906000" cy="1478700"/>
          </a:xfrm>
        </p:spPr>
        <p:txBody>
          <a:bodyPr/>
          <a:lstStyle/>
          <a:p>
            <a:r>
              <a:rPr lang="en-US" dirty="0"/>
              <a:t>MS Project</a:t>
            </a:r>
          </a:p>
        </p:txBody>
      </p:sp>
      <p:sp>
        <p:nvSpPr>
          <p:cNvPr id="3" name="Text Placeholder 2">
            <a:extLst>
              <a:ext uri="{FF2B5EF4-FFF2-40B4-BE49-F238E27FC236}">
                <a16:creationId xmlns:a16="http://schemas.microsoft.com/office/drawing/2014/main" id="{D37F10FF-9BFD-4CD8-9DAD-39A296BF0849}"/>
              </a:ext>
            </a:extLst>
          </p:cNvPr>
          <p:cNvSpPr>
            <a:spLocks noGrp="1"/>
          </p:cNvSpPr>
          <p:nvPr>
            <p:ph type="body" idx="1"/>
          </p:nvPr>
        </p:nvSpPr>
        <p:spPr>
          <a:xfrm>
            <a:off x="230819" y="1518082"/>
            <a:ext cx="11709647" cy="5015883"/>
          </a:xfrm>
        </p:spPr>
        <p:txBody>
          <a:bodyPr/>
          <a:lstStyle/>
          <a:p>
            <a:r>
              <a:rPr lang="en-US" dirty="0"/>
              <a:t>Fig. Timeline</a:t>
            </a:r>
          </a:p>
        </p:txBody>
      </p:sp>
      <p:pic>
        <p:nvPicPr>
          <p:cNvPr id="5" name="Picture 4">
            <a:extLst>
              <a:ext uri="{FF2B5EF4-FFF2-40B4-BE49-F238E27FC236}">
                <a16:creationId xmlns:a16="http://schemas.microsoft.com/office/drawing/2014/main" id="{067A9186-52EB-4846-AAA0-A69AD13FF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584" y="2627789"/>
            <a:ext cx="10434221" cy="3019145"/>
          </a:xfrm>
          <a:prstGeom prst="rect">
            <a:avLst/>
          </a:prstGeom>
        </p:spPr>
      </p:pic>
    </p:spTree>
    <p:extLst>
      <p:ext uri="{BB962C8B-B14F-4D97-AF65-F5344CB8AC3E}">
        <p14:creationId xmlns:p14="http://schemas.microsoft.com/office/powerpoint/2010/main" val="1607510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C90649-4A60-4C99-B0AA-8A4D57C8A54B}"/>
              </a:ext>
            </a:extLst>
          </p:cNvPr>
          <p:cNvSpPr>
            <a:spLocks noGrp="1"/>
          </p:cNvSpPr>
          <p:nvPr>
            <p:ph type="body" idx="1"/>
          </p:nvPr>
        </p:nvSpPr>
        <p:spPr>
          <a:xfrm>
            <a:off x="1143000" y="556216"/>
            <a:ext cx="9906000" cy="5745568"/>
          </a:xfrm>
        </p:spPr>
        <p:txBody>
          <a:bodyPr/>
          <a:lstStyle/>
          <a:p>
            <a:pPr algn="ctr"/>
            <a:endParaRPr lang="en-US" dirty="0"/>
          </a:p>
          <a:p>
            <a:pPr algn="ctr"/>
            <a:endParaRPr lang="en-US" dirty="0"/>
          </a:p>
          <a:p>
            <a:pPr algn="ctr"/>
            <a:endParaRPr lang="en-US" dirty="0"/>
          </a:p>
          <a:p>
            <a:pPr algn="ctr"/>
            <a:endParaRPr lang="en-US" dirty="0"/>
          </a:p>
          <a:p>
            <a:pPr marL="85725" indent="0" algn="ctr">
              <a:buNone/>
            </a:pPr>
            <a:r>
              <a:rPr lang="en-US" sz="5400" dirty="0"/>
              <a:t>Execution Phase</a:t>
            </a:r>
          </a:p>
        </p:txBody>
      </p:sp>
    </p:spTree>
    <p:extLst>
      <p:ext uri="{BB962C8B-B14F-4D97-AF65-F5344CB8AC3E}">
        <p14:creationId xmlns:p14="http://schemas.microsoft.com/office/powerpoint/2010/main" val="124943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6D6C-04C5-4B15-9562-8FB206CDB487}"/>
              </a:ext>
            </a:extLst>
          </p:cNvPr>
          <p:cNvSpPr>
            <a:spLocks noGrp="1"/>
          </p:cNvSpPr>
          <p:nvPr>
            <p:ph type="title"/>
          </p:nvPr>
        </p:nvSpPr>
        <p:spPr/>
        <p:txBody>
          <a:bodyPr/>
          <a:lstStyle/>
          <a:p>
            <a:r>
              <a:rPr lang="en-US" dirty="0"/>
              <a:t>Executing Phase</a:t>
            </a:r>
          </a:p>
        </p:txBody>
      </p:sp>
      <p:sp>
        <p:nvSpPr>
          <p:cNvPr id="3" name="Text Placeholder 2">
            <a:extLst>
              <a:ext uri="{FF2B5EF4-FFF2-40B4-BE49-F238E27FC236}">
                <a16:creationId xmlns:a16="http://schemas.microsoft.com/office/drawing/2014/main" id="{C345CEA0-EE78-4236-B3C2-C9B87BD6691B}"/>
              </a:ext>
            </a:extLst>
          </p:cNvPr>
          <p:cNvSpPr>
            <a:spLocks noGrp="1"/>
          </p:cNvSpPr>
          <p:nvPr>
            <p:ph type="body" idx="1"/>
          </p:nvPr>
        </p:nvSpPr>
        <p:spPr/>
        <p:txBody>
          <a:bodyPr/>
          <a:lstStyle/>
          <a:p>
            <a:pPr marL="457200" marR="0" lvl="0" indent="-342900" algn="l" defTabSz="914400" rtl="0" eaLnBrk="1" fontAlgn="auto" latinLnBrk="0" hangingPunct="1">
              <a:lnSpc>
                <a:spcPct val="120000"/>
              </a:lnSpc>
              <a:spcBef>
                <a:spcPts val="0"/>
              </a:spcBef>
              <a:spcAft>
                <a:spcPts val="0"/>
              </a:spcAft>
              <a:buClr>
                <a:srgbClr val="FFFFFF"/>
              </a:buClr>
              <a:buSzPts val="1800"/>
              <a:buFont typeface="Lato"/>
              <a:buChar char="●"/>
              <a:tabLst/>
              <a:defRPr/>
            </a:pPr>
            <a:r>
              <a:rPr kumimoji="0" lang="en-US" sz="1800" b="0" i="0" u="none" strike="noStrike" kern="0" cap="none" spc="0" normalizeH="0" baseline="0" noProof="0" dirty="0">
                <a:ln>
                  <a:noFill/>
                </a:ln>
                <a:solidFill>
                  <a:srgbClr val="FFFFFF"/>
                </a:solidFill>
                <a:effectLst/>
                <a:uLnTx/>
                <a:uFillTx/>
                <a:latin typeface="Lato"/>
                <a:sym typeface="Lato"/>
              </a:rPr>
              <a:t>This phase includes Entity Relationship Diagrams, Use Case Diagrams.</a:t>
            </a:r>
          </a:p>
          <a:p>
            <a:pPr marL="457200" marR="0" lvl="0" indent="-342900" algn="l" defTabSz="914400" rtl="0" eaLnBrk="1" fontAlgn="auto" latinLnBrk="0" hangingPunct="1">
              <a:lnSpc>
                <a:spcPct val="120000"/>
              </a:lnSpc>
              <a:spcBef>
                <a:spcPts val="0"/>
              </a:spcBef>
              <a:spcAft>
                <a:spcPts val="0"/>
              </a:spcAft>
              <a:buClr>
                <a:srgbClr val="FFFFFF"/>
              </a:buClr>
              <a:buSzPts val="1800"/>
              <a:buFont typeface="Lato"/>
              <a:buChar char="●"/>
              <a:tabLst/>
              <a:defRPr/>
            </a:pPr>
            <a:r>
              <a:rPr kumimoji="0" lang="en-US" sz="1800" b="0" i="0" u="none" strike="noStrike" kern="0" cap="none" spc="0" normalizeH="0" baseline="0" noProof="0" dirty="0">
                <a:ln>
                  <a:noFill/>
                </a:ln>
                <a:solidFill>
                  <a:srgbClr val="FFFFFF"/>
                </a:solidFill>
                <a:effectLst/>
                <a:uLnTx/>
                <a:uFillTx/>
                <a:latin typeface="Lato"/>
                <a:sym typeface="Lato"/>
              </a:rPr>
              <a:t>We also designed wireframes, website logo and made a requirement catalogue to ensure the proper development of the site.</a:t>
            </a:r>
          </a:p>
          <a:p>
            <a:endParaRPr lang="en-US" dirty="0"/>
          </a:p>
        </p:txBody>
      </p:sp>
    </p:spTree>
    <p:extLst>
      <p:ext uri="{BB962C8B-B14F-4D97-AF65-F5344CB8AC3E}">
        <p14:creationId xmlns:p14="http://schemas.microsoft.com/office/powerpoint/2010/main" val="2116594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3EFE-5F5B-41F9-A720-B3DFC0013C55}"/>
              </a:ext>
            </a:extLst>
          </p:cNvPr>
          <p:cNvSpPr>
            <a:spLocks noGrp="1"/>
          </p:cNvSpPr>
          <p:nvPr>
            <p:ph type="title"/>
          </p:nvPr>
        </p:nvSpPr>
        <p:spPr/>
        <p:txBody>
          <a:bodyPr/>
          <a:lstStyle/>
          <a:p>
            <a:r>
              <a:rPr lang="en-US" dirty="0"/>
              <a:t>Entity Relationship Diagram</a:t>
            </a:r>
          </a:p>
        </p:txBody>
      </p:sp>
      <p:pic>
        <p:nvPicPr>
          <p:cNvPr id="4" name="Picture 3">
            <a:extLst>
              <a:ext uri="{FF2B5EF4-FFF2-40B4-BE49-F238E27FC236}">
                <a16:creationId xmlns:a16="http://schemas.microsoft.com/office/drawing/2014/main" id="{5C408DD4-C93C-4CD6-B88A-854E89D89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881736"/>
            <a:ext cx="9323612" cy="4341181"/>
          </a:xfrm>
          <a:prstGeom prst="rect">
            <a:avLst/>
          </a:prstGeom>
        </p:spPr>
      </p:pic>
    </p:spTree>
    <p:extLst>
      <p:ext uri="{BB962C8B-B14F-4D97-AF65-F5344CB8AC3E}">
        <p14:creationId xmlns:p14="http://schemas.microsoft.com/office/powerpoint/2010/main" val="1836864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61D53-B645-4136-B356-E6B27F320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7" y="940831"/>
            <a:ext cx="11052313" cy="5500068"/>
          </a:xfrm>
          <a:prstGeom prst="rect">
            <a:avLst/>
          </a:prstGeom>
        </p:spPr>
      </p:pic>
      <p:sp>
        <p:nvSpPr>
          <p:cNvPr id="8" name="Title 1">
            <a:extLst>
              <a:ext uri="{FF2B5EF4-FFF2-40B4-BE49-F238E27FC236}">
                <a16:creationId xmlns:a16="http://schemas.microsoft.com/office/drawing/2014/main" id="{8ECC83AB-C582-4066-970E-5CE30EA7EB61}"/>
              </a:ext>
            </a:extLst>
          </p:cNvPr>
          <p:cNvSpPr txBox="1">
            <a:spLocks/>
          </p:cNvSpPr>
          <p:nvPr/>
        </p:nvSpPr>
        <p:spPr>
          <a:xfrm>
            <a:off x="929379" y="-136856"/>
            <a:ext cx="9906000" cy="1478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Montserrat"/>
              <a:buNone/>
              <a:defRPr sz="37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3700"/>
              <a:buFont typeface="Montserrat"/>
              <a:buNone/>
              <a:defRPr sz="3700" b="0" i="0" u="none" strike="noStrike" cap="none">
                <a:solidFill>
                  <a:schemeClr val="lt1"/>
                </a:solidFill>
                <a:latin typeface="Montserrat"/>
                <a:ea typeface="Montserrat"/>
                <a:cs typeface="Montserrat"/>
                <a:sym typeface="Montserrat"/>
              </a:defRPr>
            </a:lvl9pPr>
          </a:lstStyle>
          <a:p>
            <a:pPr defTabSz="914400"/>
            <a:r>
              <a:rPr lang="en-US" kern="0" dirty="0"/>
              <a:t>Use Case Diagram</a:t>
            </a:r>
          </a:p>
        </p:txBody>
      </p:sp>
    </p:spTree>
    <p:extLst>
      <p:ext uri="{BB962C8B-B14F-4D97-AF65-F5344CB8AC3E}">
        <p14:creationId xmlns:p14="http://schemas.microsoft.com/office/powerpoint/2010/main" val="4021015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3A26-A6CE-470F-AE94-5F283335C0B2}"/>
              </a:ext>
            </a:extLst>
          </p:cNvPr>
          <p:cNvSpPr>
            <a:spLocks noGrp="1"/>
          </p:cNvSpPr>
          <p:nvPr>
            <p:ph type="title"/>
          </p:nvPr>
        </p:nvSpPr>
        <p:spPr>
          <a:xfrm>
            <a:off x="915140" y="0"/>
            <a:ext cx="9906000" cy="1478700"/>
          </a:xfrm>
        </p:spPr>
        <p:txBody>
          <a:bodyPr/>
          <a:lstStyle/>
          <a:p>
            <a:r>
              <a:rPr lang="en-US" dirty="0"/>
              <a:t>Customer Wireframe</a:t>
            </a:r>
          </a:p>
        </p:txBody>
      </p:sp>
      <p:sp>
        <p:nvSpPr>
          <p:cNvPr id="3" name="Text Placeholder 2">
            <a:extLst>
              <a:ext uri="{FF2B5EF4-FFF2-40B4-BE49-F238E27FC236}">
                <a16:creationId xmlns:a16="http://schemas.microsoft.com/office/drawing/2014/main" id="{EC7E085D-08FD-4158-A01A-A12E60D5B764}"/>
              </a:ext>
            </a:extLst>
          </p:cNvPr>
          <p:cNvSpPr>
            <a:spLocks noGrp="1"/>
          </p:cNvSpPr>
          <p:nvPr>
            <p:ph type="body" idx="1"/>
          </p:nvPr>
        </p:nvSpPr>
        <p:spPr>
          <a:xfrm>
            <a:off x="1141412" y="1066713"/>
            <a:ext cx="9906000" cy="4724574"/>
          </a:xfrm>
        </p:spPr>
        <p:txBody>
          <a:bodyPr/>
          <a:lstStyle/>
          <a:p>
            <a:r>
              <a:rPr lang="en-US" dirty="0"/>
              <a:t>Fig. Sign In					Fig. Sign Up</a:t>
            </a:r>
          </a:p>
        </p:txBody>
      </p:sp>
      <p:pic>
        <p:nvPicPr>
          <p:cNvPr id="5" name="Picture 4">
            <a:extLst>
              <a:ext uri="{FF2B5EF4-FFF2-40B4-BE49-F238E27FC236}">
                <a16:creationId xmlns:a16="http://schemas.microsoft.com/office/drawing/2014/main" id="{6C86BEC7-0615-415C-8A08-5C6859008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802168"/>
            <a:ext cx="4495908" cy="3989120"/>
          </a:xfrm>
          <a:prstGeom prst="rect">
            <a:avLst/>
          </a:prstGeom>
        </p:spPr>
      </p:pic>
      <p:pic>
        <p:nvPicPr>
          <p:cNvPr id="7" name="Picture 6">
            <a:extLst>
              <a:ext uri="{FF2B5EF4-FFF2-40B4-BE49-F238E27FC236}">
                <a16:creationId xmlns:a16="http://schemas.microsoft.com/office/drawing/2014/main" id="{6D34C1E9-323D-451B-9A2A-A29EB9F7F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0" y="1802168"/>
            <a:ext cx="4891596" cy="3989120"/>
          </a:xfrm>
          <a:prstGeom prst="rect">
            <a:avLst/>
          </a:prstGeom>
        </p:spPr>
      </p:pic>
    </p:spTree>
    <p:extLst>
      <p:ext uri="{BB962C8B-B14F-4D97-AF65-F5344CB8AC3E}">
        <p14:creationId xmlns:p14="http://schemas.microsoft.com/office/powerpoint/2010/main" val="143022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6500-5AFF-4D67-96B4-3FF7C7E18097}"/>
              </a:ext>
            </a:extLst>
          </p:cNvPr>
          <p:cNvSpPr>
            <a:spLocks noGrp="1"/>
          </p:cNvSpPr>
          <p:nvPr>
            <p:ph type="title"/>
          </p:nvPr>
        </p:nvSpPr>
        <p:spPr>
          <a:xfrm>
            <a:off x="838200" y="-443884"/>
            <a:ext cx="10515600" cy="44388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6FED8972-DA32-4B39-AFA2-94E78CFE61DD}"/>
              </a:ext>
            </a:extLst>
          </p:cNvPr>
          <p:cNvSpPr>
            <a:spLocks noGrp="1"/>
          </p:cNvSpPr>
          <p:nvPr>
            <p:ph idx="1"/>
          </p:nvPr>
        </p:nvSpPr>
        <p:spPr>
          <a:xfrm>
            <a:off x="838200" y="45717"/>
            <a:ext cx="10515600" cy="6131246"/>
          </a:xfrm>
        </p:spPr>
        <p:txBody>
          <a:bodyPr/>
          <a:lstStyle/>
          <a:p>
            <a:endParaRPr lang="en-US" dirty="0"/>
          </a:p>
          <a:p>
            <a:pPr algn="ctr"/>
            <a:endParaRPr lang="en-US" dirty="0"/>
          </a:p>
          <a:p>
            <a:pPr algn="ctr"/>
            <a:endParaRPr lang="en-US" dirty="0"/>
          </a:p>
          <a:p>
            <a:pPr algn="ctr"/>
            <a:endParaRPr lang="en-US" dirty="0"/>
          </a:p>
          <a:p>
            <a:pPr algn="ctr"/>
            <a:endParaRPr lang="en-US" dirty="0"/>
          </a:p>
          <a:p>
            <a:pPr marL="0" indent="0" algn="ctr">
              <a:buNone/>
            </a:pPr>
            <a:r>
              <a:rPr lang="en-US" sz="4400" dirty="0"/>
              <a:t>PROJECT CHARTER</a:t>
            </a:r>
          </a:p>
        </p:txBody>
      </p:sp>
    </p:spTree>
    <p:extLst>
      <p:ext uri="{BB962C8B-B14F-4D97-AF65-F5344CB8AC3E}">
        <p14:creationId xmlns:p14="http://schemas.microsoft.com/office/powerpoint/2010/main" val="734573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E87F-D01D-4656-A513-C7C8948F926B}"/>
              </a:ext>
            </a:extLst>
          </p:cNvPr>
          <p:cNvSpPr>
            <a:spLocks noGrp="1"/>
          </p:cNvSpPr>
          <p:nvPr>
            <p:ph type="title"/>
          </p:nvPr>
        </p:nvSpPr>
        <p:spPr>
          <a:xfrm>
            <a:off x="626508" y="273681"/>
            <a:ext cx="9906000" cy="793032"/>
          </a:xfrm>
        </p:spPr>
        <p:txBody>
          <a:bodyPr/>
          <a:lstStyle/>
          <a:p>
            <a:r>
              <a:rPr lang="en-US" dirty="0"/>
              <a:t>Work in Progress</a:t>
            </a:r>
          </a:p>
        </p:txBody>
      </p:sp>
      <p:sp>
        <p:nvSpPr>
          <p:cNvPr id="3" name="Text Placeholder 2">
            <a:extLst>
              <a:ext uri="{FF2B5EF4-FFF2-40B4-BE49-F238E27FC236}">
                <a16:creationId xmlns:a16="http://schemas.microsoft.com/office/drawing/2014/main" id="{311F8769-5498-4207-BADA-A264D9D5BBC6}"/>
              </a:ext>
            </a:extLst>
          </p:cNvPr>
          <p:cNvSpPr>
            <a:spLocks noGrp="1"/>
          </p:cNvSpPr>
          <p:nvPr>
            <p:ph type="body" idx="1"/>
          </p:nvPr>
        </p:nvSpPr>
        <p:spPr>
          <a:xfrm>
            <a:off x="435006" y="1136342"/>
            <a:ext cx="10612406" cy="4856085"/>
          </a:xfrm>
        </p:spPr>
        <p:txBody>
          <a:bodyPr/>
          <a:lstStyle/>
          <a:p>
            <a:r>
              <a:rPr lang="en-US" dirty="0"/>
              <a:t>Fig.  Sign in						Fig. Sign Up</a:t>
            </a:r>
          </a:p>
        </p:txBody>
      </p:sp>
      <p:pic>
        <p:nvPicPr>
          <p:cNvPr id="5" name="Picture 4">
            <a:extLst>
              <a:ext uri="{FF2B5EF4-FFF2-40B4-BE49-F238E27FC236}">
                <a16:creationId xmlns:a16="http://schemas.microsoft.com/office/drawing/2014/main" id="{B146DB03-DDC5-4E80-9F5C-3D041870E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08" y="1782622"/>
            <a:ext cx="4421079" cy="3939036"/>
          </a:xfrm>
          <a:prstGeom prst="rect">
            <a:avLst/>
          </a:prstGeom>
        </p:spPr>
      </p:pic>
      <p:pic>
        <p:nvPicPr>
          <p:cNvPr id="7" name="Picture 6">
            <a:extLst>
              <a:ext uri="{FF2B5EF4-FFF2-40B4-BE49-F238E27FC236}">
                <a16:creationId xmlns:a16="http://schemas.microsoft.com/office/drawing/2014/main" id="{8E2773C9-A5D5-4C31-ABB9-256C49B69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384" y="1782622"/>
            <a:ext cx="5548544" cy="3939036"/>
          </a:xfrm>
          <a:prstGeom prst="rect">
            <a:avLst/>
          </a:prstGeom>
        </p:spPr>
      </p:pic>
    </p:spTree>
    <p:extLst>
      <p:ext uri="{BB962C8B-B14F-4D97-AF65-F5344CB8AC3E}">
        <p14:creationId xmlns:p14="http://schemas.microsoft.com/office/powerpoint/2010/main" val="3406771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54B5-93BE-4AC4-86DC-0C47F6E7FA0A}"/>
              </a:ext>
            </a:extLst>
          </p:cNvPr>
          <p:cNvSpPr>
            <a:spLocks noGrp="1"/>
          </p:cNvSpPr>
          <p:nvPr>
            <p:ph type="title"/>
          </p:nvPr>
        </p:nvSpPr>
        <p:spPr>
          <a:xfrm>
            <a:off x="795183" y="113858"/>
            <a:ext cx="9906000" cy="1478700"/>
          </a:xfrm>
        </p:spPr>
        <p:txBody>
          <a:bodyPr/>
          <a:lstStyle/>
          <a:p>
            <a:r>
              <a:rPr lang="en-US" dirty="0"/>
              <a:t>Customer Wireframe</a:t>
            </a:r>
          </a:p>
        </p:txBody>
      </p:sp>
      <p:sp>
        <p:nvSpPr>
          <p:cNvPr id="3" name="Text Placeholder 2">
            <a:extLst>
              <a:ext uri="{FF2B5EF4-FFF2-40B4-BE49-F238E27FC236}">
                <a16:creationId xmlns:a16="http://schemas.microsoft.com/office/drawing/2014/main" id="{296907C0-3C73-4FE2-A62A-29AF2E558355}"/>
              </a:ext>
            </a:extLst>
          </p:cNvPr>
          <p:cNvSpPr>
            <a:spLocks noGrp="1"/>
          </p:cNvSpPr>
          <p:nvPr>
            <p:ph type="body" idx="1"/>
          </p:nvPr>
        </p:nvSpPr>
        <p:spPr>
          <a:xfrm>
            <a:off x="213064" y="1155488"/>
            <a:ext cx="11978936" cy="5458375"/>
          </a:xfrm>
        </p:spPr>
        <p:txBody>
          <a:bodyPr/>
          <a:lstStyle/>
          <a:p>
            <a:r>
              <a:rPr lang="en-US" dirty="0"/>
              <a:t>Fig. Customer Profile					Fig. Account Update</a:t>
            </a:r>
          </a:p>
        </p:txBody>
      </p:sp>
      <p:pic>
        <p:nvPicPr>
          <p:cNvPr id="5" name="Picture 4">
            <a:extLst>
              <a:ext uri="{FF2B5EF4-FFF2-40B4-BE49-F238E27FC236}">
                <a16:creationId xmlns:a16="http://schemas.microsoft.com/office/drawing/2014/main" id="{FBEF34BC-7CA3-48A8-B637-51983EE80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64" y="1695635"/>
            <a:ext cx="5317723" cy="4660777"/>
          </a:xfrm>
          <a:prstGeom prst="rect">
            <a:avLst/>
          </a:prstGeom>
        </p:spPr>
      </p:pic>
      <p:pic>
        <p:nvPicPr>
          <p:cNvPr id="7" name="Picture 6">
            <a:extLst>
              <a:ext uri="{FF2B5EF4-FFF2-40B4-BE49-F238E27FC236}">
                <a16:creationId xmlns:a16="http://schemas.microsoft.com/office/drawing/2014/main" id="{ADAE62EB-D3D1-47D1-8650-D95F04185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465" y="1766656"/>
            <a:ext cx="6205490" cy="4589756"/>
          </a:xfrm>
          <a:prstGeom prst="rect">
            <a:avLst/>
          </a:prstGeom>
        </p:spPr>
      </p:pic>
    </p:spTree>
    <p:extLst>
      <p:ext uri="{BB962C8B-B14F-4D97-AF65-F5344CB8AC3E}">
        <p14:creationId xmlns:p14="http://schemas.microsoft.com/office/powerpoint/2010/main" val="3305280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3701-100A-4DC0-9A1D-422FA0CBBE63}"/>
              </a:ext>
            </a:extLst>
          </p:cNvPr>
          <p:cNvSpPr>
            <a:spLocks noGrp="1"/>
          </p:cNvSpPr>
          <p:nvPr>
            <p:ph type="title"/>
          </p:nvPr>
        </p:nvSpPr>
        <p:spPr>
          <a:xfrm>
            <a:off x="1141412" y="68102"/>
            <a:ext cx="9906000" cy="846298"/>
          </a:xfrm>
        </p:spPr>
        <p:txBody>
          <a:bodyPr/>
          <a:lstStyle/>
          <a:p>
            <a:r>
              <a:rPr lang="en-US" dirty="0"/>
              <a:t>Work in Progress</a:t>
            </a:r>
          </a:p>
        </p:txBody>
      </p:sp>
      <p:sp>
        <p:nvSpPr>
          <p:cNvPr id="3" name="Text Placeholder 2">
            <a:extLst>
              <a:ext uri="{FF2B5EF4-FFF2-40B4-BE49-F238E27FC236}">
                <a16:creationId xmlns:a16="http://schemas.microsoft.com/office/drawing/2014/main" id="{ADD09DC0-701F-466C-AB8A-B26B1F6DFCE7}"/>
              </a:ext>
            </a:extLst>
          </p:cNvPr>
          <p:cNvSpPr>
            <a:spLocks noGrp="1"/>
          </p:cNvSpPr>
          <p:nvPr>
            <p:ph type="body" idx="1"/>
          </p:nvPr>
        </p:nvSpPr>
        <p:spPr>
          <a:xfrm>
            <a:off x="328474" y="816746"/>
            <a:ext cx="11665258" cy="5761607"/>
          </a:xfrm>
        </p:spPr>
        <p:txBody>
          <a:bodyPr/>
          <a:lstStyle/>
          <a:p>
            <a:r>
              <a:rPr lang="en-US" dirty="0"/>
              <a:t>Fig. Customer Profile							Fig. Customer Edit Profile</a:t>
            </a:r>
          </a:p>
        </p:txBody>
      </p:sp>
      <p:pic>
        <p:nvPicPr>
          <p:cNvPr id="5" name="Picture 4">
            <a:extLst>
              <a:ext uri="{FF2B5EF4-FFF2-40B4-BE49-F238E27FC236}">
                <a16:creationId xmlns:a16="http://schemas.microsoft.com/office/drawing/2014/main" id="{55294E72-F27C-4A92-BFF9-C5464D348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74" y="1473694"/>
            <a:ext cx="5521910" cy="5177962"/>
          </a:xfrm>
          <a:prstGeom prst="rect">
            <a:avLst/>
          </a:prstGeom>
        </p:spPr>
      </p:pic>
      <p:pic>
        <p:nvPicPr>
          <p:cNvPr id="7" name="Picture 6">
            <a:extLst>
              <a:ext uri="{FF2B5EF4-FFF2-40B4-BE49-F238E27FC236}">
                <a16:creationId xmlns:a16="http://schemas.microsoft.com/office/drawing/2014/main" id="{445DA710-DFD7-4A86-BA4B-888011D99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247" y="1473693"/>
            <a:ext cx="5640280" cy="5177961"/>
          </a:xfrm>
          <a:prstGeom prst="rect">
            <a:avLst/>
          </a:prstGeom>
        </p:spPr>
      </p:pic>
    </p:spTree>
    <p:extLst>
      <p:ext uri="{BB962C8B-B14F-4D97-AF65-F5344CB8AC3E}">
        <p14:creationId xmlns:p14="http://schemas.microsoft.com/office/powerpoint/2010/main" val="3803198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450E-20FD-4DB5-9B2E-AE578D107075}"/>
              </a:ext>
            </a:extLst>
          </p:cNvPr>
          <p:cNvSpPr>
            <a:spLocks noGrp="1"/>
          </p:cNvSpPr>
          <p:nvPr>
            <p:ph type="title"/>
          </p:nvPr>
        </p:nvSpPr>
        <p:spPr>
          <a:xfrm>
            <a:off x="928349" y="103613"/>
            <a:ext cx="9906000" cy="1478700"/>
          </a:xfrm>
        </p:spPr>
        <p:txBody>
          <a:bodyPr/>
          <a:lstStyle/>
          <a:p>
            <a:r>
              <a:rPr lang="en-US" dirty="0"/>
              <a:t>Customer Wireframe</a:t>
            </a:r>
          </a:p>
        </p:txBody>
      </p:sp>
      <p:sp>
        <p:nvSpPr>
          <p:cNvPr id="3" name="Text Placeholder 2">
            <a:extLst>
              <a:ext uri="{FF2B5EF4-FFF2-40B4-BE49-F238E27FC236}">
                <a16:creationId xmlns:a16="http://schemas.microsoft.com/office/drawing/2014/main" id="{EA79420F-7705-46B5-BE2D-F3F1543A7B1D}"/>
              </a:ext>
            </a:extLst>
          </p:cNvPr>
          <p:cNvSpPr>
            <a:spLocks noGrp="1"/>
          </p:cNvSpPr>
          <p:nvPr>
            <p:ph type="body" idx="1"/>
          </p:nvPr>
        </p:nvSpPr>
        <p:spPr>
          <a:xfrm>
            <a:off x="328474" y="1189608"/>
            <a:ext cx="11452194" cy="5246703"/>
          </a:xfrm>
        </p:spPr>
        <p:txBody>
          <a:bodyPr/>
          <a:lstStyle/>
          <a:p>
            <a:r>
              <a:rPr lang="en-US" dirty="0"/>
              <a:t>Fig. Cart							Fig. Checkout</a:t>
            </a:r>
          </a:p>
        </p:txBody>
      </p:sp>
      <p:pic>
        <p:nvPicPr>
          <p:cNvPr id="5" name="Picture 4">
            <a:extLst>
              <a:ext uri="{FF2B5EF4-FFF2-40B4-BE49-F238E27FC236}">
                <a16:creationId xmlns:a16="http://schemas.microsoft.com/office/drawing/2014/main" id="{816D0B22-F925-4C7A-8E2D-4E6BF9A65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8" y="1819922"/>
            <a:ext cx="6016102" cy="4470475"/>
          </a:xfrm>
          <a:prstGeom prst="rect">
            <a:avLst/>
          </a:prstGeom>
        </p:spPr>
      </p:pic>
      <p:pic>
        <p:nvPicPr>
          <p:cNvPr id="7" name="Picture 6">
            <a:extLst>
              <a:ext uri="{FF2B5EF4-FFF2-40B4-BE49-F238E27FC236}">
                <a16:creationId xmlns:a16="http://schemas.microsoft.com/office/drawing/2014/main" id="{F0E5F7B2-5C77-416B-839C-C971CCAB6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002" y="1819922"/>
            <a:ext cx="5871100" cy="4470475"/>
          </a:xfrm>
          <a:prstGeom prst="rect">
            <a:avLst/>
          </a:prstGeom>
        </p:spPr>
      </p:pic>
    </p:spTree>
    <p:extLst>
      <p:ext uri="{BB962C8B-B14F-4D97-AF65-F5344CB8AC3E}">
        <p14:creationId xmlns:p14="http://schemas.microsoft.com/office/powerpoint/2010/main" val="3656136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2342-C98A-4821-8618-F4CD2EE247CB}"/>
              </a:ext>
            </a:extLst>
          </p:cNvPr>
          <p:cNvSpPr>
            <a:spLocks noGrp="1"/>
          </p:cNvSpPr>
          <p:nvPr>
            <p:ph type="title"/>
          </p:nvPr>
        </p:nvSpPr>
        <p:spPr>
          <a:xfrm>
            <a:off x="1008248" y="0"/>
            <a:ext cx="9906000" cy="887767"/>
          </a:xfrm>
        </p:spPr>
        <p:txBody>
          <a:bodyPr/>
          <a:lstStyle/>
          <a:p>
            <a:r>
              <a:rPr lang="en-US" dirty="0"/>
              <a:t>Work in Progress</a:t>
            </a:r>
          </a:p>
        </p:txBody>
      </p:sp>
      <p:sp>
        <p:nvSpPr>
          <p:cNvPr id="3" name="Text Placeholder 2">
            <a:extLst>
              <a:ext uri="{FF2B5EF4-FFF2-40B4-BE49-F238E27FC236}">
                <a16:creationId xmlns:a16="http://schemas.microsoft.com/office/drawing/2014/main" id="{9345720A-8C25-4760-A210-D62CA973722C}"/>
              </a:ext>
            </a:extLst>
          </p:cNvPr>
          <p:cNvSpPr>
            <a:spLocks noGrp="1"/>
          </p:cNvSpPr>
          <p:nvPr>
            <p:ph type="body" idx="1"/>
          </p:nvPr>
        </p:nvSpPr>
        <p:spPr>
          <a:xfrm>
            <a:off x="221941" y="887766"/>
            <a:ext cx="11851689" cy="5468645"/>
          </a:xfrm>
        </p:spPr>
        <p:txBody>
          <a:bodyPr/>
          <a:lstStyle/>
          <a:p>
            <a:r>
              <a:rPr lang="en-US" dirty="0"/>
              <a:t>Fig. Cart								Fig. Checkout</a:t>
            </a:r>
          </a:p>
        </p:txBody>
      </p:sp>
      <p:pic>
        <p:nvPicPr>
          <p:cNvPr id="5" name="Picture 4">
            <a:extLst>
              <a:ext uri="{FF2B5EF4-FFF2-40B4-BE49-F238E27FC236}">
                <a16:creationId xmlns:a16="http://schemas.microsoft.com/office/drawing/2014/main" id="{2FED5286-13D9-40AF-B10B-1EB668C03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41" y="1349405"/>
            <a:ext cx="6090082" cy="4910523"/>
          </a:xfrm>
          <a:prstGeom prst="rect">
            <a:avLst/>
          </a:prstGeom>
        </p:spPr>
      </p:pic>
      <p:pic>
        <p:nvPicPr>
          <p:cNvPr id="7" name="Picture 6">
            <a:extLst>
              <a:ext uri="{FF2B5EF4-FFF2-40B4-BE49-F238E27FC236}">
                <a16:creationId xmlns:a16="http://schemas.microsoft.com/office/drawing/2014/main" id="{D1DB8F27-7811-4908-B769-09E058BD3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678" y="1349405"/>
            <a:ext cx="5663951" cy="4926114"/>
          </a:xfrm>
          <a:prstGeom prst="rect">
            <a:avLst/>
          </a:prstGeom>
        </p:spPr>
      </p:pic>
    </p:spTree>
    <p:extLst>
      <p:ext uri="{BB962C8B-B14F-4D97-AF65-F5344CB8AC3E}">
        <p14:creationId xmlns:p14="http://schemas.microsoft.com/office/powerpoint/2010/main" val="3896850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6A23-6D4A-4B65-879D-45F66FD1EC3C}"/>
              </a:ext>
            </a:extLst>
          </p:cNvPr>
          <p:cNvSpPr>
            <a:spLocks noGrp="1"/>
          </p:cNvSpPr>
          <p:nvPr>
            <p:ph type="title"/>
          </p:nvPr>
        </p:nvSpPr>
        <p:spPr>
          <a:xfrm>
            <a:off x="946104" y="103613"/>
            <a:ext cx="9906000" cy="775276"/>
          </a:xfrm>
        </p:spPr>
        <p:txBody>
          <a:bodyPr/>
          <a:lstStyle/>
          <a:p>
            <a:r>
              <a:rPr lang="en-US" dirty="0"/>
              <a:t>Customer Wireframe</a:t>
            </a:r>
          </a:p>
        </p:txBody>
      </p:sp>
      <p:sp>
        <p:nvSpPr>
          <p:cNvPr id="3" name="Text Placeholder 2">
            <a:extLst>
              <a:ext uri="{FF2B5EF4-FFF2-40B4-BE49-F238E27FC236}">
                <a16:creationId xmlns:a16="http://schemas.microsoft.com/office/drawing/2014/main" id="{D4D284D0-EED7-4FA7-89A5-CB9B8071CC59}"/>
              </a:ext>
            </a:extLst>
          </p:cNvPr>
          <p:cNvSpPr>
            <a:spLocks noGrp="1"/>
          </p:cNvSpPr>
          <p:nvPr>
            <p:ph type="body" idx="1"/>
          </p:nvPr>
        </p:nvSpPr>
        <p:spPr>
          <a:xfrm>
            <a:off x="1141412" y="878889"/>
            <a:ext cx="9906000" cy="4912398"/>
          </a:xfrm>
        </p:spPr>
        <p:txBody>
          <a:bodyPr/>
          <a:lstStyle/>
          <a:p>
            <a:pPr lvl="8"/>
            <a:r>
              <a:rPr lang="en-US" dirty="0"/>
              <a:t>Invoice</a:t>
            </a:r>
          </a:p>
        </p:txBody>
      </p:sp>
      <p:pic>
        <p:nvPicPr>
          <p:cNvPr id="5" name="Picture 4">
            <a:extLst>
              <a:ext uri="{FF2B5EF4-FFF2-40B4-BE49-F238E27FC236}">
                <a16:creationId xmlns:a16="http://schemas.microsoft.com/office/drawing/2014/main" id="{30DFA9A3-576F-4EB2-A208-FECECF52D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87" y="1654164"/>
            <a:ext cx="10008725" cy="5012965"/>
          </a:xfrm>
          <a:prstGeom prst="rect">
            <a:avLst/>
          </a:prstGeom>
        </p:spPr>
      </p:pic>
    </p:spTree>
    <p:extLst>
      <p:ext uri="{BB962C8B-B14F-4D97-AF65-F5344CB8AC3E}">
        <p14:creationId xmlns:p14="http://schemas.microsoft.com/office/powerpoint/2010/main" val="1677640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502B-2D26-4CAA-8A09-8278A2F5659F}"/>
              </a:ext>
            </a:extLst>
          </p:cNvPr>
          <p:cNvSpPr>
            <a:spLocks noGrp="1"/>
          </p:cNvSpPr>
          <p:nvPr>
            <p:ph type="title"/>
          </p:nvPr>
        </p:nvSpPr>
        <p:spPr>
          <a:xfrm>
            <a:off x="599875" y="76980"/>
            <a:ext cx="9906000" cy="899564"/>
          </a:xfrm>
        </p:spPr>
        <p:txBody>
          <a:bodyPr/>
          <a:lstStyle/>
          <a:p>
            <a:r>
              <a:rPr lang="en-US" dirty="0"/>
              <a:t>Trader Wireframe</a:t>
            </a:r>
          </a:p>
        </p:txBody>
      </p:sp>
      <p:sp>
        <p:nvSpPr>
          <p:cNvPr id="3" name="Text Placeholder 2">
            <a:extLst>
              <a:ext uri="{FF2B5EF4-FFF2-40B4-BE49-F238E27FC236}">
                <a16:creationId xmlns:a16="http://schemas.microsoft.com/office/drawing/2014/main" id="{980820B9-C5CE-4F9B-8642-67B1EA343383}"/>
              </a:ext>
            </a:extLst>
          </p:cNvPr>
          <p:cNvSpPr>
            <a:spLocks noGrp="1"/>
          </p:cNvSpPr>
          <p:nvPr>
            <p:ph type="body" idx="1"/>
          </p:nvPr>
        </p:nvSpPr>
        <p:spPr>
          <a:xfrm>
            <a:off x="115410" y="976544"/>
            <a:ext cx="11931588" cy="5637320"/>
          </a:xfrm>
        </p:spPr>
        <p:txBody>
          <a:bodyPr/>
          <a:lstStyle/>
          <a:p>
            <a:pPr lvl="8"/>
            <a:r>
              <a:rPr lang="en-US" dirty="0"/>
              <a:t>Fig, Trader Home</a:t>
            </a:r>
          </a:p>
        </p:txBody>
      </p:sp>
      <p:pic>
        <p:nvPicPr>
          <p:cNvPr id="9" name="Picture 8">
            <a:extLst>
              <a:ext uri="{FF2B5EF4-FFF2-40B4-BE49-F238E27FC236}">
                <a16:creationId xmlns:a16="http://schemas.microsoft.com/office/drawing/2014/main" id="{59F8E484-ADD7-4C07-A006-834D36ADB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73" y="1589657"/>
            <a:ext cx="10682796" cy="4872731"/>
          </a:xfrm>
          <a:prstGeom prst="rect">
            <a:avLst/>
          </a:prstGeom>
        </p:spPr>
      </p:pic>
    </p:spTree>
    <p:extLst>
      <p:ext uri="{BB962C8B-B14F-4D97-AF65-F5344CB8AC3E}">
        <p14:creationId xmlns:p14="http://schemas.microsoft.com/office/powerpoint/2010/main" val="3282642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1ABC-EC38-491E-92F3-971CB922D3C9}"/>
              </a:ext>
            </a:extLst>
          </p:cNvPr>
          <p:cNvSpPr>
            <a:spLocks noGrp="1"/>
          </p:cNvSpPr>
          <p:nvPr>
            <p:ph type="title"/>
          </p:nvPr>
        </p:nvSpPr>
        <p:spPr>
          <a:xfrm>
            <a:off x="883961" y="308067"/>
            <a:ext cx="9906000" cy="1139260"/>
          </a:xfrm>
        </p:spPr>
        <p:txBody>
          <a:bodyPr/>
          <a:lstStyle/>
          <a:p>
            <a:r>
              <a:rPr lang="en-US" dirty="0"/>
              <a:t>Trader Wireframe</a:t>
            </a:r>
          </a:p>
        </p:txBody>
      </p:sp>
      <p:sp>
        <p:nvSpPr>
          <p:cNvPr id="3" name="Text Placeholder 2">
            <a:extLst>
              <a:ext uri="{FF2B5EF4-FFF2-40B4-BE49-F238E27FC236}">
                <a16:creationId xmlns:a16="http://schemas.microsoft.com/office/drawing/2014/main" id="{A75E95DC-F750-410B-A4CD-535DCC0A6CB3}"/>
              </a:ext>
            </a:extLst>
          </p:cNvPr>
          <p:cNvSpPr>
            <a:spLocks noGrp="1"/>
          </p:cNvSpPr>
          <p:nvPr>
            <p:ph type="body" idx="1"/>
          </p:nvPr>
        </p:nvSpPr>
        <p:spPr>
          <a:xfrm>
            <a:off x="1141412" y="1757778"/>
            <a:ext cx="9906000" cy="4918230"/>
          </a:xfrm>
        </p:spPr>
        <p:txBody>
          <a:bodyPr/>
          <a:lstStyle/>
          <a:p>
            <a:pPr lvl="2"/>
            <a:r>
              <a:rPr lang="en-US" dirty="0"/>
              <a:t>Fig. Sign In					Fig. Trader Sign Up</a:t>
            </a:r>
          </a:p>
        </p:txBody>
      </p:sp>
      <p:pic>
        <p:nvPicPr>
          <p:cNvPr id="5" name="Picture 4">
            <a:extLst>
              <a:ext uri="{FF2B5EF4-FFF2-40B4-BE49-F238E27FC236}">
                <a16:creationId xmlns:a16="http://schemas.microsoft.com/office/drawing/2014/main" id="{B1E63C7A-CE7E-4526-A434-60C95EE0F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41" y="2369804"/>
            <a:ext cx="4425629" cy="3860800"/>
          </a:xfrm>
          <a:prstGeom prst="rect">
            <a:avLst/>
          </a:prstGeom>
        </p:spPr>
      </p:pic>
      <p:pic>
        <p:nvPicPr>
          <p:cNvPr id="7" name="Picture 6">
            <a:extLst>
              <a:ext uri="{FF2B5EF4-FFF2-40B4-BE49-F238E27FC236}">
                <a16:creationId xmlns:a16="http://schemas.microsoft.com/office/drawing/2014/main" id="{D37941DE-2474-4697-BA14-F50AE5BE9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956" y="2369804"/>
            <a:ext cx="6127809" cy="3860800"/>
          </a:xfrm>
          <a:prstGeom prst="rect">
            <a:avLst/>
          </a:prstGeom>
        </p:spPr>
      </p:pic>
    </p:spTree>
    <p:extLst>
      <p:ext uri="{BB962C8B-B14F-4D97-AF65-F5344CB8AC3E}">
        <p14:creationId xmlns:p14="http://schemas.microsoft.com/office/powerpoint/2010/main" val="3162982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B67C-FBA6-4FA3-9D12-EDABB040ACC8}"/>
              </a:ext>
            </a:extLst>
          </p:cNvPr>
          <p:cNvSpPr>
            <a:spLocks noGrp="1"/>
          </p:cNvSpPr>
          <p:nvPr>
            <p:ph type="title"/>
          </p:nvPr>
        </p:nvSpPr>
        <p:spPr>
          <a:xfrm>
            <a:off x="1141412" y="165757"/>
            <a:ext cx="9906000" cy="1478700"/>
          </a:xfrm>
        </p:spPr>
        <p:txBody>
          <a:bodyPr/>
          <a:lstStyle/>
          <a:p>
            <a:r>
              <a:rPr lang="en-US" dirty="0"/>
              <a:t>Work in Progress</a:t>
            </a:r>
          </a:p>
        </p:txBody>
      </p:sp>
      <p:sp>
        <p:nvSpPr>
          <p:cNvPr id="3" name="Text Placeholder 2">
            <a:extLst>
              <a:ext uri="{FF2B5EF4-FFF2-40B4-BE49-F238E27FC236}">
                <a16:creationId xmlns:a16="http://schemas.microsoft.com/office/drawing/2014/main" id="{ACCA0073-9875-42D7-B12D-6900D4E7134B}"/>
              </a:ext>
            </a:extLst>
          </p:cNvPr>
          <p:cNvSpPr>
            <a:spLocks noGrp="1"/>
          </p:cNvSpPr>
          <p:nvPr>
            <p:ph type="body" idx="1"/>
          </p:nvPr>
        </p:nvSpPr>
        <p:spPr>
          <a:xfrm>
            <a:off x="257451" y="1207362"/>
            <a:ext cx="11718525" cy="5140171"/>
          </a:xfrm>
        </p:spPr>
        <p:txBody>
          <a:bodyPr/>
          <a:lstStyle/>
          <a:p>
            <a:r>
              <a:rPr lang="en-US" dirty="0"/>
              <a:t>Fig.   Sign In								Fig. Sign Up		</a:t>
            </a:r>
          </a:p>
        </p:txBody>
      </p:sp>
      <p:pic>
        <p:nvPicPr>
          <p:cNvPr id="5" name="Picture 4">
            <a:extLst>
              <a:ext uri="{FF2B5EF4-FFF2-40B4-BE49-F238E27FC236}">
                <a16:creationId xmlns:a16="http://schemas.microsoft.com/office/drawing/2014/main" id="{B7E53A3C-E90C-443C-98E9-84C7E09CD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80" y="1873188"/>
            <a:ext cx="5091831" cy="4098834"/>
          </a:xfrm>
          <a:prstGeom prst="rect">
            <a:avLst/>
          </a:prstGeom>
        </p:spPr>
      </p:pic>
      <p:pic>
        <p:nvPicPr>
          <p:cNvPr id="7" name="Picture 6">
            <a:extLst>
              <a:ext uri="{FF2B5EF4-FFF2-40B4-BE49-F238E27FC236}">
                <a16:creationId xmlns:a16="http://schemas.microsoft.com/office/drawing/2014/main" id="{880AB297-EA8F-4F94-B646-335461A71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656" y="1873188"/>
            <a:ext cx="6004264" cy="4098834"/>
          </a:xfrm>
          <a:prstGeom prst="rect">
            <a:avLst/>
          </a:prstGeom>
        </p:spPr>
      </p:pic>
    </p:spTree>
    <p:extLst>
      <p:ext uri="{BB962C8B-B14F-4D97-AF65-F5344CB8AC3E}">
        <p14:creationId xmlns:p14="http://schemas.microsoft.com/office/powerpoint/2010/main" val="774980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7805-E05F-4EB7-957D-DF9411874F4B}"/>
              </a:ext>
            </a:extLst>
          </p:cNvPr>
          <p:cNvSpPr>
            <a:spLocks noGrp="1"/>
          </p:cNvSpPr>
          <p:nvPr>
            <p:ph type="title"/>
          </p:nvPr>
        </p:nvSpPr>
        <p:spPr/>
        <p:txBody>
          <a:bodyPr/>
          <a:lstStyle/>
          <a:p>
            <a:r>
              <a:rPr lang="en-US" dirty="0"/>
              <a:t>Requirement catalogue</a:t>
            </a:r>
          </a:p>
        </p:txBody>
      </p:sp>
      <p:sp>
        <p:nvSpPr>
          <p:cNvPr id="3" name="Text Placeholder 2">
            <a:extLst>
              <a:ext uri="{FF2B5EF4-FFF2-40B4-BE49-F238E27FC236}">
                <a16:creationId xmlns:a16="http://schemas.microsoft.com/office/drawing/2014/main" id="{2AEAD874-C8E5-4319-9580-6F53FD877314}"/>
              </a:ext>
            </a:extLst>
          </p:cNvPr>
          <p:cNvSpPr>
            <a:spLocks noGrp="1"/>
          </p:cNvSpPr>
          <p:nvPr>
            <p:ph type="body" idx="1"/>
          </p:nvPr>
        </p:nvSpPr>
        <p:spPr/>
        <p:txBody>
          <a:bodyPr/>
          <a:lstStyle/>
          <a:p>
            <a:pPr marL="457200" marR="0" lvl="0" indent="-336550" algn="l" defTabSz="914400" rtl="0" eaLnBrk="1" fontAlgn="auto" latinLnBrk="0" hangingPunct="1">
              <a:lnSpc>
                <a:spcPct val="115000"/>
              </a:lnSpc>
              <a:spcBef>
                <a:spcPts val="0"/>
              </a:spcBef>
              <a:spcAft>
                <a:spcPts val="0"/>
              </a:spcAft>
              <a:buClr>
                <a:srgbClr val="FFFFFF"/>
              </a:buClr>
              <a:buSzPts val="1700"/>
              <a:buFont typeface="Lato"/>
              <a:buChar char="●"/>
              <a:tabLst/>
              <a:defRPr/>
            </a:pPr>
            <a:r>
              <a:rPr kumimoji="0" lang="en-US" sz="1700" b="0" i="0" u="none" strike="noStrike" kern="0" cap="none" spc="0" normalizeH="0" baseline="0" noProof="0" dirty="0">
                <a:ln>
                  <a:noFill/>
                </a:ln>
                <a:solidFill>
                  <a:srgbClr val="FFFFFF"/>
                </a:solidFill>
                <a:effectLst/>
                <a:uLnTx/>
                <a:uFillTx/>
                <a:latin typeface="Lato"/>
                <a:sym typeface="Lato"/>
              </a:rPr>
              <a:t>Moscow rule has been used to derive requirements.</a:t>
            </a:r>
          </a:p>
          <a:p>
            <a:pPr marL="457200" marR="0" lvl="0" indent="-336550" algn="l" defTabSz="914400" rtl="0" eaLnBrk="1" fontAlgn="auto" latinLnBrk="0" hangingPunct="1">
              <a:lnSpc>
                <a:spcPct val="115000"/>
              </a:lnSpc>
              <a:spcBef>
                <a:spcPts val="0"/>
              </a:spcBef>
              <a:spcAft>
                <a:spcPts val="0"/>
              </a:spcAft>
              <a:buClr>
                <a:srgbClr val="FFFFFF"/>
              </a:buClr>
              <a:buSzPts val="1700"/>
              <a:buFont typeface="Lato"/>
              <a:buChar char="●"/>
              <a:tabLst/>
              <a:defRPr/>
            </a:pPr>
            <a:r>
              <a:rPr kumimoji="0" lang="en-US" sz="1700" b="0" i="0" u="none" strike="noStrike" kern="0" cap="none" spc="0" normalizeH="0" baseline="0" noProof="0" dirty="0">
                <a:ln>
                  <a:noFill/>
                </a:ln>
                <a:solidFill>
                  <a:srgbClr val="FFFFFF"/>
                </a:solidFill>
                <a:effectLst/>
                <a:uLnTx/>
                <a:uFillTx/>
                <a:latin typeface="Lato"/>
                <a:sym typeface="Lato"/>
              </a:rPr>
              <a:t>The requirements have been divided into five different categories which are;</a:t>
            </a:r>
          </a:p>
          <a:p>
            <a:pPr marL="914400" marR="0" lvl="0" indent="0" algn="l" defTabSz="914400" rtl="0" eaLnBrk="1" fontAlgn="auto" latinLnBrk="0" hangingPunct="1">
              <a:lnSpc>
                <a:spcPct val="115000"/>
              </a:lnSpc>
              <a:spcBef>
                <a:spcPts val="2100"/>
              </a:spcBef>
              <a:spcAft>
                <a:spcPts val="0"/>
              </a:spcAft>
              <a:buClr>
                <a:srgbClr val="FFFFFF"/>
              </a:buClr>
              <a:buSzPts val="1700"/>
              <a:buFont typeface="Lato"/>
              <a:buNone/>
              <a:tabLst/>
              <a:defRPr/>
            </a:pPr>
            <a:r>
              <a:rPr kumimoji="0" lang="en-US" sz="1700" b="0" i="0" u="none" strike="noStrike" kern="0" cap="none" spc="0" normalizeH="0" baseline="0" noProof="0" dirty="0">
                <a:ln>
                  <a:noFill/>
                </a:ln>
                <a:solidFill>
                  <a:srgbClr val="FFFFFF"/>
                </a:solidFill>
                <a:effectLst/>
                <a:uLnTx/>
                <a:uFillTx/>
                <a:latin typeface="Lato"/>
                <a:sym typeface="Lato"/>
              </a:rPr>
              <a:t>Customer Interface, Trader Interface, Admin Interface, Product Interface and Non-Functional Requirements.</a:t>
            </a:r>
          </a:p>
          <a:p>
            <a:endParaRPr lang="en-US" dirty="0"/>
          </a:p>
        </p:txBody>
      </p:sp>
    </p:spTree>
    <p:extLst>
      <p:ext uri="{BB962C8B-B14F-4D97-AF65-F5344CB8AC3E}">
        <p14:creationId xmlns:p14="http://schemas.microsoft.com/office/powerpoint/2010/main" val="417583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910B-7EC5-49B3-AE7D-5581ED95F4BC}"/>
              </a:ext>
            </a:extLst>
          </p:cNvPr>
          <p:cNvSpPr>
            <a:spLocks noGrp="1"/>
          </p:cNvSpPr>
          <p:nvPr>
            <p:ph type="title"/>
          </p:nvPr>
        </p:nvSpPr>
        <p:spPr/>
        <p:txBody>
          <a:bodyPr/>
          <a:lstStyle/>
          <a:p>
            <a:r>
              <a:rPr lang="en-US" dirty="0"/>
              <a:t>Project Justification</a:t>
            </a:r>
          </a:p>
        </p:txBody>
      </p:sp>
      <p:sp>
        <p:nvSpPr>
          <p:cNvPr id="3" name="Content Placeholder 2">
            <a:extLst>
              <a:ext uri="{FF2B5EF4-FFF2-40B4-BE49-F238E27FC236}">
                <a16:creationId xmlns:a16="http://schemas.microsoft.com/office/drawing/2014/main" id="{8CFE720B-03FA-4710-9FA2-9A9D474B1B8F}"/>
              </a:ext>
            </a:extLst>
          </p:cNvPr>
          <p:cNvSpPr>
            <a:spLocks noGrp="1"/>
          </p:cNvSpPr>
          <p:nvPr>
            <p:ph idx="1"/>
          </p:nvPr>
        </p:nvSpPr>
        <p:spPr/>
        <p:txBody>
          <a:bodyPr>
            <a:normAutofit/>
          </a:bodyPr>
          <a:lstStyle/>
          <a:p>
            <a:r>
              <a:rPr lang="en-US" dirty="0"/>
              <a:t>The current version is the initial 1.0 version started on the 2</a:t>
            </a:r>
            <a:r>
              <a:rPr lang="en-US" baseline="30000" dirty="0"/>
              <a:t>nd</a:t>
            </a:r>
            <a:r>
              <a:rPr lang="en-US" dirty="0"/>
              <a:t>  of May.</a:t>
            </a:r>
          </a:p>
          <a:p>
            <a:pPr algn="just">
              <a:lnSpc>
                <a:spcPct val="110000"/>
              </a:lnSpc>
              <a:buClr>
                <a:schemeClr val="lt1"/>
              </a:buClr>
              <a:buSzPts val="3000"/>
            </a:pPr>
            <a:r>
              <a:rPr lang="en-US" sz="2600" dirty="0"/>
              <a:t>As the national chains extend their reach to Cleckhuddersfax the local traders decided to band together and explore the idea of an e-commerce portal site. The traders believe that initiating the portal can make it easier for their customers to browse their shops and products at any time even when their shops would usually be closed. By working together they can also compete with the convenience stores with selection of their products.</a:t>
            </a:r>
          </a:p>
          <a:p>
            <a:pPr marL="0" lvl="0" indent="0" algn="l" rtl="0">
              <a:lnSpc>
                <a:spcPct val="110000"/>
              </a:lnSpc>
              <a:spcBef>
                <a:spcPts val="1000"/>
              </a:spcBef>
              <a:spcAft>
                <a:spcPts val="0"/>
              </a:spcAft>
              <a:buClr>
                <a:schemeClr val="lt1"/>
              </a:buClr>
              <a:buSzPts val="3000"/>
              <a:buNone/>
            </a:pPr>
            <a:r>
              <a:rPr lang="en-US" sz="2600" dirty="0"/>
              <a:t>   </a:t>
            </a:r>
          </a:p>
          <a:p>
            <a:endParaRPr lang="en-US" dirty="0"/>
          </a:p>
        </p:txBody>
      </p:sp>
    </p:spTree>
    <p:extLst>
      <p:ext uri="{BB962C8B-B14F-4D97-AF65-F5344CB8AC3E}">
        <p14:creationId xmlns:p14="http://schemas.microsoft.com/office/powerpoint/2010/main" val="2855661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AF5B4-BD2B-4230-A09B-99D9E9A4F039}"/>
              </a:ext>
            </a:extLst>
          </p:cNvPr>
          <p:cNvSpPr>
            <a:spLocks noGrp="1"/>
          </p:cNvSpPr>
          <p:nvPr>
            <p:ph type="title"/>
          </p:nvPr>
        </p:nvSpPr>
        <p:spPr/>
        <p:txBody>
          <a:bodyPr/>
          <a:lstStyle/>
          <a:p>
            <a:r>
              <a:rPr lang="en-US" dirty="0"/>
              <a:t>Customer Interface</a:t>
            </a:r>
          </a:p>
        </p:txBody>
      </p:sp>
      <p:sp>
        <p:nvSpPr>
          <p:cNvPr id="3" name="Text Placeholder 2">
            <a:extLst>
              <a:ext uri="{FF2B5EF4-FFF2-40B4-BE49-F238E27FC236}">
                <a16:creationId xmlns:a16="http://schemas.microsoft.com/office/drawing/2014/main" id="{3ADCD674-161A-4DEF-9CA8-97924D94B88F}"/>
              </a:ext>
            </a:extLst>
          </p:cNvPr>
          <p:cNvSpPr>
            <a:spLocks noGrp="1"/>
          </p:cNvSpPr>
          <p:nvPr>
            <p:ph type="body" idx="1"/>
          </p:nvPr>
        </p:nvSpPr>
        <p:spPr>
          <a:xfrm>
            <a:off x="1141412" y="1828800"/>
            <a:ext cx="9906000" cy="3962487"/>
          </a:xfrm>
        </p:spPr>
        <p:txBody>
          <a:bodyPr/>
          <a:lstStyle/>
          <a:p>
            <a:r>
              <a:rPr lang="en-US" dirty="0"/>
              <a:t>Users should be able to access to products by shop or by product type.	</a:t>
            </a:r>
          </a:p>
          <a:p>
            <a:r>
              <a:rPr lang="en-US" dirty="0"/>
              <a:t>The site should be responsive and should be viewable on mobile as well as desktop devices and viewable on the most popular browsers.	</a:t>
            </a:r>
          </a:p>
          <a:p>
            <a:r>
              <a:rPr lang="en-US" dirty="0"/>
              <a:t>A basket function that keeps goods that spans all traders and requires a single payment for every user.	</a:t>
            </a:r>
          </a:p>
          <a:p>
            <a:r>
              <a:rPr lang="en-US" dirty="0"/>
              <a:t>The system should be able to keep a maximum of 10 shops(traders).	</a:t>
            </a:r>
          </a:p>
          <a:p>
            <a:r>
              <a:rPr lang="en-US" dirty="0"/>
              <a:t>The design of the website should be based on Cleckhuddersfax theme.	</a:t>
            </a:r>
          </a:p>
          <a:p>
            <a:r>
              <a:rPr lang="en-US" dirty="0"/>
              <a:t>The cart and totals reported to the traders should include a breakdown of goods ordered and payment acquired by trader.	 </a:t>
            </a:r>
          </a:p>
          <a:p>
            <a:r>
              <a:rPr lang="en-US" dirty="0"/>
              <a:t>There should be a maximum of 20 orders per slot.	</a:t>
            </a:r>
          </a:p>
          <a:p>
            <a:endParaRPr lang="en-US" dirty="0"/>
          </a:p>
        </p:txBody>
      </p:sp>
    </p:spTree>
    <p:extLst>
      <p:ext uri="{BB962C8B-B14F-4D97-AF65-F5344CB8AC3E}">
        <p14:creationId xmlns:p14="http://schemas.microsoft.com/office/powerpoint/2010/main" val="1347755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6FFA-A193-40D3-8852-984F4522F74E}"/>
              </a:ext>
            </a:extLst>
          </p:cNvPr>
          <p:cNvSpPr>
            <a:spLocks noGrp="1"/>
          </p:cNvSpPr>
          <p:nvPr>
            <p:ph type="title"/>
          </p:nvPr>
        </p:nvSpPr>
        <p:spPr/>
        <p:txBody>
          <a:bodyPr/>
          <a:lstStyle/>
          <a:p>
            <a:r>
              <a:rPr lang="en-US" dirty="0"/>
              <a:t>Trader Interface</a:t>
            </a:r>
          </a:p>
        </p:txBody>
      </p:sp>
      <p:sp>
        <p:nvSpPr>
          <p:cNvPr id="3" name="Text Placeholder 2">
            <a:extLst>
              <a:ext uri="{FF2B5EF4-FFF2-40B4-BE49-F238E27FC236}">
                <a16:creationId xmlns:a16="http://schemas.microsoft.com/office/drawing/2014/main" id="{C9D0869C-24F0-42FA-A80E-46EF9CBA80F5}"/>
              </a:ext>
            </a:extLst>
          </p:cNvPr>
          <p:cNvSpPr>
            <a:spLocks noGrp="1"/>
          </p:cNvSpPr>
          <p:nvPr>
            <p:ph type="body" idx="1"/>
          </p:nvPr>
        </p:nvSpPr>
        <p:spPr>
          <a:xfrm>
            <a:off x="1141412" y="2249486"/>
            <a:ext cx="9906000" cy="4373255"/>
          </a:xfrm>
        </p:spPr>
        <p:txBody>
          <a:bodyPr/>
          <a:lstStyle/>
          <a:p>
            <a:r>
              <a:rPr lang="en-US" dirty="0"/>
              <a:t>Traders should be able to control their products and data on their shops via a web interface.	</a:t>
            </a:r>
          </a:p>
          <a:p>
            <a:r>
              <a:rPr lang="en-US" dirty="0"/>
              <a:t>Traders should be able to update/delete/add their required products.	 </a:t>
            </a:r>
          </a:p>
          <a:p>
            <a:r>
              <a:rPr lang="en-US" dirty="0"/>
              <a:t>Traders will login to the database on a daily basis to view reports on orders and stocks       information etc.	 </a:t>
            </a:r>
          </a:p>
          <a:p>
            <a:r>
              <a:rPr lang="en-US" dirty="0"/>
              <a:t>Traders should have a trader login that allows them access to their details only.	</a:t>
            </a:r>
          </a:p>
          <a:p>
            <a:r>
              <a:rPr lang="en-US" dirty="0"/>
              <a:t>Traders should be able to view and supervise the details of their separate trader account.	 </a:t>
            </a:r>
          </a:p>
          <a:p>
            <a:r>
              <a:rPr lang="en-US" dirty="0"/>
              <a:t>All products will have a unique ID, be associated with a trader, have a short name, a description, an item price, quantity per item, stock available, min order, max order and allergy information.	 </a:t>
            </a:r>
          </a:p>
          <a:p>
            <a:endParaRPr lang="en-US" dirty="0"/>
          </a:p>
        </p:txBody>
      </p:sp>
    </p:spTree>
    <p:extLst>
      <p:ext uri="{BB962C8B-B14F-4D97-AF65-F5344CB8AC3E}">
        <p14:creationId xmlns:p14="http://schemas.microsoft.com/office/powerpoint/2010/main" val="381310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7B22-6025-44FA-8E63-D77567AE3507}"/>
              </a:ext>
            </a:extLst>
          </p:cNvPr>
          <p:cNvSpPr>
            <a:spLocks noGrp="1"/>
          </p:cNvSpPr>
          <p:nvPr>
            <p:ph type="title"/>
          </p:nvPr>
        </p:nvSpPr>
        <p:spPr/>
        <p:txBody>
          <a:bodyPr/>
          <a:lstStyle/>
          <a:p>
            <a:r>
              <a:rPr lang="en-US" dirty="0"/>
              <a:t>Management Interface</a:t>
            </a:r>
          </a:p>
        </p:txBody>
      </p:sp>
      <p:sp>
        <p:nvSpPr>
          <p:cNvPr id="3" name="Text Placeholder 2">
            <a:extLst>
              <a:ext uri="{FF2B5EF4-FFF2-40B4-BE49-F238E27FC236}">
                <a16:creationId xmlns:a16="http://schemas.microsoft.com/office/drawing/2014/main" id="{0E8E816A-0E55-45D6-8959-FA7BF3C69322}"/>
              </a:ext>
            </a:extLst>
          </p:cNvPr>
          <p:cNvSpPr>
            <a:spLocks noGrp="1"/>
          </p:cNvSpPr>
          <p:nvPr>
            <p:ph type="body" idx="1"/>
          </p:nvPr>
        </p:nvSpPr>
        <p:spPr>
          <a:xfrm>
            <a:off x="1141412" y="2249486"/>
            <a:ext cx="9906000" cy="4524175"/>
          </a:xfrm>
        </p:spPr>
        <p:txBody>
          <a:bodyPr/>
          <a:lstStyle/>
          <a:p>
            <a:r>
              <a:rPr lang="en-US" dirty="0"/>
              <a:t>There should be a separate guidance dashboard for an admin.	</a:t>
            </a:r>
          </a:p>
          <a:p>
            <a:r>
              <a:rPr lang="en-US" dirty="0"/>
              <a:t> An Admin login which can access any of the trader accounts.	 </a:t>
            </a:r>
          </a:p>
          <a:p>
            <a:r>
              <a:rPr lang="en-US" dirty="0"/>
              <a:t>Traders will be provided with a monthly data/statistic on their amount of product sales.	</a:t>
            </a:r>
          </a:p>
          <a:p>
            <a:endParaRPr lang="en-US" dirty="0"/>
          </a:p>
          <a:p>
            <a:r>
              <a:rPr lang="en-US" dirty="0"/>
              <a:t>The daily report will identify the goods, quantities that have been ordered and the collection time slot.	 </a:t>
            </a:r>
          </a:p>
          <a:p>
            <a:r>
              <a:rPr lang="en-US" dirty="0"/>
              <a:t>Traders will be provided with a weekly finance record which will recognize payments to be made to them resulting from the remainders of 7 days orders.	 </a:t>
            </a:r>
          </a:p>
          <a:p>
            <a:r>
              <a:rPr lang="en-US" dirty="0"/>
              <a:t>Traders will be able to pass this report ordered in a number of ways: by alphabetically, by total number of orders per product and by total cost per product.	 </a:t>
            </a:r>
          </a:p>
          <a:p>
            <a:r>
              <a:rPr lang="en-US" dirty="0"/>
              <a:t>Dashboard will give a range of daily and monthly reports.	 </a:t>
            </a:r>
          </a:p>
          <a:p>
            <a:endParaRPr lang="en-US" dirty="0"/>
          </a:p>
        </p:txBody>
      </p:sp>
    </p:spTree>
    <p:extLst>
      <p:ext uri="{BB962C8B-B14F-4D97-AF65-F5344CB8AC3E}">
        <p14:creationId xmlns:p14="http://schemas.microsoft.com/office/powerpoint/2010/main" val="4131226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A115-2AD8-4C2A-B1AA-429DFD5E4821}"/>
              </a:ext>
            </a:extLst>
          </p:cNvPr>
          <p:cNvSpPr>
            <a:spLocks noGrp="1"/>
          </p:cNvSpPr>
          <p:nvPr>
            <p:ph type="title"/>
          </p:nvPr>
        </p:nvSpPr>
        <p:spPr/>
        <p:txBody>
          <a:bodyPr/>
          <a:lstStyle/>
          <a:p>
            <a:r>
              <a:rPr lang="en-US" dirty="0"/>
              <a:t>Product Interface</a:t>
            </a:r>
          </a:p>
        </p:txBody>
      </p:sp>
      <p:sp>
        <p:nvSpPr>
          <p:cNvPr id="3" name="Text Placeholder 2">
            <a:extLst>
              <a:ext uri="{FF2B5EF4-FFF2-40B4-BE49-F238E27FC236}">
                <a16:creationId xmlns:a16="http://schemas.microsoft.com/office/drawing/2014/main" id="{4F2E6E9B-A222-4855-8B71-80DC04CD3D74}"/>
              </a:ext>
            </a:extLst>
          </p:cNvPr>
          <p:cNvSpPr>
            <a:spLocks noGrp="1"/>
          </p:cNvSpPr>
          <p:nvPr>
            <p:ph type="body" idx="1"/>
          </p:nvPr>
        </p:nvSpPr>
        <p:spPr/>
        <p:txBody>
          <a:bodyPr/>
          <a:lstStyle/>
          <a:p>
            <a:r>
              <a:rPr lang="en-US" dirty="0"/>
              <a:t>Each product will have its own required attributes. I.e., product name, product ID, description, allergy information, price and product image. 	</a:t>
            </a:r>
          </a:p>
          <a:p>
            <a:r>
              <a:rPr lang="en-US" dirty="0"/>
              <a:t>Each product will have an add to cart option	</a:t>
            </a:r>
          </a:p>
          <a:p>
            <a:r>
              <a:rPr lang="en-US" dirty="0"/>
              <a:t>Each product will have its own review section.	</a:t>
            </a:r>
          </a:p>
          <a:p>
            <a:endParaRPr lang="en-US" dirty="0"/>
          </a:p>
        </p:txBody>
      </p:sp>
    </p:spTree>
    <p:extLst>
      <p:ext uri="{BB962C8B-B14F-4D97-AF65-F5344CB8AC3E}">
        <p14:creationId xmlns:p14="http://schemas.microsoft.com/office/powerpoint/2010/main" val="68666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E103-70D9-487E-B39E-C32C84D5678F}"/>
              </a:ext>
            </a:extLst>
          </p:cNvPr>
          <p:cNvSpPr>
            <a:spLocks noGrp="1"/>
          </p:cNvSpPr>
          <p:nvPr>
            <p:ph type="title"/>
          </p:nvPr>
        </p:nvSpPr>
        <p:spPr/>
        <p:txBody>
          <a:bodyPr/>
          <a:lstStyle/>
          <a:p>
            <a:r>
              <a:rPr lang="en-US" dirty="0"/>
              <a:t>Non Functional Requirements</a:t>
            </a:r>
          </a:p>
        </p:txBody>
      </p:sp>
      <p:sp>
        <p:nvSpPr>
          <p:cNvPr id="3" name="Text Placeholder 2">
            <a:extLst>
              <a:ext uri="{FF2B5EF4-FFF2-40B4-BE49-F238E27FC236}">
                <a16:creationId xmlns:a16="http://schemas.microsoft.com/office/drawing/2014/main" id="{3B865E62-E615-44C3-B7B5-F83350EF4593}"/>
              </a:ext>
            </a:extLst>
          </p:cNvPr>
          <p:cNvSpPr>
            <a:spLocks noGrp="1"/>
          </p:cNvSpPr>
          <p:nvPr>
            <p:ph type="body" idx="1"/>
          </p:nvPr>
        </p:nvSpPr>
        <p:spPr/>
        <p:txBody>
          <a:bodyPr/>
          <a:lstStyle/>
          <a:p>
            <a:r>
              <a:rPr lang="en-US" dirty="0"/>
              <a:t>HTML/CSS/ JavaScript will be used for building the website.	</a:t>
            </a:r>
          </a:p>
          <a:p>
            <a:r>
              <a:rPr lang="en-US" dirty="0"/>
              <a:t>The sites files and folders will be properly managed, with a guide for Authorized people to access it.	</a:t>
            </a:r>
          </a:p>
          <a:p>
            <a:r>
              <a:rPr lang="en-US" dirty="0"/>
              <a:t>PHP with Oracle Database will be used to build the site.	</a:t>
            </a:r>
          </a:p>
          <a:p>
            <a:r>
              <a:rPr lang="en-US" dirty="0"/>
              <a:t>Template is used to view dashboard	</a:t>
            </a:r>
          </a:p>
          <a:p>
            <a:endParaRPr lang="en-US" dirty="0"/>
          </a:p>
        </p:txBody>
      </p:sp>
    </p:spTree>
    <p:extLst>
      <p:ext uri="{BB962C8B-B14F-4D97-AF65-F5344CB8AC3E}">
        <p14:creationId xmlns:p14="http://schemas.microsoft.com/office/powerpoint/2010/main" val="984666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091B96-D4A4-4F1F-8118-D0CC56F856FA}"/>
              </a:ext>
            </a:extLst>
          </p:cNvPr>
          <p:cNvSpPr>
            <a:spLocks noGrp="1"/>
          </p:cNvSpPr>
          <p:nvPr>
            <p:ph type="body" idx="1"/>
          </p:nvPr>
        </p:nvSpPr>
        <p:spPr/>
        <p:txBody>
          <a:bodyPr/>
          <a:lstStyle/>
          <a:p>
            <a:pPr marL="85725" indent="0" algn="ctr">
              <a:buNone/>
            </a:pPr>
            <a:r>
              <a:rPr lang="en-US" sz="6000" b="1" dirty="0"/>
              <a:t>The End</a:t>
            </a:r>
          </a:p>
        </p:txBody>
      </p:sp>
    </p:spTree>
    <p:extLst>
      <p:ext uri="{BB962C8B-B14F-4D97-AF65-F5344CB8AC3E}">
        <p14:creationId xmlns:p14="http://schemas.microsoft.com/office/powerpoint/2010/main" val="213581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E478-1183-4CA9-9D6C-79003D95F8DB}"/>
              </a:ext>
            </a:extLst>
          </p:cNvPr>
          <p:cNvSpPr>
            <a:spLocks noGrp="1"/>
          </p:cNvSpPr>
          <p:nvPr>
            <p:ph type="title"/>
          </p:nvPr>
        </p:nvSpPr>
        <p:spPr/>
        <p:txBody>
          <a:bodyPr/>
          <a:lstStyle/>
          <a:p>
            <a:r>
              <a:rPr lang="en-US" dirty="0"/>
              <a:t>Duration and Estimated Budget</a:t>
            </a:r>
          </a:p>
        </p:txBody>
      </p:sp>
      <p:sp>
        <p:nvSpPr>
          <p:cNvPr id="3" name="Content Placeholder 2">
            <a:extLst>
              <a:ext uri="{FF2B5EF4-FFF2-40B4-BE49-F238E27FC236}">
                <a16:creationId xmlns:a16="http://schemas.microsoft.com/office/drawing/2014/main" id="{0A18C891-FE01-46C4-A4B0-4E501FECBDDB}"/>
              </a:ext>
            </a:extLst>
          </p:cNvPr>
          <p:cNvSpPr>
            <a:spLocks noGrp="1"/>
          </p:cNvSpPr>
          <p:nvPr>
            <p:ph idx="1"/>
          </p:nvPr>
        </p:nvSpPr>
        <p:spPr/>
        <p:txBody>
          <a:bodyPr/>
          <a:lstStyle/>
          <a:p>
            <a:pPr marL="228600" lvl="0" indent="-228600" algn="just" rtl="0">
              <a:lnSpc>
                <a:spcPct val="110000"/>
              </a:lnSpc>
              <a:spcBef>
                <a:spcPts val="0"/>
              </a:spcBef>
              <a:spcAft>
                <a:spcPts val="0"/>
              </a:spcAft>
              <a:buClr>
                <a:schemeClr val="lt1"/>
              </a:buClr>
              <a:buSzPts val="3000"/>
              <a:buChar char="●"/>
            </a:pPr>
            <a:r>
              <a:rPr lang="en-US" sz="2400" dirty="0"/>
              <a:t>Project started on the 2nd of May and is estimated to be completed on the 2nd of July. There will be a work in progress check by the project manager during the month of 2</a:t>
            </a:r>
            <a:r>
              <a:rPr lang="en-US" sz="2400" baseline="30000" dirty="0"/>
              <a:t>nd</a:t>
            </a:r>
            <a:r>
              <a:rPr lang="en-US" sz="2400" dirty="0"/>
              <a:t> Week of June.</a:t>
            </a:r>
          </a:p>
          <a:p>
            <a:pPr marL="228600" lvl="0" indent="-228600" algn="just" rtl="0">
              <a:lnSpc>
                <a:spcPct val="110000"/>
              </a:lnSpc>
              <a:spcBef>
                <a:spcPts val="1000"/>
              </a:spcBef>
              <a:spcAft>
                <a:spcPts val="0"/>
              </a:spcAft>
              <a:buClr>
                <a:schemeClr val="lt1"/>
              </a:buClr>
              <a:buSzPts val="3000"/>
              <a:buChar char="●"/>
            </a:pPr>
            <a:r>
              <a:rPr lang="en-US" sz="2400" dirty="0"/>
              <a:t>Each member is expected to contribute 4 hours of work each working day resulting in 20 hours of work per week for each member.</a:t>
            </a:r>
          </a:p>
          <a:p>
            <a:pPr marL="228600" lvl="0" indent="-228600" algn="just" rtl="0">
              <a:lnSpc>
                <a:spcPct val="110000"/>
              </a:lnSpc>
              <a:spcBef>
                <a:spcPts val="1000"/>
              </a:spcBef>
              <a:spcAft>
                <a:spcPts val="0"/>
              </a:spcAft>
              <a:buClr>
                <a:schemeClr val="lt1"/>
              </a:buClr>
              <a:buSzPts val="3000"/>
              <a:buChar char="●"/>
            </a:pPr>
            <a:r>
              <a:rPr lang="en-US" sz="2400" dirty="0"/>
              <a:t>The total hour of work per person  will be 240 hours (20*12).</a:t>
            </a:r>
          </a:p>
          <a:p>
            <a:pPr marL="228600" lvl="0" indent="-228600" algn="just" rtl="0">
              <a:lnSpc>
                <a:spcPct val="110000"/>
              </a:lnSpc>
              <a:spcBef>
                <a:spcPts val="1000"/>
              </a:spcBef>
              <a:spcAft>
                <a:spcPts val="0"/>
              </a:spcAft>
              <a:buClr>
                <a:schemeClr val="lt1"/>
              </a:buClr>
              <a:buSzPts val="3000"/>
              <a:buChar char="●"/>
            </a:pPr>
            <a:r>
              <a:rPr lang="en-US" sz="2400" dirty="0"/>
              <a:t>Hence, total hours for work completion by the group will be 960 hours (20*5*12). </a:t>
            </a:r>
          </a:p>
          <a:p>
            <a:endParaRPr lang="en-US" dirty="0"/>
          </a:p>
        </p:txBody>
      </p:sp>
    </p:spTree>
    <p:extLst>
      <p:ext uri="{BB962C8B-B14F-4D97-AF65-F5344CB8AC3E}">
        <p14:creationId xmlns:p14="http://schemas.microsoft.com/office/powerpoint/2010/main" val="51000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8EB8-C2AE-4948-B693-D6165A175EA6}"/>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DD4571DA-772D-4D0E-8AB8-EEDC97462182}"/>
              </a:ext>
            </a:extLst>
          </p:cNvPr>
          <p:cNvSpPr>
            <a:spLocks noGrp="1"/>
          </p:cNvSpPr>
          <p:nvPr>
            <p:ph idx="1"/>
          </p:nvPr>
        </p:nvSpPr>
        <p:spPr/>
        <p:txBody>
          <a:bodyPr/>
          <a:lstStyle/>
          <a:p>
            <a:r>
              <a:rPr lang="en-US" sz="2400" dirty="0"/>
              <a:t>S – A site that allows the customers to easily navigate and buy all the available products.</a:t>
            </a:r>
          </a:p>
          <a:p>
            <a:r>
              <a:rPr lang="en-US" sz="2400" dirty="0"/>
              <a:t>M – Will add 2 to 3 features every week.</a:t>
            </a:r>
          </a:p>
          <a:p>
            <a:r>
              <a:rPr lang="en-US" sz="2400" dirty="0"/>
              <a:t>A – Will begin with the frontend first and match it with its backend gradually.</a:t>
            </a:r>
          </a:p>
          <a:p>
            <a:r>
              <a:rPr lang="en-US" sz="2400" dirty="0"/>
              <a:t>R –Team Work and research through the internet will help to build a better site.</a:t>
            </a:r>
          </a:p>
          <a:p>
            <a:r>
              <a:rPr lang="en-US" sz="2400" dirty="0"/>
              <a:t>T – This site will be completed within 60 days.</a:t>
            </a:r>
          </a:p>
          <a:p>
            <a:endParaRPr lang="en-US" dirty="0"/>
          </a:p>
        </p:txBody>
      </p:sp>
    </p:spTree>
    <p:extLst>
      <p:ext uri="{BB962C8B-B14F-4D97-AF65-F5344CB8AC3E}">
        <p14:creationId xmlns:p14="http://schemas.microsoft.com/office/powerpoint/2010/main" val="311497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0D4F-83BB-4BDE-8299-B25E37BF59CD}"/>
              </a:ext>
            </a:extLst>
          </p:cNvPr>
          <p:cNvSpPr>
            <a:spLocks noGrp="1"/>
          </p:cNvSpPr>
          <p:nvPr>
            <p:ph type="title"/>
          </p:nvPr>
        </p:nvSpPr>
        <p:spPr/>
        <p:txBody>
          <a:bodyPr/>
          <a:lstStyle/>
          <a:p>
            <a:r>
              <a:rPr lang="en-US" dirty="0"/>
              <a:t>Roles and Responsibility</a:t>
            </a:r>
          </a:p>
        </p:txBody>
      </p:sp>
      <p:pic>
        <p:nvPicPr>
          <p:cNvPr id="5" name="Content Placeholder 4">
            <a:extLst>
              <a:ext uri="{FF2B5EF4-FFF2-40B4-BE49-F238E27FC236}">
                <a16:creationId xmlns:a16="http://schemas.microsoft.com/office/drawing/2014/main" id="{A0C37168-031D-45E5-8C30-D28338D607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247" y="2556769"/>
            <a:ext cx="8030273" cy="2393297"/>
          </a:xfrm>
        </p:spPr>
      </p:pic>
    </p:spTree>
    <p:extLst>
      <p:ext uri="{BB962C8B-B14F-4D97-AF65-F5344CB8AC3E}">
        <p14:creationId xmlns:p14="http://schemas.microsoft.com/office/powerpoint/2010/main" val="95517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2590-D61E-4531-B8A4-60DE73C14D58}"/>
              </a:ext>
            </a:extLst>
          </p:cNvPr>
          <p:cNvSpPr>
            <a:spLocks noGrp="1"/>
          </p:cNvSpPr>
          <p:nvPr>
            <p:ph type="title"/>
          </p:nvPr>
        </p:nvSpPr>
        <p:spPr>
          <a:xfrm>
            <a:off x="838200" y="-213064"/>
            <a:ext cx="10515600" cy="15092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B449571-5238-47B8-A38C-F221D33A04C0}"/>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400" b="1" dirty="0"/>
              <a:t>Team Contract</a:t>
            </a:r>
          </a:p>
          <a:p>
            <a:pPr marL="0" indent="0" algn="ctr">
              <a:buNone/>
            </a:pPr>
            <a:endParaRPr lang="en-US" dirty="0"/>
          </a:p>
        </p:txBody>
      </p:sp>
    </p:spTree>
    <p:extLst>
      <p:ext uri="{BB962C8B-B14F-4D97-AF65-F5344CB8AC3E}">
        <p14:creationId xmlns:p14="http://schemas.microsoft.com/office/powerpoint/2010/main" val="21996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0239-3F37-4E1D-AA15-3B93EC6938EF}"/>
              </a:ext>
            </a:extLst>
          </p:cNvPr>
          <p:cNvSpPr>
            <a:spLocks noGrp="1"/>
          </p:cNvSpPr>
          <p:nvPr>
            <p:ph type="title"/>
          </p:nvPr>
        </p:nvSpPr>
        <p:spPr/>
        <p:txBody>
          <a:bodyPr>
            <a:normAutofit/>
          </a:bodyPr>
          <a:lstStyle/>
          <a:p>
            <a:r>
              <a:rPr lang="en-US" b="1" dirty="0"/>
              <a:t>Team Contract</a:t>
            </a:r>
          </a:p>
        </p:txBody>
      </p:sp>
      <p:sp>
        <p:nvSpPr>
          <p:cNvPr id="3" name="Content Placeholder 2">
            <a:extLst>
              <a:ext uri="{FF2B5EF4-FFF2-40B4-BE49-F238E27FC236}">
                <a16:creationId xmlns:a16="http://schemas.microsoft.com/office/drawing/2014/main" id="{94CA0B07-EFD1-4012-8EEE-AACBE2E7B783}"/>
              </a:ext>
            </a:extLst>
          </p:cNvPr>
          <p:cNvSpPr>
            <a:spLocks noGrp="1"/>
          </p:cNvSpPr>
          <p:nvPr>
            <p:ph idx="1"/>
          </p:nvPr>
        </p:nvSpPr>
        <p:spPr/>
        <p:txBody>
          <a:bodyPr/>
          <a:lstStyle/>
          <a:p>
            <a:pPr marL="0" indent="0">
              <a:buNone/>
            </a:pPr>
            <a:r>
              <a:rPr lang="en-US" dirty="0"/>
              <a:t>This team contract of Group 2 is to ensure the proper development of an e-commerce prototype website. This team contract is used to make sure  that every team members will be held accountable for any consequences, setbacks or mistakes. This contract will show how the team functions and what sort of actions the team will take in securing for completing the project.</a:t>
            </a:r>
          </a:p>
          <a:p>
            <a:endParaRPr lang="en-US" dirty="0"/>
          </a:p>
        </p:txBody>
      </p:sp>
    </p:spTree>
    <p:extLst>
      <p:ext uri="{BB962C8B-B14F-4D97-AF65-F5344CB8AC3E}">
        <p14:creationId xmlns:p14="http://schemas.microsoft.com/office/powerpoint/2010/main" val="28900782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TotalTime>
  <Words>1683</Words>
  <Application>Microsoft Office PowerPoint</Application>
  <PresentationFormat>Widescreen</PresentationFormat>
  <Paragraphs>198</Paragraphs>
  <Slides>45</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Calibri</vt:lpstr>
      <vt:lpstr>Calibri Light</vt:lpstr>
      <vt:lpstr>Lato</vt:lpstr>
      <vt:lpstr>Montserrat</vt:lpstr>
      <vt:lpstr>Twentieth Century</vt:lpstr>
      <vt:lpstr>Office Theme</vt:lpstr>
      <vt:lpstr>Focus</vt:lpstr>
      <vt:lpstr>Project management</vt:lpstr>
      <vt:lpstr>PowerPoint Presentation</vt:lpstr>
      <vt:lpstr>PowerPoint Presentation</vt:lpstr>
      <vt:lpstr>Project Justification</vt:lpstr>
      <vt:lpstr>Duration and Estimated Budget</vt:lpstr>
      <vt:lpstr>Project Scope</vt:lpstr>
      <vt:lpstr>Roles and Responsibility</vt:lpstr>
      <vt:lpstr>PowerPoint Presentation</vt:lpstr>
      <vt:lpstr>Team Contract</vt:lpstr>
      <vt:lpstr>Team Structure</vt:lpstr>
      <vt:lpstr>Team Procedures</vt:lpstr>
      <vt:lpstr>Team Participation</vt:lpstr>
      <vt:lpstr>Consequences of Breach of Contract</vt:lpstr>
      <vt:lpstr>Personal Accountability</vt:lpstr>
      <vt:lpstr>PowerPoint Presentation</vt:lpstr>
      <vt:lpstr>Team Belbin Analysis</vt:lpstr>
      <vt:lpstr>SKILL AUDIT</vt:lpstr>
      <vt:lpstr>Communication Methods</vt:lpstr>
      <vt:lpstr>Meetings</vt:lpstr>
      <vt:lpstr>MS Project</vt:lpstr>
      <vt:lpstr>MS Project</vt:lpstr>
      <vt:lpstr>MS Project</vt:lpstr>
      <vt:lpstr>MS Project</vt:lpstr>
      <vt:lpstr>MS Project</vt:lpstr>
      <vt:lpstr>PowerPoint Presentation</vt:lpstr>
      <vt:lpstr>Executing Phase</vt:lpstr>
      <vt:lpstr>Entity Relationship Diagram</vt:lpstr>
      <vt:lpstr>PowerPoint Presentation</vt:lpstr>
      <vt:lpstr>Customer Wireframe</vt:lpstr>
      <vt:lpstr>Work in Progress</vt:lpstr>
      <vt:lpstr>Customer Wireframe</vt:lpstr>
      <vt:lpstr>Work in Progress</vt:lpstr>
      <vt:lpstr>Customer Wireframe</vt:lpstr>
      <vt:lpstr>Work in Progress</vt:lpstr>
      <vt:lpstr>Customer Wireframe</vt:lpstr>
      <vt:lpstr>Trader Wireframe</vt:lpstr>
      <vt:lpstr>Trader Wireframe</vt:lpstr>
      <vt:lpstr>Work in Progress</vt:lpstr>
      <vt:lpstr>Requirement catalogue</vt:lpstr>
      <vt:lpstr>Customer Interface</vt:lpstr>
      <vt:lpstr>Trader Interface</vt:lpstr>
      <vt:lpstr>Management Interface</vt:lpstr>
      <vt:lpstr>Product Interface</vt:lpstr>
      <vt:lpstr>Non Functional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Apil Parajuli</dc:creator>
  <cp:lastModifiedBy>joshipratish997@gmail.com</cp:lastModifiedBy>
  <cp:revision>48</cp:revision>
  <dcterms:created xsi:type="dcterms:W3CDTF">2021-06-09T16:15:46Z</dcterms:created>
  <dcterms:modified xsi:type="dcterms:W3CDTF">2021-06-11T14:45:33Z</dcterms:modified>
</cp:coreProperties>
</file>