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F6F2-3D5D-4FA2-8E47-DAE90A591E9A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2178-FE3B-4F52-839C-7C5503A79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CEAA-61F2-4B39-927A-F8D9D2497BE1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05C0A-36AF-4234-AF51-F238C851D715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1290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534400" cy="502920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hlink"/>
                </a:solidFill>
                <a:ea typeface="宋体" charset="-122"/>
              </a:rPr>
              <a:t>朴素贝叶斯方法（</a:t>
            </a:r>
            <a:r>
              <a:rPr lang="en-US" altLang="zh-CN" sz="2400" dirty="0" smtClean="0">
                <a:solidFill>
                  <a:schemeClr val="hlink"/>
                </a:solidFill>
                <a:ea typeface="宋体" charset="-122"/>
              </a:rPr>
              <a:t>Naïve </a:t>
            </a:r>
            <a:r>
              <a:rPr lang="en-US" altLang="zh-CN" sz="2400" dirty="0" err="1" smtClean="0">
                <a:solidFill>
                  <a:schemeClr val="hlink"/>
                </a:solidFill>
                <a:ea typeface="宋体" charset="-122"/>
              </a:rPr>
              <a:t>Bayes</a:t>
            </a:r>
            <a:r>
              <a:rPr lang="zh-CN" altLang="en-US" sz="2400" dirty="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zh-CN" altLang="en-US" sz="2000" dirty="0" smtClean="0">
                <a:ea typeface="宋体" charset="-122"/>
              </a:rPr>
              <a:t>问题：给定一个类标签集合</a:t>
            </a:r>
            <a:r>
              <a:rPr lang="en-US" altLang="zh-CN" sz="2000" b="1" dirty="0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2000" dirty="0" smtClean="0">
                <a:latin typeface="High Tower Text" pitchFamily="18" charset="0"/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= {c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,c</a:t>
            </a:r>
            <a:r>
              <a:rPr lang="en-US" altLang="zh-CN" sz="2000" baseline="-25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, …, </a:t>
            </a:r>
            <a:r>
              <a:rPr lang="en-US" altLang="zh-CN" sz="2000" dirty="0" err="1" smtClean="0">
                <a:ea typeface="宋体" charset="-122"/>
              </a:rPr>
              <a:t>c</a:t>
            </a:r>
            <a:r>
              <a:rPr lang="en-US" altLang="zh-CN" sz="2000" baseline="-25000" dirty="0" err="1" smtClean="0">
                <a:ea typeface="宋体" charset="-122"/>
              </a:rPr>
              <a:t>j</a:t>
            </a:r>
            <a:r>
              <a:rPr lang="en-US" altLang="zh-CN" sz="2000" dirty="0" smtClean="0">
                <a:ea typeface="宋体" charset="-122"/>
              </a:rPr>
              <a:t>}</a:t>
            </a:r>
            <a:r>
              <a:rPr lang="zh-CN" altLang="en-US" sz="2000" dirty="0" smtClean="0">
                <a:ea typeface="宋体" charset="-122"/>
              </a:rPr>
              <a:t>以及一个文档</a:t>
            </a:r>
            <a:r>
              <a:rPr lang="en-US" altLang="zh-CN" sz="2000" dirty="0" smtClean="0">
                <a:ea typeface="宋体" charset="-122"/>
              </a:rPr>
              <a:t>d</a:t>
            </a:r>
            <a:r>
              <a:rPr lang="zh-CN" altLang="en-US" sz="2000" dirty="0" smtClean="0">
                <a:ea typeface="宋体" charset="-122"/>
              </a:rPr>
              <a:t>，给文档</a:t>
            </a:r>
            <a:r>
              <a:rPr lang="en-US" altLang="zh-CN" sz="2000" dirty="0" smtClean="0">
                <a:ea typeface="宋体" charset="-122"/>
              </a:rPr>
              <a:t>d</a:t>
            </a:r>
            <a:r>
              <a:rPr lang="zh-CN" altLang="en-US" sz="2000" dirty="0" smtClean="0">
                <a:ea typeface="宋体" charset="-122"/>
              </a:rPr>
              <a:t>分配一个最合适的类别标签</a:t>
            </a:r>
          </a:p>
          <a:p>
            <a:r>
              <a:rPr lang="zh-CN" altLang="en-US" sz="2000" dirty="0" smtClean="0">
                <a:ea typeface="宋体" charset="-122"/>
              </a:rPr>
              <a:t>基本思想：对于类标签集合</a:t>
            </a:r>
            <a:r>
              <a:rPr lang="en-US" altLang="zh-CN" sz="2000" b="1" dirty="0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2000" dirty="0" smtClean="0">
                <a:latin typeface="High Tower Text" pitchFamily="18" charset="0"/>
                <a:ea typeface="宋体" charset="-122"/>
              </a:rPr>
              <a:t> </a:t>
            </a:r>
            <a:r>
              <a:rPr lang="zh-CN" altLang="en-US" sz="2000" dirty="0" smtClean="0">
                <a:latin typeface="High Tower Text" pitchFamily="18" charset="0"/>
                <a:ea typeface="宋体" charset="-122"/>
              </a:rPr>
              <a:t>中的每个类标签</a:t>
            </a:r>
            <a:r>
              <a:rPr lang="en-US" altLang="zh-CN" sz="2000" dirty="0" err="1" smtClean="0">
                <a:ea typeface="宋体" charset="-122"/>
              </a:rPr>
              <a:t>c</a:t>
            </a:r>
            <a:r>
              <a:rPr lang="en-US" altLang="zh-CN" sz="2000" baseline="-25000" dirty="0" err="1" smtClean="0">
                <a:ea typeface="宋体" charset="-122"/>
              </a:rPr>
              <a:t>i</a:t>
            </a:r>
            <a:r>
              <a:rPr lang="en-US" altLang="zh-CN" sz="2000" dirty="0" smtClean="0">
                <a:ea typeface="宋体" charset="-122"/>
              </a:rPr>
              <a:t> (i = 1, …, j), </a:t>
            </a:r>
            <a:r>
              <a:rPr lang="zh-CN" altLang="en-US" sz="2000" dirty="0" smtClean="0">
                <a:ea typeface="宋体" charset="-122"/>
              </a:rPr>
              <a:t>计算条件概率</a:t>
            </a:r>
            <a:r>
              <a:rPr lang="en-US" altLang="zh-CN" sz="2000" dirty="0" smtClean="0">
                <a:ea typeface="宋体" charset="-122"/>
              </a:rPr>
              <a:t>p (</a:t>
            </a:r>
            <a:r>
              <a:rPr lang="en-US" altLang="zh-CN" sz="2000" dirty="0" err="1" smtClean="0">
                <a:ea typeface="宋体" charset="-122"/>
              </a:rPr>
              <a:t>c</a:t>
            </a:r>
            <a:r>
              <a:rPr lang="en-US" altLang="zh-CN" sz="2000" baseline="-25000" dirty="0" err="1" smtClean="0">
                <a:ea typeface="宋体" charset="-122"/>
              </a:rPr>
              <a:t>i</a:t>
            </a:r>
            <a:r>
              <a:rPr lang="en-US" altLang="zh-CN" sz="2000" dirty="0" smtClean="0">
                <a:ea typeface="宋体" charset="-122"/>
              </a:rPr>
              <a:t> |d)</a:t>
            </a:r>
            <a:r>
              <a:rPr lang="zh-CN" altLang="en-US" sz="2000" dirty="0" smtClean="0">
                <a:ea typeface="宋体" charset="-122"/>
              </a:rPr>
              <a:t>，使</a:t>
            </a:r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条件概率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p (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charset="-122"/>
              </a:rPr>
              <a:t>c</a:t>
            </a:r>
            <a:r>
              <a:rPr lang="en-US" altLang="zh-CN" sz="2000" baseline="-25000" dirty="0" err="1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 |d)</a:t>
            </a:r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最大的类别作为文档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d</a:t>
            </a:r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最终的类别</a:t>
            </a:r>
            <a:r>
              <a:rPr lang="zh-CN" altLang="en-US" sz="2000" dirty="0" smtClean="0">
                <a:ea typeface="宋体" charset="-122"/>
              </a:rPr>
              <a:t>。</a:t>
            </a:r>
          </a:p>
          <a:p>
            <a:pPr lvl="1"/>
            <a:r>
              <a:rPr lang="zh-CN" altLang="en-US" sz="1800" dirty="0" smtClean="0">
                <a:ea typeface="宋体" charset="-122"/>
              </a:rPr>
              <a:t>基于概率的思想，给定一个文档</a:t>
            </a:r>
            <a:r>
              <a:rPr lang="en-US" altLang="zh-CN" sz="1800" dirty="0" smtClean="0">
                <a:ea typeface="宋体" charset="-122"/>
              </a:rPr>
              <a:t>d</a:t>
            </a:r>
            <a:r>
              <a:rPr lang="zh-CN" altLang="en-US" sz="1800" dirty="0" smtClean="0">
                <a:ea typeface="宋体" charset="-122"/>
              </a:rPr>
              <a:t>，看该文档属于哪个类别的可能性最大，就认为该文档属于哪个类别。</a:t>
            </a:r>
          </a:p>
          <a:p>
            <a:pPr lvl="1"/>
            <a:r>
              <a:rPr lang="zh-CN" altLang="en-US" sz="1800" dirty="0" smtClean="0">
                <a:ea typeface="宋体" charset="-122"/>
              </a:rPr>
              <a:t>类似于赌博游戏，要你猜硬币的正、反面，猜对了有奖励。假如我告诉你出现正面的几率是</a:t>
            </a:r>
            <a:r>
              <a:rPr lang="en-US" altLang="zh-CN" sz="1800" dirty="0" smtClean="0">
                <a:ea typeface="宋体" charset="-122"/>
              </a:rPr>
              <a:t>60%</a:t>
            </a:r>
            <a:r>
              <a:rPr lang="zh-CN" altLang="en-US" sz="1800" dirty="0" smtClean="0">
                <a:ea typeface="宋体" charset="-122"/>
              </a:rPr>
              <a:t>，出现负面的几率是</a:t>
            </a:r>
            <a:r>
              <a:rPr lang="en-US" altLang="zh-CN" sz="1800" dirty="0" smtClean="0">
                <a:ea typeface="宋体" charset="-122"/>
              </a:rPr>
              <a:t>40%</a:t>
            </a:r>
            <a:r>
              <a:rPr lang="zh-CN" altLang="en-US" sz="1800" dirty="0" smtClean="0">
                <a:ea typeface="宋体" charset="-122"/>
              </a:rPr>
              <a:t>，你会怎么选择？当然会选择正面，因为这样你有更高的几率赢钱。</a:t>
            </a:r>
          </a:p>
          <a:p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因此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Naïve 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charset="-122"/>
              </a:rPr>
              <a:t>Bayes</a:t>
            </a:r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是一个基于概率的分类器</a:t>
            </a:r>
          </a:p>
          <a:p>
            <a:r>
              <a:rPr lang="en-US" altLang="zh-CN" sz="2000" dirty="0" smtClean="0">
                <a:ea typeface="宋体" charset="-122"/>
              </a:rPr>
              <a:t>Naïve </a:t>
            </a:r>
            <a:r>
              <a:rPr lang="en-US" altLang="zh-CN" sz="2000" dirty="0" err="1" smtClean="0">
                <a:ea typeface="宋体" charset="-122"/>
              </a:rPr>
              <a:t>Bayes</a:t>
            </a:r>
            <a:r>
              <a:rPr lang="zh-CN" altLang="en-US" sz="2000" dirty="0" smtClean="0">
                <a:ea typeface="宋体" charset="-122"/>
              </a:rPr>
              <a:t>是一个简单、速度快的分类器，效果也非常好。在理论上错误率最低（已经被证明，这里我们忽略证明过程）。</a:t>
            </a:r>
          </a:p>
          <a:p>
            <a:r>
              <a:rPr lang="zh-CN" altLang="en-US" sz="2000" dirty="0" smtClean="0">
                <a:ea typeface="宋体" charset="-122"/>
              </a:rPr>
              <a:t>经常作为分类器性能比较的基准（</a:t>
            </a:r>
            <a:r>
              <a:rPr lang="en-US" altLang="zh-CN" sz="2000" dirty="0" smtClean="0">
                <a:ea typeface="宋体" charset="-122"/>
              </a:rPr>
              <a:t>Base line</a:t>
            </a:r>
            <a:r>
              <a:rPr lang="zh-CN" altLang="en-US" sz="2000" dirty="0" smtClean="0">
                <a:ea typeface="宋体" charset="-122"/>
              </a:rPr>
              <a:t>）</a:t>
            </a:r>
          </a:p>
          <a:p>
            <a:endParaRPr lang="zh-CN" altLang="en-US" sz="2000" dirty="0" smtClean="0">
              <a:solidFill>
                <a:schemeClr val="hlink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2CD-C48F-42B1-B9B0-1B25777373BA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84F45-7EB4-41D5-A04A-DB42D08D8D2C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54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分类器举例</a:t>
            </a: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首先估计先验概率</a:t>
            </a:r>
            <a:r>
              <a:rPr lang="en-US" altLang="zh-CN" sz="2000" smtClean="0">
                <a:ea typeface="宋体" charset="-122"/>
              </a:rPr>
              <a:t>p (c=yes)</a:t>
            </a:r>
            <a:r>
              <a:rPr lang="zh-CN" altLang="en-US" sz="2000" smtClean="0">
                <a:ea typeface="宋体" charset="-122"/>
              </a:rPr>
              <a:t>和</a:t>
            </a:r>
            <a:r>
              <a:rPr lang="en-US" altLang="zh-CN" sz="2000" smtClean="0">
                <a:ea typeface="宋体" charset="-122"/>
              </a:rPr>
              <a:t>p (c=no)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smtClean="0">
                <a:ea typeface="宋体" charset="-122"/>
              </a:rPr>
              <a:t>		 p (c=yes) = 3/4  </a:t>
            </a:r>
            <a:r>
              <a:rPr lang="zh-CN" altLang="en-US" sz="2000" smtClean="0">
                <a:ea typeface="宋体" charset="-122"/>
              </a:rPr>
              <a:t>（</a:t>
            </a:r>
            <a:r>
              <a:rPr lang="en-US" altLang="zh-CN" sz="2000" smtClean="0">
                <a:ea typeface="宋体" charset="-122"/>
              </a:rPr>
              <a:t>4</a:t>
            </a:r>
            <a:r>
              <a:rPr lang="zh-CN" altLang="en-US" sz="2000" smtClean="0">
                <a:ea typeface="宋体" charset="-122"/>
              </a:rPr>
              <a:t>个训练集文档中有</a:t>
            </a:r>
            <a:r>
              <a:rPr lang="en-US" altLang="zh-CN" sz="2000" smtClean="0">
                <a:ea typeface="宋体" charset="-122"/>
              </a:rPr>
              <a:t>3</a:t>
            </a:r>
            <a:r>
              <a:rPr lang="zh-CN" altLang="en-US" sz="2000" smtClean="0">
                <a:ea typeface="宋体" charset="-122"/>
              </a:rPr>
              <a:t>个类型是</a:t>
            </a:r>
            <a:r>
              <a:rPr lang="en-US" altLang="zh-CN" sz="2000" smtClean="0">
                <a:ea typeface="宋体" charset="-122"/>
              </a:rPr>
              <a:t>yes</a:t>
            </a:r>
            <a:r>
              <a:rPr lang="zh-CN" altLang="en-US" sz="2000" smtClean="0">
                <a:ea typeface="宋体" charset="-122"/>
              </a:rPr>
              <a:t>）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宋体" charset="-122"/>
              </a:rPr>
              <a:t>		 </a:t>
            </a:r>
            <a:r>
              <a:rPr lang="en-US" altLang="zh-CN" sz="2000" smtClean="0">
                <a:ea typeface="宋体" charset="-122"/>
              </a:rPr>
              <a:t>p (c=no)  = 1/4  </a:t>
            </a:r>
            <a:r>
              <a:rPr lang="zh-CN" altLang="en-US" sz="2000" smtClean="0">
                <a:ea typeface="宋体" charset="-122"/>
              </a:rPr>
              <a:t>（</a:t>
            </a:r>
            <a:r>
              <a:rPr lang="en-US" altLang="zh-CN" sz="2000" smtClean="0">
                <a:ea typeface="宋体" charset="-122"/>
              </a:rPr>
              <a:t>4</a:t>
            </a:r>
            <a:r>
              <a:rPr lang="zh-CN" altLang="en-US" sz="2000" smtClean="0">
                <a:ea typeface="宋体" charset="-122"/>
              </a:rPr>
              <a:t>个训练集文档中有</a:t>
            </a:r>
            <a:r>
              <a:rPr lang="en-US" altLang="zh-CN" sz="2000" smtClean="0">
                <a:ea typeface="宋体" charset="-122"/>
              </a:rPr>
              <a:t>1</a:t>
            </a:r>
            <a:r>
              <a:rPr lang="zh-CN" altLang="en-US" sz="2000" smtClean="0">
                <a:ea typeface="宋体" charset="-122"/>
              </a:rPr>
              <a:t>个类型是</a:t>
            </a:r>
            <a:r>
              <a:rPr lang="en-US" altLang="zh-CN" sz="2000" smtClean="0">
                <a:ea typeface="宋体" charset="-122"/>
              </a:rPr>
              <a:t>no</a:t>
            </a:r>
            <a:r>
              <a:rPr lang="zh-CN" altLang="en-US" sz="2000" smtClean="0">
                <a:ea typeface="宋体" charset="-122"/>
              </a:rPr>
              <a:t>）</a:t>
            </a:r>
            <a:endParaRPr lang="en-US" altLang="zh-CN" sz="2000" smtClean="0">
              <a:ea typeface="宋体" charset="-122"/>
            </a:endParaRP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578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C0-CA3F-45F2-9ACB-DD851A5C8F5E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C1B6-CA2A-4FAB-9415-F3D289B56FBB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55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分类器举例</a:t>
            </a:r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下一步通过训练集估计概率</a:t>
            </a:r>
            <a:r>
              <a:rPr lang="en-US" altLang="zh-CN" sz="2000" smtClean="0">
                <a:ea typeface="宋体" charset="-122"/>
              </a:rPr>
              <a:t>p (t</a:t>
            </a:r>
            <a:r>
              <a:rPr lang="en-US" altLang="zh-CN" sz="2000" baseline="-25000" smtClean="0">
                <a:ea typeface="宋体" charset="-122"/>
              </a:rPr>
              <a:t>k</a:t>
            </a:r>
            <a:r>
              <a:rPr lang="en-US" altLang="zh-CN" sz="2000" smtClean="0">
                <a:ea typeface="宋体" charset="-122"/>
              </a:rPr>
              <a:t>|c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)</a:t>
            </a:r>
            <a:r>
              <a:rPr lang="zh-CN" altLang="en-US" sz="2000" smtClean="0">
                <a:ea typeface="宋体" charset="-122"/>
              </a:rPr>
              <a:t>，由于测试集文档只包含</a:t>
            </a:r>
            <a:r>
              <a:rPr lang="en-US" altLang="zh-CN" sz="2000" smtClean="0">
                <a:ea typeface="宋体" charset="-122"/>
              </a:rPr>
              <a:t>term Chinese, Tokyo, Japan, </a:t>
            </a:r>
            <a:r>
              <a:rPr lang="zh-CN" altLang="en-US" sz="2000" smtClean="0">
                <a:ea typeface="宋体" charset="-122"/>
              </a:rPr>
              <a:t>因此只需要估计以下概率</a:t>
            </a:r>
            <a:r>
              <a:rPr lang="zh-CN" altLang="en-US" sz="2400" smtClean="0">
                <a:ea typeface="宋体" charset="-122"/>
              </a:rPr>
              <a:t> </a:t>
            </a:r>
            <a:endParaRPr lang="zh-CN" altLang="en-US" sz="2000" smtClean="0">
              <a:ea typeface="宋体" charset="-122"/>
            </a:endParaRPr>
          </a:p>
          <a:p>
            <a:pPr lvl="1"/>
            <a:r>
              <a:rPr lang="en-US" altLang="zh-CN" sz="1800" smtClean="0">
                <a:ea typeface="宋体" charset="-122"/>
              </a:rPr>
              <a:t>p (Chinese |c=yes) = 5/8</a:t>
            </a:r>
          </a:p>
          <a:p>
            <a:pPr lvl="1">
              <a:buFont typeface="Verdana" pitchFamily="34" charset="0"/>
              <a:buNone/>
            </a:pPr>
            <a:r>
              <a:rPr lang="en-US" altLang="zh-CN" sz="1800" smtClean="0">
                <a:ea typeface="宋体" charset="-122"/>
              </a:rPr>
              <a:t>   </a:t>
            </a:r>
            <a:r>
              <a:rPr lang="zh-CN" altLang="en-US" sz="1800" smtClean="0">
                <a:ea typeface="宋体" charset="-122"/>
              </a:rPr>
              <a:t>在</a:t>
            </a:r>
            <a:r>
              <a:rPr lang="en-US" altLang="zh-CN" sz="1800" smtClean="0">
                <a:ea typeface="宋体" charset="-122"/>
              </a:rPr>
              <a:t>c=yes</a:t>
            </a:r>
            <a:r>
              <a:rPr lang="zh-CN" altLang="en-US" sz="1800" smtClean="0">
                <a:ea typeface="宋体" charset="-122"/>
              </a:rPr>
              <a:t>的训练文档里，一个</a:t>
            </a:r>
            <a:r>
              <a:rPr lang="en-US" altLang="zh-CN" sz="1800" smtClean="0">
                <a:ea typeface="宋体" charset="-122"/>
              </a:rPr>
              <a:t>8</a:t>
            </a:r>
            <a:r>
              <a:rPr lang="zh-CN" altLang="en-US" sz="1800" smtClean="0">
                <a:ea typeface="宋体" charset="-122"/>
              </a:rPr>
              <a:t>个</a:t>
            </a:r>
            <a:r>
              <a:rPr lang="en-US" altLang="zh-CN" sz="1800" smtClean="0">
                <a:ea typeface="宋体" charset="-122"/>
              </a:rPr>
              <a:t>term</a:t>
            </a:r>
            <a:r>
              <a:rPr lang="zh-CN" altLang="en-US" sz="1800" smtClean="0">
                <a:ea typeface="宋体" charset="-122"/>
              </a:rPr>
              <a:t>，其中</a:t>
            </a:r>
            <a:r>
              <a:rPr lang="en-US" altLang="zh-CN" sz="1800" smtClean="0">
                <a:ea typeface="宋体" charset="-122"/>
              </a:rPr>
              <a:t>Chinese</a:t>
            </a:r>
            <a:r>
              <a:rPr lang="zh-CN" altLang="en-US" sz="1800" smtClean="0">
                <a:ea typeface="宋体" charset="-122"/>
              </a:rPr>
              <a:t>出现了</a:t>
            </a:r>
            <a:r>
              <a:rPr lang="en-US" altLang="zh-CN" sz="1800" smtClean="0">
                <a:ea typeface="宋体" charset="-122"/>
              </a:rPr>
              <a:t>5</a:t>
            </a:r>
            <a:r>
              <a:rPr lang="zh-CN" altLang="en-US" sz="1800" smtClean="0">
                <a:ea typeface="宋体" charset="-122"/>
              </a:rPr>
              <a:t>次</a:t>
            </a:r>
            <a:endParaRPr lang="en-US" altLang="zh-CN" sz="1800" smtClean="0">
              <a:ea typeface="宋体" charset="-122"/>
            </a:endParaRPr>
          </a:p>
          <a:p>
            <a:pPr lvl="1"/>
            <a:r>
              <a:rPr lang="en-US" altLang="zh-CN" sz="1800" smtClean="0">
                <a:ea typeface="宋体" charset="-122"/>
              </a:rPr>
              <a:t>p (Chinese |c=no) = 1/3</a:t>
            </a:r>
            <a:r>
              <a:rPr lang="zh-CN" altLang="en-US" sz="1800" smtClean="0">
                <a:ea typeface="宋体" charset="-122"/>
              </a:rPr>
              <a:t>，道理同上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 (Tokyo |c=yes ) = 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(0+1)</a:t>
            </a:r>
            <a:r>
              <a:rPr lang="en-US" altLang="zh-CN" sz="1800" smtClean="0">
                <a:ea typeface="宋体" charset="-122"/>
              </a:rPr>
              <a:t>/8=1/8</a:t>
            </a:r>
          </a:p>
          <a:p>
            <a:pPr lvl="1">
              <a:buFont typeface="Verdana" pitchFamily="34" charset="0"/>
              <a:buNone/>
            </a:pPr>
            <a:r>
              <a:rPr lang="en-US" altLang="zh-CN" sz="1800" smtClean="0">
                <a:ea typeface="宋体" charset="-122"/>
              </a:rPr>
              <a:t>	</a:t>
            </a:r>
            <a:r>
              <a:rPr lang="zh-CN" altLang="en-US" sz="1800" smtClean="0">
                <a:ea typeface="宋体" charset="-122"/>
              </a:rPr>
              <a:t>由于在</a:t>
            </a:r>
            <a:r>
              <a:rPr lang="en-US" altLang="zh-CN" sz="1800" smtClean="0">
                <a:ea typeface="宋体" charset="-122"/>
              </a:rPr>
              <a:t>c=yes</a:t>
            </a:r>
            <a:r>
              <a:rPr lang="zh-CN" altLang="en-US" sz="1800" smtClean="0">
                <a:ea typeface="宋体" charset="-122"/>
              </a:rPr>
              <a:t>的训练文档里，</a:t>
            </a:r>
            <a:r>
              <a:rPr lang="en-US" altLang="zh-CN" sz="1800" smtClean="0">
                <a:ea typeface="宋体" charset="-122"/>
              </a:rPr>
              <a:t>Tokyo</a:t>
            </a:r>
            <a:r>
              <a:rPr lang="zh-CN" altLang="en-US" sz="1800" smtClean="0">
                <a:ea typeface="宋体" charset="-122"/>
              </a:rPr>
              <a:t>没有出现过，因此</a:t>
            </a:r>
            <a:r>
              <a:rPr lang="en-US" altLang="zh-CN" sz="1800" smtClean="0">
                <a:ea typeface="宋体" charset="-122"/>
              </a:rPr>
              <a:t>P (Tokyo |c=yes ) </a:t>
            </a:r>
            <a:r>
              <a:rPr lang="zh-CN" altLang="en-US" sz="1800" smtClean="0">
                <a:ea typeface="宋体" charset="-122"/>
              </a:rPr>
              <a:t>应该等于</a:t>
            </a:r>
            <a:r>
              <a:rPr lang="en-US" altLang="zh-CN" sz="1800" smtClean="0">
                <a:ea typeface="宋体" charset="-122"/>
              </a:rPr>
              <a:t>0</a:t>
            </a:r>
            <a:r>
              <a:rPr lang="zh-CN" altLang="en-US" sz="1800" smtClean="0">
                <a:ea typeface="宋体" charset="-122"/>
              </a:rPr>
              <a:t>。由于似然概率等于多个</a:t>
            </a:r>
            <a:r>
              <a:rPr lang="en-US" altLang="zh-CN" sz="1800" smtClean="0">
                <a:ea typeface="宋体" charset="-122"/>
              </a:rPr>
              <a:t> p (t</a:t>
            </a:r>
            <a:r>
              <a:rPr lang="en-US" altLang="zh-CN" sz="1800" baseline="-25000" smtClean="0">
                <a:ea typeface="宋体" charset="-122"/>
              </a:rPr>
              <a:t>k</a:t>
            </a:r>
            <a:r>
              <a:rPr lang="en-US" altLang="zh-CN" sz="1800" smtClean="0">
                <a:ea typeface="宋体" charset="-122"/>
              </a:rPr>
              <a:t>|c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的连乘，因此</a:t>
            </a:r>
            <a:r>
              <a:rPr lang="en-US" altLang="zh-CN" sz="1800" smtClean="0">
                <a:ea typeface="宋体" charset="-122"/>
              </a:rPr>
              <a:t>0</a:t>
            </a:r>
            <a:r>
              <a:rPr lang="zh-CN" altLang="en-US" sz="1800" smtClean="0">
                <a:ea typeface="宋体" charset="-122"/>
              </a:rPr>
              <a:t>概率会导致似然概率</a:t>
            </a:r>
            <a:r>
              <a:rPr lang="en-US" altLang="zh-CN" sz="1800" smtClean="0">
                <a:ea typeface="宋体" charset="-122"/>
              </a:rPr>
              <a:t>=0</a:t>
            </a:r>
            <a:r>
              <a:rPr lang="zh-CN" altLang="en-US" sz="1800" smtClean="0">
                <a:ea typeface="宋体" charset="-122"/>
              </a:rPr>
              <a:t>。为了避免这种情况，需要在分子</a:t>
            </a:r>
            <a:r>
              <a:rPr lang="en-US" altLang="zh-CN" sz="1800" smtClean="0">
                <a:ea typeface="宋体" charset="-122"/>
              </a:rPr>
              <a:t>+1</a:t>
            </a:r>
            <a:r>
              <a:rPr lang="zh-CN" altLang="en-US" sz="1800" smtClean="0">
                <a:ea typeface="宋体" charset="-122"/>
              </a:rPr>
              <a:t>作平滑以避免</a:t>
            </a:r>
            <a:r>
              <a:rPr lang="en-US" altLang="zh-CN" sz="1800" smtClean="0">
                <a:ea typeface="宋体" charset="-122"/>
              </a:rPr>
              <a:t>0</a:t>
            </a:r>
            <a:r>
              <a:rPr lang="zh-CN" altLang="en-US" sz="1800" smtClean="0">
                <a:ea typeface="宋体" charset="-122"/>
              </a:rPr>
              <a:t>概率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 (Tokyo |c=no) = 1/3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 (Japan |c=yes) = 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(0+1)</a:t>
            </a:r>
            <a:r>
              <a:rPr lang="en-US" altLang="zh-CN" sz="1800" smtClean="0">
                <a:ea typeface="宋体" charset="-122"/>
              </a:rPr>
              <a:t>/8 = 1/8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 (Japan |c=no) = 1/3</a:t>
            </a:r>
          </a:p>
          <a:p>
            <a:pPr>
              <a:buFont typeface="Wingdings 3" pitchFamily="18" charset="2"/>
              <a:buNone/>
            </a:pPr>
            <a:endParaRPr lang="zh-CN" altLang="en-US" sz="20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5364-B701-49DF-ACA9-58ADF166456E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85380-38CB-4CA6-8944-8E84D1B2E9C7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1576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分类器举例</a:t>
            </a:r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根据估计的参数计算</a:t>
            </a:r>
            <a:r>
              <a:rPr lang="en-US" altLang="zh-CN" sz="2000" smtClean="0">
                <a:ea typeface="宋体" charset="-122"/>
              </a:rPr>
              <a:t>p (c=yes|d</a:t>
            </a:r>
            <a:r>
              <a:rPr lang="en-US" altLang="zh-CN" sz="2000" baseline="-25000" smtClean="0">
                <a:ea typeface="宋体" charset="-122"/>
              </a:rPr>
              <a:t>5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smtClean="0">
                <a:ea typeface="宋体" charset="-122"/>
              </a:rPr>
              <a:t>		</a:t>
            </a:r>
          </a:p>
          <a:p>
            <a:r>
              <a:rPr lang="zh-CN" altLang="en-US" sz="2000" smtClean="0">
                <a:ea typeface="宋体" charset="-122"/>
              </a:rPr>
              <a:t>根据估计的参数计算</a:t>
            </a:r>
            <a:r>
              <a:rPr lang="en-US" altLang="zh-CN" sz="2000" smtClean="0">
                <a:ea typeface="宋体" charset="-122"/>
              </a:rPr>
              <a:t>p (c=no|d</a:t>
            </a:r>
            <a:r>
              <a:rPr lang="en-US" altLang="zh-CN" sz="2000" baseline="-25000" smtClean="0">
                <a:ea typeface="宋体" charset="-122"/>
              </a:rPr>
              <a:t>5</a:t>
            </a:r>
            <a:r>
              <a:rPr lang="en-US" altLang="zh-CN" sz="2000" smtClean="0">
                <a:ea typeface="宋体" charset="-122"/>
              </a:rPr>
              <a:t>)</a:t>
            </a: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由于</a:t>
            </a:r>
            <a:r>
              <a:rPr lang="en-US" altLang="zh-CN" sz="2000" smtClean="0">
                <a:ea typeface="宋体" charset="-122"/>
              </a:rPr>
              <a:t>p (c=yes|d</a:t>
            </a:r>
            <a:r>
              <a:rPr lang="en-US" altLang="zh-CN" sz="2000" baseline="-25000" smtClean="0">
                <a:ea typeface="宋体" charset="-122"/>
              </a:rPr>
              <a:t>5</a:t>
            </a:r>
            <a:r>
              <a:rPr lang="en-US" altLang="zh-CN" sz="2000" smtClean="0">
                <a:ea typeface="宋体" charset="-122"/>
              </a:rPr>
              <a:t>)&gt;p (c=no|d</a:t>
            </a:r>
            <a:r>
              <a:rPr lang="en-US" altLang="zh-CN" sz="2000" baseline="-25000" smtClean="0">
                <a:ea typeface="宋体" charset="-122"/>
              </a:rPr>
              <a:t>5</a:t>
            </a:r>
            <a:r>
              <a:rPr lang="en-US" altLang="zh-CN" sz="2000" smtClean="0">
                <a:ea typeface="宋体" charset="-122"/>
              </a:rPr>
              <a:t>),</a:t>
            </a:r>
            <a:r>
              <a:rPr lang="zh-CN" altLang="en-US" sz="2000" smtClean="0">
                <a:ea typeface="宋体" charset="-122"/>
              </a:rPr>
              <a:t>因此文档</a:t>
            </a:r>
            <a:r>
              <a:rPr lang="en-US" altLang="zh-CN" sz="2000" smtClean="0">
                <a:ea typeface="宋体" charset="-122"/>
              </a:rPr>
              <a:t>5</a:t>
            </a:r>
            <a:r>
              <a:rPr lang="zh-CN" altLang="en-US" sz="2000" smtClean="0">
                <a:ea typeface="宋体" charset="-122"/>
              </a:rPr>
              <a:t>的类型为</a:t>
            </a:r>
            <a:r>
              <a:rPr lang="en-US" altLang="zh-CN" sz="2000" smtClean="0">
                <a:ea typeface="宋体" charset="-122"/>
              </a:rPr>
              <a:t>yes</a:t>
            </a:r>
          </a:p>
          <a:p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855663" y="1858963"/>
          <a:ext cx="7477125" cy="1220787"/>
        </p:xfrm>
        <a:graphic>
          <a:graphicData uri="http://schemas.openxmlformats.org/presentationml/2006/ole">
            <p:oleObj spid="_x0000_s22530" name="公式" r:id="rId3" imgW="3251160" imgH="583920" progId="Equation.3">
              <p:embed/>
            </p:oleObj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1062038" y="3438525"/>
          <a:ext cx="7065962" cy="1222375"/>
        </p:xfrm>
        <a:graphic>
          <a:graphicData uri="http://schemas.openxmlformats.org/presentationml/2006/ole">
            <p:oleObj spid="_x0000_s22531" name="公式" r:id="rId4" imgW="307332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73D-7118-463A-BB74-8F3594B4CD4B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2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F0D10-65AC-4430-B8E7-2CC2C7BD4263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75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xfrm>
            <a:off x="304800" y="1189038"/>
            <a:ext cx="8534400" cy="4906962"/>
          </a:xfrm>
        </p:spPr>
        <p:txBody>
          <a:bodyPr>
            <a:normAutofit lnSpcReduction="10000"/>
          </a:bodyPr>
          <a:lstStyle/>
          <a:p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zh-CN" altLang="en-US" sz="2000" smtClean="0">
                <a:ea typeface="宋体" charset="-122"/>
              </a:rPr>
              <a:t>为了评估分类效果，我们必须事先知道每个测试文档的真实类型</a:t>
            </a:r>
            <a:r>
              <a:rPr lang="en-US" altLang="zh-CN" sz="2000" smtClean="0">
                <a:ea typeface="宋体" charset="-122"/>
              </a:rPr>
              <a:t>(</a:t>
            </a:r>
            <a:r>
              <a:rPr lang="zh-CN" altLang="en-US" sz="2000" smtClean="0">
                <a:ea typeface="宋体" charset="-122"/>
              </a:rPr>
              <a:t>称为</a:t>
            </a:r>
            <a:r>
              <a:rPr lang="en-US" altLang="zh-CN" sz="2000" smtClean="0">
                <a:ea typeface="宋体" charset="-122"/>
              </a:rPr>
              <a:t>ground truth)</a:t>
            </a:r>
            <a:r>
              <a:rPr lang="zh-CN" altLang="en-US" sz="2000" smtClean="0">
                <a:ea typeface="宋体" charset="-122"/>
              </a:rPr>
              <a:t>，但将测试文档送给分类器进行分类时不会告诉分类器真实类型，而是由分类器进行分类。然后将分类器分类的结果和该文档的真实类型进行比对。</a:t>
            </a:r>
            <a:endParaRPr lang="en-US" altLang="zh-CN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对于每个类（如</a:t>
            </a:r>
            <a:r>
              <a:rPr lang="en-US" altLang="zh-CN" sz="2000" smtClean="0">
                <a:ea typeface="宋体" charset="-122"/>
              </a:rPr>
              <a:t>class A</a:t>
            </a:r>
            <a:r>
              <a:rPr lang="zh-CN" altLang="en-US" sz="2000" smtClean="0">
                <a:ea typeface="宋体" charset="-122"/>
              </a:rPr>
              <a:t>），构造邻接表（</a:t>
            </a:r>
            <a:r>
              <a:rPr lang="en-US" altLang="zh-CN" sz="2000" smtClean="0">
                <a:ea typeface="宋体" charset="-122"/>
              </a:rPr>
              <a:t>Confusion matrix</a:t>
            </a:r>
            <a:r>
              <a:rPr lang="zh-CN" altLang="en-US" sz="2000" smtClean="0">
                <a:ea typeface="宋体" charset="-122"/>
              </a:rPr>
              <a:t>）</a:t>
            </a: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  <a:p>
            <a:r>
              <a:rPr lang="zh-CN" altLang="en-US" sz="1800" smtClean="0">
                <a:ea typeface="宋体" charset="-122"/>
              </a:rPr>
              <a:t>其中： </a:t>
            </a:r>
            <a:r>
              <a:rPr lang="en-US" altLang="zh-CN" sz="1800" smtClean="0">
                <a:ea typeface="宋体" charset="-122"/>
              </a:rPr>
              <a:t>a</a:t>
            </a:r>
            <a:r>
              <a:rPr lang="zh-CN" altLang="en-US" sz="1800" smtClean="0">
                <a:ea typeface="宋体" charset="-122"/>
              </a:rPr>
              <a:t>为真实类型为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accent1"/>
                </a:solidFill>
                <a:ea typeface="宋体" charset="-122"/>
              </a:rPr>
              <a:t>yes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，分类器分类结果也是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yes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的文档个数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		   b</a:t>
            </a:r>
            <a:r>
              <a:rPr lang="zh-CN" altLang="en-US" sz="1800" smtClean="0">
                <a:ea typeface="宋体" charset="-122"/>
              </a:rPr>
              <a:t>为真实类型不是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accent1"/>
                </a:solidFill>
                <a:ea typeface="宋体" charset="-122"/>
              </a:rPr>
              <a:t>no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，但分类器分类结果是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yes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的文档个数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              c</a:t>
            </a:r>
            <a:r>
              <a:rPr lang="zh-CN" altLang="en-US" sz="1800" smtClean="0">
                <a:ea typeface="宋体" charset="-122"/>
              </a:rPr>
              <a:t>为真实类型为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accent1"/>
                </a:solidFill>
                <a:ea typeface="宋体" charset="-122"/>
              </a:rPr>
              <a:t>yes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，但分类器分类结果不是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no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的文档个数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              d</a:t>
            </a:r>
            <a:r>
              <a:rPr lang="zh-CN" altLang="en-US" sz="1800" smtClean="0">
                <a:ea typeface="宋体" charset="-122"/>
              </a:rPr>
              <a:t>为真实类型不是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accent1"/>
                </a:solidFill>
                <a:ea typeface="宋体" charset="-122"/>
              </a:rPr>
              <a:t>no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，分类器分类结果也不是</a:t>
            </a:r>
            <a:r>
              <a:rPr lang="en-US" altLang="zh-CN" sz="1800" smtClean="0">
                <a:ea typeface="宋体" charset="-122"/>
              </a:rPr>
              <a:t>A (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no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的文档个数</a:t>
            </a:r>
            <a:endParaRPr lang="en-US" altLang="zh-CN" sz="1800" smtClean="0">
              <a:ea typeface="宋体" charset="-122"/>
            </a:endParaRPr>
          </a:p>
        </p:txBody>
      </p:sp>
      <p:graphicFrame>
        <p:nvGraphicFramePr>
          <p:cNvPr id="175162" name="Group 58"/>
          <p:cNvGraphicFramePr>
            <a:graphicFrameLocks noGrp="1"/>
          </p:cNvGraphicFramePr>
          <p:nvPr/>
        </p:nvGraphicFramePr>
        <p:xfrm>
          <a:off x="1066800" y="3260725"/>
          <a:ext cx="6719910" cy="1311283"/>
        </p:xfrm>
        <a:graphic>
          <a:graphicData uri="http://schemas.openxmlformats.org/drawingml/2006/table">
            <a:tbl>
              <a:tblPr/>
              <a:tblGrid>
                <a:gridCol w="2762630"/>
                <a:gridCol w="1717310"/>
                <a:gridCol w="2239970"/>
              </a:tblGrid>
              <a:tr h="519701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791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A(TP)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B(FP)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791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C(FN)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d(TN)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156" name="Text Box 52"/>
          <p:cNvSpPr txBox="1">
            <a:spLocks noChangeArrowheads="1"/>
          </p:cNvSpPr>
          <p:nvPr/>
        </p:nvSpPr>
        <p:spPr bwMode="auto">
          <a:xfrm>
            <a:off x="1060450" y="3490916"/>
            <a:ext cx="178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分类器分类结果</a:t>
            </a:r>
          </a:p>
        </p:txBody>
      </p:sp>
      <p:sp>
        <p:nvSpPr>
          <p:cNvPr id="175159" name="Line 55"/>
          <p:cNvSpPr>
            <a:spLocks noChangeShapeType="1"/>
          </p:cNvSpPr>
          <p:nvPr/>
        </p:nvSpPr>
        <p:spPr bwMode="auto">
          <a:xfrm>
            <a:off x="1066800" y="3260725"/>
            <a:ext cx="2790820" cy="525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5160" name="Text Box 56"/>
          <p:cNvSpPr txBox="1">
            <a:spLocks noChangeArrowheads="1"/>
          </p:cNvSpPr>
          <p:nvPr/>
        </p:nvSpPr>
        <p:spPr bwMode="auto">
          <a:xfrm>
            <a:off x="2705100" y="33242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真实类型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4E4-BB4D-4481-8B08-949497BE95A7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43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949C0-F87C-497B-B677-C1477155D443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781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525963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zh-CN" altLang="en-US" sz="2000" smtClean="0">
                <a:ea typeface="宋体" charset="-122"/>
              </a:rPr>
              <a:t>邻接矩阵只是评估单个类的分类效果 </a:t>
            </a:r>
          </a:p>
          <a:p>
            <a:r>
              <a:rPr lang="zh-CN" altLang="en-US" sz="2000" smtClean="0">
                <a:ea typeface="宋体" charset="-122"/>
              </a:rPr>
              <a:t>对于多个类别的分类，如果评估总体效果？</a:t>
            </a:r>
          </a:p>
          <a:p>
            <a:r>
              <a:rPr lang="en-US" altLang="zh-CN" sz="2000" smtClean="0">
                <a:ea typeface="宋体" charset="-122"/>
              </a:rPr>
              <a:t>Macro-Average(</a:t>
            </a:r>
            <a:r>
              <a:rPr lang="zh-CN" altLang="en-US" sz="2000" smtClean="0">
                <a:ea typeface="宋体" charset="-122"/>
              </a:rPr>
              <a:t>宏平均</a:t>
            </a:r>
            <a:r>
              <a:rPr lang="en-US" altLang="zh-CN" sz="2000" smtClean="0">
                <a:ea typeface="宋体" charset="-122"/>
              </a:rPr>
              <a:t>)</a:t>
            </a:r>
            <a:r>
              <a:rPr lang="zh-CN" altLang="en-US" sz="2000" smtClean="0">
                <a:ea typeface="宋体" charset="-122"/>
              </a:rPr>
              <a:t>：对每个类的邻接矩阵求值，然后平均。</a:t>
            </a:r>
          </a:p>
          <a:p>
            <a:r>
              <a:rPr lang="en-US" altLang="zh-CN" sz="2000" smtClean="0">
                <a:ea typeface="宋体" charset="-122"/>
              </a:rPr>
              <a:t>Micro-Average(</a:t>
            </a:r>
            <a:r>
              <a:rPr lang="zh-CN" altLang="en-US" sz="2000" smtClean="0">
                <a:ea typeface="宋体" charset="-122"/>
              </a:rPr>
              <a:t>微平均</a:t>
            </a:r>
            <a:r>
              <a:rPr lang="en-US" altLang="zh-CN" sz="2000" smtClean="0">
                <a:ea typeface="宋体" charset="-122"/>
              </a:rPr>
              <a:t>)</a:t>
            </a:r>
            <a:r>
              <a:rPr lang="zh-CN" altLang="en-US" sz="2000" smtClean="0">
                <a:ea typeface="宋体" charset="-122"/>
              </a:rPr>
              <a:t>：将所有类的邻接矩阵合并，再求值。</a:t>
            </a:r>
          </a:p>
          <a:p>
            <a:r>
              <a:rPr lang="zh-CN" altLang="en-US" sz="2000" smtClean="0">
                <a:ea typeface="宋体" charset="-122"/>
              </a:rPr>
              <a:t>例如，假设</a:t>
            </a:r>
            <a:r>
              <a:rPr lang="en-US" altLang="zh-CN" sz="2000" smtClean="0">
                <a:ea typeface="宋体" charset="-122"/>
              </a:rPr>
              <a:t>class 1</a:t>
            </a:r>
            <a:r>
              <a:rPr lang="zh-CN" altLang="en-US" sz="2000" smtClean="0">
                <a:ea typeface="宋体" charset="-122"/>
              </a:rPr>
              <a:t>和</a:t>
            </a:r>
            <a:r>
              <a:rPr lang="en-US" altLang="zh-CN" sz="2000" smtClean="0">
                <a:ea typeface="宋体" charset="-122"/>
              </a:rPr>
              <a:t>class 2</a:t>
            </a:r>
            <a:r>
              <a:rPr lang="zh-CN" altLang="en-US" sz="2000" smtClean="0">
                <a:ea typeface="宋体" charset="-122"/>
              </a:rPr>
              <a:t>的邻接矩阵如下图所示，如何计算宏平均和微平均？（只计算</a:t>
            </a:r>
            <a:r>
              <a:rPr lang="en-US" altLang="zh-CN" sz="2000" smtClean="0">
                <a:ea typeface="宋体" charset="-122"/>
              </a:rPr>
              <a:t>precision,</a:t>
            </a:r>
            <a:r>
              <a:rPr lang="zh-CN" altLang="en-US" sz="2000" smtClean="0">
                <a:ea typeface="宋体" charset="-122"/>
              </a:rPr>
              <a:t>其他指标类似）</a:t>
            </a:r>
          </a:p>
        </p:txBody>
      </p:sp>
      <p:graphicFrame>
        <p:nvGraphicFramePr>
          <p:cNvPr id="178575" name="Group 399"/>
          <p:cNvGraphicFramePr>
            <a:graphicFrameLocks noGrp="1"/>
          </p:cNvGraphicFramePr>
          <p:nvPr/>
        </p:nvGraphicFramePr>
        <p:xfrm>
          <a:off x="457200" y="4267200"/>
          <a:ext cx="3810000" cy="1600200"/>
        </p:xfrm>
        <a:graphic>
          <a:graphicData uri="http://schemas.openxmlformats.org/drawingml/2006/table">
            <a:tbl>
              <a:tblPr/>
              <a:tblGrid>
                <a:gridCol w="1295400"/>
                <a:gridCol w="1244600"/>
                <a:gridCol w="1270000"/>
              </a:tblGrid>
              <a:tr h="43180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970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8574" name="Group 398"/>
          <p:cNvGraphicFramePr>
            <a:graphicFrameLocks noGrp="1"/>
          </p:cNvGraphicFramePr>
          <p:nvPr/>
        </p:nvGraphicFramePr>
        <p:xfrm>
          <a:off x="4572000" y="4267200"/>
          <a:ext cx="4038600" cy="16002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270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890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576" name="Text Box 400"/>
          <p:cNvSpPr txBox="1">
            <a:spLocks noChangeArrowheads="1"/>
          </p:cNvSpPr>
          <p:nvPr/>
        </p:nvSpPr>
        <p:spPr bwMode="auto">
          <a:xfrm>
            <a:off x="1660525" y="3795713"/>
            <a:ext cx="944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1</a:t>
            </a:r>
          </a:p>
        </p:txBody>
      </p:sp>
      <p:sp>
        <p:nvSpPr>
          <p:cNvPr id="178577" name="Text Box 401"/>
          <p:cNvSpPr txBox="1">
            <a:spLocks noChangeArrowheads="1"/>
          </p:cNvSpPr>
          <p:nvPr/>
        </p:nvSpPr>
        <p:spPr bwMode="auto">
          <a:xfrm>
            <a:off x="5948363" y="3810000"/>
            <a:ext cx="944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A301-DF11-4D9E-93A4-ED311A43678D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43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0AF53-FDB5-410A-A256-38D56A43D7E3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181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525963"/>
          </a:xfrm>
        </p:spPr>
        <p:txBody>
          <a:bodyPr/>
          <a:lstStyle/>
          <a:p>
            <a:r>
              <a:rPr lang="zh-CN" altLang="en-US" sz="2500" smtClean="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500" smtClean="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50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endParaRPr lang="zh-CN" altLang="en-US" sz="25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 smtClean="0">
              <a:solidFill>
                <a:schemeClr val="hlink"/>
              </a:solidFill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用宏平均计算：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class 1</a:t>
            </a:r>
            <a:r>
              <a:rPr lang="zh-CN" altLang="en-US" sz="1800" smtClean="0">
                <a:ea typeface="宋体" charset="-122"/>
              </a:rPr>
              <a:t>的</a:t>
            </a:r>
            <a:r>
              <a:rPr lang="en-US" altLang="zh-CN" sz="1800" smtClean="0">
                <a:ea typeface="宋体" charset="-122"/>
              </a:rPr>
              <a:t>precision=10/(10+10)=0.5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class 2</a:t>
            </a:r>
            <a:r>
              <a:rPr lang="zh-CN" altLang="en-US" sz="1800" smtClean="0">
                <a:ea typeface="宋体" charset="-122"/>
              </a:rPr>
              <a:t>的</a:t>
            </a:r>
            <a:r>
              <a:rPr lang="en-US" altLang="zh-CN" sz="1800" smtClean="0">
                <a:ea typeface="宋体" charset="-122"/>
              </a:rPr>
              <a:t>precision=90/(90+10)=0.9</a:t>
            </a:r>
          </a:p>
          <a:p>
            <a:pPr lvl="1"/>
            <a:r>
              <a:rPr lang="zh-CN" altLang="en-US" sz="1800" smtClean="0">
                <a:ea typeface="宋体" charset="-122"/>
              </a:rPr>
              <a:t>因此总的</a:t>
            </a:r>
            <a:r>
              <a:rPr lang="en-US" altLang="zh-CN" sz="1800" smtClean="0">
                <a:ea typeface="宋体" charset="-122"/>
              </a:rPr>
              <a:t>precision = 0.5+0.9/2 = 0.7</a:t>
            </a:r>
            <a:endParaRPr lang="zh-CN" altLang="en-US" sz="1800" smtClean="0">
              <a:ea typeface="宋体" charset="-122"/>
            </a:endParaRPr>
          </a:p>
          <a:p>
            <a:pPr lvl="1"/>
            <a:endParaRPr lang="zh-CN" altLang="en-US" sz="1800" smtClean="0">
              <a:ea typeface="宋体" charset="-122"/>
            </a:endParaRPr>
          </a:p>
        </p:txBody>
      </p:sp>
      <p:graphicFrame>
        <p:nvGraphicFramePr>
          <p:cNvPr id="181270" name="Group 22"/>
          <p:cNvGraphicFramePr>
            <a:graphicFrameLocks noGrp="1"/>
          </p:cNvGraphicFramePr>
          <p:nvPr/>
        </p:nvGraphicFramePr>
        <p:xfrm>
          <a:off x="457200" y="1981200"/>
          <a:ext cx="3810000" cy="1600200"/>
        </p:xfrm>
        <a:graphic>
          <a:graphicData uri="http://schemas.openxmlformats.org/drawingml/2006/table">
            <a:tbl>
              <a:tblPr/>
              <a:tblGrid>
                <a:gridCol w="1295400"/>
                <a:gridCol w="1244600"/>
                <a:gridCol w="1270000"/>
              </a:tblGrid>
              <a:tr h="43180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970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1288" name="Group 40"/>
          <p:cNvGraphicFramePr>
            <a:graphicFrameLocks noGrp="1"/>
          </p:cNvGraphicFramePr>
          <p:nvPr/>
        </p:nvGraphicFramePr>
        <p:xfrm>
          <a:off x="4572000" y="1981200"/>
          <a:ext cx="4038600" cy="16002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270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890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306" name="Text Box 58"/>
          <p:cNvSpPr txBox="1">
            <a:spLocks noChangeArrowheads="1"/>
          </p:cNvSpPr>
          <p:nvPr/>
        </p:nvSpPr>
        <p:spPr bwMode="auto">
          <a:xfrm>
            <a:off x="1660525" y="1600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1</a:t>
            </a:r>
          </a:p>
        </p:txBody>
      </p:sp>
      <p:sp>
        <p:nvSpPr>
          <p:cNvPr id="181307" name="Text Box 59"/>
          <p:cNvSpPr txBox="1">
            <a:spLocks noChangeArrowheads="1"/>
          </p:cNvSpPr>
          <p:nvPr/>
        </p:nvSpPr>
        <p:spPr bwMode="auto">
          <a:xfrm>
            <a:off x="5948363" y="1614488"/>
            <a:ext cx="94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B994-120C-4C40-9ECE-258B7BC84974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63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D26D2-1F7A-4181-A484-A6E64AB8C1A9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953000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endParaRPr lang="zh-CN" altLang="en-US" sz="33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33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400" smtClean="0">
              <a:solidFill>
                <a:schemeClr val="hlink"/>
              </a:solidFill>
              <a:ea typeface="宋体" charset="-122"/>
            </a:endParaRPr>
          </a:p>
          <a:p>
            <a:pPr>
              <a:lnSpc>
                <a:spcPct val="135000"/>
              </a:lnSpc>
            </a:pPr>
            <a:endParaRPr lang="zh-CN" altLang="en-US" sz="2000" smtClean="0">
              <a:ea typeface="宋体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 smtClean="0">
                <a:ea typeface="宋体" charset="-122"/>
              </a:rPr>
              <a:t>用微平均计算，首先将</a:t>
            </a:r>
            <a:r>
              <a:rPr lang="en-US" altLang="zh-CN" sz="2000" smtClean="0">
                <a:ea typeface="宋体" charset="-122"/>
              </a:rPr>
              <a:t>2</a:t>
            </a:r>
            <a:r>
              <a:rPr lang="zh-CN" altLang="en-US" sz="2000" smtClean="0">
                <a:ea typeface="宋体" charset="-122"/>
              </a:rPr>
              <a:t>个类的邻接矩阵合并</a:t>
            </a:r>
          </a:p>
          <a:p>
            <a:endParaRPr lang="zh-CN" altLang="en-US" sz="2400" smtClean="0">
              <a:ea typeface="宋体" charset="-122"/>
            </a:endParaRPr>
          </a:p>
          <a:p>
            <a:endParaRPr lang="zh-CN" altLang="en-US" sz="2800" smtClean="0">
              <a:ea typeface="宋体" charset="-122"/>
            </a:endParaRPr>
          </a:p>
          <a:p>
            <a:endParaRPr lang="zh-CN" altLang="en-US" sz="2800" smtClean="0">
              <a:ea typeface="宋体" charset="-122"/>
            </a:endParaRPr>
          </a:p>
          <a:p>
            <a:endParaRPr lang="zh-CN" altLang="en-US" sz="2300" smtClean="0">
              <a:ea typeface="宋体" charset="-122"/>
            </a:endParaRPr>
          </a:p>
        </p:txBody>
      </p:sp>
      <p:graphicFrame>
        <p:nvGraphicFramePr>
          <p:cNvPr id="184324" name="Group 4"/>
          <p:cNvGraphicFramePr>
            <a:graphicFrameLocks noGrp="1"/>
          </p:cNvGraphicFramePr>
          <p:nvPr/>
        </p:nvGraphicFramePr>
        <p:xfrm>
          <a:off x="457200" y="1981200"/>
          <a:ext cx="3810000" cy="1600200"/>
        </p:xfrm>
        <a:graphic>
          <a:graphicData uri="http://schemas.openxmlformats.org/drawingml/2006/table">
            <a:tbl>
              <a:tblPr/>
              <a:tblGrid>
                <a:gridCol w="1295400"/>
                <a:gridCol w="1244600"/>
                <a:gridCol w="1270000"/>
              </a:tblGrid>
              <a:tr h="43180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970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342" name="Group 22"/>
          <p:cNvGraphicFramePr>
            <a:graphicFrameLocks noGrp="1"/>
          </p:cNvGraphicFramePr>
          <p:nvPr/>
        </p:nvGraphicFramePr>
        <p:xfrm>
          <a:off x="4572000" y="1981200"/>
          <a:ext cx="4038600" cy="16002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270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890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0" name="Text Box 40"/>
          <p:cNvSpPr txBox="1">
            <a:spLocks noChangeArrowheads="1"/>
          </p:cNvSpPr>
          <p:nvPr/>
        </p:nvSpPr>
        <p:spPr bwMode="auto">
          <a:xfrm>
            <a:off x="1660525" y="1600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1</a:t>
            </a:r>
          </a:p>
        </p:txBody>
      </p: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5948363" y="1614488"/>
            <a:ext cx="94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2</a:t>
            </a:r>
          </a:p>
        </p:txBody>
      </p:sp>
      <p:graphicFrame>
        <p:nvGraphicFramePr>
          <p:cNvPr id="184485" name="Group 165"/>
          <p:cNvGraphicFramePr>
            <a:graphicFrameLocks noGrp="1"/>
          </p:cNvGraphicFramePr>
          <p:nvPr/>
        </p:nvGraphicFramePr>
        <p:xfrm>
          <a:off x="457200" y="4203700"/>
          <a:ext cx="4724400" cy="1600200"/>
        </p:xfrm>
        <a:graphic>
          <a:graphicData uri="http://schemas.openxmlformats.org/drawingml/2006/table">
            <a:tbl>
              <a:tblPr/>
              <a:tblGrid>
                <a:gridCol w="1085850"/>
                <a:gridCol w="1576388"/>
                <a:gridCol w="2062162"/>
              </a:tblGrid>
              <a:tr h="42545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1860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86" name="Text Box 166"/>
          <p:cNvSpPr txBox="1">
            <a:spLocks noChangeArrowheads="1"/>
          </p:cNvSpPr>
          <p:nvPr/>
        </p:nvSpPr>
        <p:spPr bwMode="auto">
          <a:xfrm>
            <a:off x="5334000" y="4533900"/>
            <a:ext cx="374491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>
                <a:latin typeface="Lucida Sans Unicode" pitchFamily="34" charset="0"/>
              </a:rPr>
              <a:t>总的</a:t>
            </a:r>
          </a:p>
          <a:p>
            <a: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>
                <a:latin typeface="Lucida Sans Unicode" pitchFamily="34" charset="0"/>
              </a:rPr>
              <a:t>precision= 100/(100+20)=0.83</a:t>
            </a:r>
            <a:endParaRPr lang="zh-CN" altLang="en-US">
              <a:latin typeface="Lucida Sans Unicode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802B-D35C-4A72-AAC7-6E475E942AA5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A0C73-E397-4DDE-84D8-6B35DE3C208A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300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34400" cy="4800600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朴素贝叶斯方法（</a:t>
            </a:r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en-US" altLang="zh-CN" sz="2000" smtClean="0">
                <a:ea typeface="宋体" charset="-122"/>
              </a:rPr>
              <a:t>Question:</a:t>
            </a:r>
            <a:r>
              <a:rPr lang="zh-CN" altLang="en-US" sz="2000" smtClean="0">
                <a:ea typeface="宋体" charset="-122"/>
              </a:rPr>
              <a:t>如何计算条件概率</a:t>
            </a:r>
            <a:r>
              <a:rPr lang="en-US" altLang="zh-CN" sz="2000" smtClean="0">
                <a:ea typeface="宋体" charset="-122"/>
              </a:rPr>
              <a:t>p (c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 |d )</a:t>
            </a:r>
            <a:r>
              <a:rPr lang="zh-CN" altLang="en-US" sz="2000" smtClean="0">
                <a:ea typeface="宋体" charset="-122"/>
              </a:rPr>
              <a:t>？</a:t>
            </a:r>
          </a:p>
          <a:p>
            <a:r>
              <a:rPr lang="zh-CN" altLang="en-US" sz="2000" smtClean="0">
                <a:ea typeface="宋体" charset="-122"/>
              </a:rPr>
              <a:t>利用概率论里的</a:t>
            </a:r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公式：</a:t>
            </a: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如何理解</a:t>
            </a:r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公式？仅仅是数学公式的变换吗？</a:t>
            </a:r>
          </a:p>
          <a:p>
            <a:r>
              <a:rPr lang="zh-CN" altLang="en-US" sz="2000" smtClean="0">
                <a:ea typeface="宋体" charset="-122"/>
              </a:rPr>
              <a:t>深刻理解</a:t>
            </a:r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公式是理解机器学习算法的重要基础，我认为</a:t>
            </a:r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公式是机器学习理论里最重要的基础</a:t>
            </a:r>
          </a:p>
          <a:p>
            <a:endParaRPr lang="zh-CN" altLang="en-US" sz="2000" smtClean="0">
              <a:ea typeface="宋体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71650" y="2224088"/>
          <a:ext cx="4687888" cy="823912"/>
        </p:xfrm>
        <a:graphic>
          <a:graphicData uri="http://schemas.openxmlformats.org/presentationml/2006/ole">
            <p:oleObj spid="_x0000_s15362" name="公式" r:id="rId3" imgW="16761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29E7-F3EE-4807-9313-BF857A476AD6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AAC27-2D0C-428A-999C-4504EBB75E17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320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公式</a:t>
            </a:r>
          </a:p>
          <a:p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公式实际上陈述了下列事实</a:t>
            </a: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smtClean="0">
                <a:ea typeface="宋体" charset="-122"/>
              </a:rPr>
              <a:t>	    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|d): </a:t>
            </a:r>
            <a:r>
              <a:rPr lang="zh-CN" altLang="en-US" sz="1800" smtClean="0">
                <a:ea typeface="宋体" charset="-122"/>
              </a:rPr>
              <a:t>后验概率或条件概率</a:t>
            </a:r>
            <a:r>
              <a:rPr lang="en-US" altLang="zh-CN" sz="1800" smtClean="0">
                <a:ea typeface="宋体" charset="-122"/>
              </a:rPr>
              <a:t>(posterior) 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): </a:t>
            </a:r>
            <a:r>
              <a:rPr lang="zh-CN" altLang="en-US" sz="1800" smtClean="0">
                <a:ea typeface="宋体" charset="-122"/>
              </a:rPr>
              <a:t>先验概率</a:t>
            </a:r>
            <a:r>
              <a:rPr lang="en-US" altLang="zh-CN" sz="1800" smtClean="0">
                <a:ea typeface="宋体" charset="-122"/>
              </a:rPr>
              <a:t>(prior)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ea typeface="宋体" charset="-122"/>
              </a:rPr>
              <a:t>   	    p (d|c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): </a:t>
            </a:r>
            <a:r>
              <a:rPr lang="zh-CN" altLang="en-US" sz="1800" smtClean="0">
                <a:ea typeface="宋体" charset="-122"/>
              </a:rPr>
              <a:t>似然概率</a:t>
            </a:r>
            <a:r>
              <a:rPr lang="en-US" altLang="zh-CN" sz="1800" smtClean="0">
                <a:ea typeface="宋体" charset="-122"/>
              </a:rPr>
              <a:t>(likelihood)	    p (d): </a:t>
            </a:r>
            <a:r>
              <a:rPr lang="zh-CN" altLang="en-US" sz="1800" smtClean="0">
                <a:ea typeface="宋体" charset="-122"/>
              </a:rPr>
              <a:t>证据</a:t>
            </a:r>
            <a:r>
              <a:rPr lang="en-US" altLang="zh-CN" sz="1800" smtClean="0">
                <a:ea typeface="宋体" charset="-122"/>
              </a:rPr>
              <a:t>(evidence)</a:t>
            </a:r>
          </a:p>
          <a:p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公式的意义：</a:t>
            </a:r>
          </a:p>
          <a:p>
            <a:pPr lvl="1"/>
            <a:r>
              <a:rPr lang="zh-CN" altLang="en-US" sz="1800" smtClean="0">
                <a:ea typeface="宋体" charset="-122"/>
              </a:rPr>
              <a:t>当观察到</a:t>
            </a:r>
            <a:r>
              <a:rPr lang="en-US" altLang="zh-CN" sz="1800" smtClean="0">
                <a:ea typeface="宋体" charset="-122"/>
              </a:rPr>
              <a:t>evidence p (d) </a:t>
            </a:r>
            <a:r>
              <a:rPr lang="zh-CN" altLang="en-US" sz="1800" smtClean="0">
                <a:ea typeface="宋体" charset="-122"/>
              </a:rPr>
              <a:t>时，后验概率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|d)</a:t>
            </a:r>
            <a:r>
              <a:rPr lang="zh-CN" altLang="en-US" sz="1800" smtClean="0">
                <a:ea typeface="宋体" charset="-122"/>
              </a:rPr>
              <a:t>取决于似然概率</a:t>
            </a:r>
            <a:r>
              <a:rPr lang="en-US" altLang="zh-CN" sz="1800" smtClean="0">
                <a:ea typeface="宋体" charset="-122"/>
              </a:rPr>
              <a:t>p (d|c</a:t>
            </a:r>
            <a:r>
              <a:rPr lang="en-US" altLang="zh-CN" sz="1800" baseline="-25000" smtClean="0">
                <a:ea typeface="宋体" charset="-122"/>
              </a:rPr>
              <a:t>i 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和先验概率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。因为当</a:t>
            </a:r>
            <a:r>
              <a:rPr lang="en-US" altLang="zh-CN" sz="1800" smtClean="0">
                <a:ea typeface="宋体" charset="-122"/>
              </a:rPr>
              <a:t>evidence p (d) </a:t>
            </a:r>
            <a:r>
              <a:rPr lang="zh-CN" altLang="en-US" sz="1800" smtClean="0">
                <a:ea typeface="宋体" charset="-122"/>
              </a:rPr>
              <a:t>已知时，</a:t>
            </a:r>
            <a:r>
              <a:rPr lang="en-US" altLang="zh-CN" sz="1800" smtClean="0">
                <a:ea typeface="宋体" charset="-122"/>
              </a:rPr>
              <a:t>p (d)</a:t>
            </a:r>
            <a:r>
              <a:rPr lang="zh-CN" altLang="en-US" sz="1800" smtClean="0">
                <a:ea typeface="宋体" charset="-122"/>
              </a:rPr>
              <a:t>成为常量，</a:t>
            </a:r>
            <a:r>
              <a:rPr lang="en-US" altLang="zh-CN" sz="1800" smtClean="0">
                <a:ea typeface="宋体" charset="-122"/>
              </a:rPr>
              <a:t>Bayes</a:t>
            </a:r>
            <a:r>
              <a:rPr lang="zh-CN" altLang="en-US" sz="1800" smtClean="0">
                <a:ea typeface="宋体" charset="-122"/>
              </a:rPr>
              <a:t>公式变成</a:t>
            </a:r>
          </a:p>
          <a:p>
            <a:pPr lvl="1"/>
            <a:endParaRPr lang="zh-CN" altLang="en-US" sz="1800" smtClean="0">
              <a:ea typeface="宋体" charset="-122"/>
            </a:endParaRPr>
          </a:p>
          <a:p>
            <a:pPr lvl="1"/>
            <a:endParaRPr lang="zh-CN" altLang="en-US" sz="1800" smtClean="0">
              <a:ea typeface="宋体" charset="-122"/>
            </a:endParaRPr>
          </a:p>
          <a:p>
            <a:pPr lvl="1"/>
            <a:r>
              <a:rPr lang="zh-CN" altLang="en-US" sz="1800" smtClean="0">
                <a:ea typeface="宋体" charset="-122"/>
              </a:rPr>
              <a:t>符号   表示成正比（</a:t>
            </a:r>
            <a:r>
              <a:rPr lang="en-US" altLang="zh-CN" sz="1800" smtClean="0">
                <a:ea typeface="宋体" charset="-122"/>
              </a:rPr>
              <a:t>be proportional to</a:t>
            </a:r>
            <a:r>
              <a:rPr lang="zh-CN" altLang="en-US" sz="1800" smtClean="0">
                <a:ea typeface="宋体" charset="-122"/>
              </a:rPr>
              <a:t>）</a:t>
            </a:r>
          </a:p>
          <a:p>
            <a:pPr lvl="1"/>
            <a:r>
              <a:rPr lang="zh-CN" altLang="en-US" sz="1800" smtClean="0">
                <a:ea typeface="宋体" charset="-122"/>
              </a:rPr>
              <a:t>因为我们实际上关心的是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|d)</a:t>
            </a:r>
            <a:r>
              <a:rPr lang="zh-CN" altLang="en-US" sz="1800" smtClean="0">
                <a:ea typeface="宋体" charset="-122"/>
              </a:rPr>
              <a:t>的相对大小</a:t>
            </a:r>
          </a:p>
          <a:p>
            <a:pPr lvl="1"/>
            <a:endParaRPr lang="en-US" altLang="zh-CN" sz="1800" smtClean="0">
              <a:ea typeface="宋体" charset="-122"/>
            </a:endParaRPr>
          </a:p>
        </p:txBody>
      </p:sp>
      <p:graphicFrame>
        <p:nvGraphicFramePr>
          <p:cNvPr id="132102" name="Object 4"/>
          <p:cNvGraphicFramePr>
            <a:graphicFrameLocks noChangeAspect="1"/>
          </p:cNvGraphicFramePr>
          <p:nvPr/>
        </p:nvGraphicFramePr>
        <p:xfrm>
          <a:off x="4335463" y="2247900"/>
          <a:ext cx="3810000" cy="652463"/>
        </p:xfrm>
        <a:graphic>
          <a:graphicData uri="http://schemas.openxmlformats.org/presentationml/2006/ole">
            <p:oleObj spid="_x0000_s16386" name="公式" r:id="rId3" imgW="1447560" imgH="317160" progId="Equation.3">
              <p:embed/>
            </p:oleObj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1141413" y="2260600"/>
          <a:ext cx="2601912" cy="687388"/>
        </p:xfrm>
        <a:graphic>
          <a:graphicData uri="http://schemas.openxmlformats.org/presentationml/2006/ole">
            <p:oleObj spid="_x0000_s16387" name="公式" r:id="rId4" imgW="1180800" imgH="342720" progId="Equation.3">
              <p:embed/>
            </p:oleObj>
          </a:graphicData>
        </a:graphic>
      </p:graphicFrame>
      <p:sp>
        <p:nvSpPr>
          <p:cNvPr id="132110" name="AutoShape 14"/>
          <p:cNvSpPr>
            <a:spLocks noChangeArrowheads="1"/>
          </p:cNvSpPr>
          <p:nvPr/>
        </p:nvSpPr>
        <p:spPr bwMode="auto">
          <a:xfrm>
            <a:off x="3878263" y="2590800"/>
            <a:ext cx="381000" cy="762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2113" name="Object 17"/>
          <p:cNvGraphicFramePr>
            <a:graphicFrameLocks noChangeAspect="1"/>
          </p:cNvGraphicFramePr>
          <p:nvPr/>
        </p:nvGraphicFramePr>
        <p:xfrm>
          <a:off x="1949450" y="4800600"/>
          <a:ext cx="4251325" cy="687388"/>
        </p:xfrm>
        <a:graphic>
          <a:graphicData uri="http://schemas.openxmlformats.org/presentationml/2006/ole">
            <p:oleObj spid="_x0000_s16388" name="公式" r:id="rId5" imgW="1930320" imgH="342720" progId="Equation.3">
              <p:embed/>
            </p:oleObj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/>
        </p:nvGraphicFramePr>
        <p:xfrm>
          <a:off x="1714480" y="5414978"/>
          <a:ext cx="279400" cy="228600"/>
        </p:xfrm>
        <a:graphic>
          <a:graphicData uri="http://schemas.openxmlformats.org/presentationml/2006/ole">
            <p:oleObj spid="_x0000_s16389" name="公式" r:id="rId6" imgW="126720" imgH="114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8E9-8579-4251-84C0-4CE3819C4E2D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7DC48-A6F1-4087-838A-FFA083D20535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37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公式</a:t>
            </a:r>
          </a:p>
          <a:p>
            <a:r>
              <a:rPr lang="zh-CN" altLang="en-US" sz="2000" smtClean="0">
                <a:ea typeface="宋体" charset="-122"/>
              </a:rPr>
              <a:t>当先验概率</a:t>
            </a:r>
            <a:r>
              <a:rPr lang="en-US" altLang="zh-CN" sz="2000" smtClean="0">
                <a:ea typeface="宋体" charset="-122"/>
              </a:rPr>
              <a:t>p (c</a:t>
            </a:r>
            <a:r>
              <a:rPr lang="en-US" altLang="zh-CN" sz="2000" baseline="-25000" smtClean="0">
                <a:ea typeface="宋体" charset="-122"/>
              </a:rPr>
              <a:t>1</a:t>
            </a:r>
            <a:r>
              <a:rPr lang="en-US" altLang="zh-CN" sz="2000" smtClean="0">
                <a:ea typeface="宋体" charset="-122"/>
              </a:rPr>
              <a:t>)=p (c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)=…=p (c</a:t>
            </a:r>
            <a:r>
              <a:rPr lang="en-US" altLang="zh-CN" sz="2000" baseline="-25000" smtClean="0">
                <a:ea typeface="宋体" charset="-122"/>
              </a:rPr>
              <a:t>j</a:t>
            </a:r>
            <a:r>
              <a:rPr lang="en-US" altLang="zh-CN" sz="2000" smtClean="0">
                <a:ea typeface="宋体" charset="-122"/>
              </a:rPr>
              <a:t>)</a:t>
            </a:r>
            <a:r>
              <a:rPr lang="zh-CN" altLang="en-US" sz="2000" smtClean="0">
                <a:ea typeface="宋体" charset="-122"/>
              </a:rPr>
              <a:t> 时，公式</a:t>
            </a:r>
          </a:p>
          <a:p>
            <a:endParaRPr lang="zh-CN" altLang="en-US" sz="2000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宋体" charset="-122"/>
              </a:rPr>
              <a:t>    变成</a:t>
            </a:r>
          </a:p>
          <a:p>
            <a:pPr>
              <a:buFont typeface="Wingdings 3" pitchFamily="18" charset="2"/>
              <a:buNone/>
            </a:pPr>
            <a:endParaRPr lang="zh-CN" altLang="en-US" sz="24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这时给定文档</a:t>
            </a:r>
            <a:r>
              <a:rPr lang="en-US" altLang="zh-CN" sz="2000" smtClean="0">
                <a:ea typeface="宋体" charset="-122"/>
              </a:rPr>
              <a:t>d</a:t>
            </a:r>
            <a:r>
              <a:rPr lang="zh-CN" altLang="en-US" sz="2000" smtClean="0">
                <a:ea typeface="宋体" charset="-122"/>
              </a:rPr>
              <a:t>，该文档属于类别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zh-CN" altLang="en-US" sz="2000" smtClean="0">
                <a:ea typeface="宋体" charset="-122"/>
              </a:rPr>
              <a:t>的概率</a:t>
            </a:r>
            <a:r>
              <a:rPr lang="en-US" altLang="zh-CN" sz="2000" smtClean="0">
                <a:ea typeface="宋体" charset="-122"/>
              </a:rPr>
              <a:t>p (c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 |d )</a:t>
            </a:r>
            <a:r>
              <a:rPr lang="zh-CN" altLang="en-US" sz="2000" smtClean="0">
                <a:ea typeface="宋体" charset="-122"/>
              </a:rPr>
              <a:t>取决于</a:t>
            </a:r>
            <a:r>
              <a:rPr lang="zh-CN" altLang="en-US" sz="2000" smtClean="0">
                <a:solidFill>
                  <a:schemeClr val="hlink"/>
                </a:solidFill>
                <a:ea typeface="宋体" charset="-122"/>
              </a:rPr>
              <a:t>似然概率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p (d|c</a:t>
            </a:r>
            <a:r>
              <a:rPr lang="en-US" altLang="zh-CN" sz="2000" baseline="-25000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)</a:t>
            </a:r>
          </a:p>
          <a:p>
            <a:pPr lvl="1"/>
            <a:r>
              <a:rPr lang="en-US" altLang="zh-CN" sz="1800" smtClean="0">
                <a:ea typeface="宋体" charset="-122"/>
              </a:rPr>
              <a:t>p (d|c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的涵义：给定文档类别</a:t>
            </a:r>
            <a:r>
              <a:rPr lang="en-US" altLang="zh-CN" sz="1800" smtClean="0">
                <a:ea typeface="宋体" charset="-122"/>
              </a:rPr>
              <a:t>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zh-CN" altLang="en-US" sz="1800" smtClean="0">
                <a:ea typeface="宋体" charset="-122"/>
              </a:rPr>
              <a:t>，由类别</a:t>
            </a:r>
            <a:r>
              <a:rPr lang="en-US" altLang="zh-CN" sz="1800" smtClean="0">
                <a:ea typeface="宋体" charset="-122"/>
              </a:rPr>
              <a:t>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zh-CN" altLang="en-US" sz="1800" smtClean="0">
                <a:ea typeface="宋体" charset="-122"/>
              </a:rPr>
              <a:t>产生文档</a:t>
            </a:r>
            <a:r>
              <a:rPr lang="en-US" altLang="zh-CN" sz="1800" smtClean="0">
                <a:ea typeface="宋体" charset="-122"/>
              </a:rPr>
              <a:t>d</a:t>
            </a:r>
            <a:r>
              <a:rPr lang="zh-CN" altLang="en-US" sz="1800" smtClean="0">
                <a:ea typeface="宋体" charset="-122"/>
              </a:rPr>
              <a:t>的可能性（</a:t>
            </a:r>
            <a:r>
              <a:rPr lang="en-US" altLang="zh-CN" sz="1800" smtClean="0">
                <a:ea typeface="宋体" charset="-122"/>
              </a:rPr>
              <a:t>likelihood</a:t>
            </a:r>
            <a:r>
              <a:rPr lang="zh-CN" altLang="en-US" sz="1800" smtClean="0">
                <a:ea typeface="宋体" charset="-122"/>
              </a:rPr>
              <a:t>）。</a:t>
            </a:r>
            <a:endParaRPr lang="en-US" altLang="zh-CN" sz="1800" smtClean="0">
              <a:ea typeface="宋体" charset="-122"/>
            </a:endParaRPr>
          </a:p>
          <a:p>
            <a:pPr lvl="1"/>
            <a:r>
              <a:rPr lang="zh-CN" altLang="en-US" sz="1800" smtClean="0">
                <a:ea typeface="宋体" charset="-122"/>
              </a:rPr>
              <a:t>如果类别</a:t>
            </a:r>
            <a:r>
              <a:rPr lang="en-US" altLang="zh-CN" sz="1800" smtClean="0">
                <a:ea typeface="宋体" charset="-122"/>
              </a:rPr>
              <a:t>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zh-CN" altLang="en-US" sz="1800" smtClean="0">
                <a:ea typeface="宋体" charset="-122"/>
              </a:rPr>
              <a:t>产生文档</a:t>
            </a:r>
            <a:r>
              <a:rPr lang="en-US" altLang="zh-CN" sz="1800" smtClean="0">
                <a:ea typeface="宋体" charset="-122"/>
              </a:rPr>
              <a:t>d</a:t>
            </a:r>
            <a:r>
              <a:rPr lang="zh-CN" altLang="en-US" sz="1800" smtClean="0">
                <a:ea typeface="宋体" charset="-122"/>
              </a:rPr>
              <a:t>的可能性</a:t>
            </a:r>
            <a:r>
              <a:rPr lang="en-US" altLang="zh-CN" sz="1800" smtClean="0">
                <a:ea typeface="宋体" charset="-122"/>
              </a:rPr>
              <a:t>p (d|c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最大，则文档</a:t>
            </a:r>
            <a:r>
              <a:rPr lang="en-US" altLang="zh-CN" sz="1800" smtClean="0">
                <a:ea typeface="宋体" charset="-122"/>
              </a:rPr>
              <a:t>d</a:t>
            </a:r>
            <a:r>
              <a:rPr lang="zh-CN" altLang="en-US" sz="1800" smtClean="0">
                <a:ea typeface="宋体" charset="-122"/>
              </a:rPr>
              <a:t>属于类别</a:t>
            </a:r>
            <a:r>
              <a:rPr lang="en-US" altLang="zh-CN" sz="1800" smtClean="0">
                <a:ea typeface="宋体" charset="-122"/>
              </a:rPr>
              <a:t>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zh-CN" altLang="en-US" sz="1800" smtClean="0">
                <a:ea typeface="宋体" charset="-122"/>
              </a:rPr>
              <a:t>的概率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 |d )</a:t>
            </a:r>
            <a:r>
              <a:rPr lang="zh-CN" altLang="en-US" sz="1800" smtClean="0">
                <a:ea typeface="宋体" charset="-122"/>
              </a:rPr>
              <a:t>最大。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这叫最大似然估计（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Maximum Likelihood Estimation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，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MLE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）</a:t>
            </a:r>
            <a:r>
              <a:rPr lang="zh-CN" altLang="en-US" sz="1800" smtClean="0">
                <a:ea typeface="宋体" charset="-122"/>
              </a:rPr>
              <a:t>。</a:t>
            </a:r>
          </a:p>
          <a:p>
            <a:pPr lvl="1"/>
            <a:r>
              <a:rPr lang="zh-CN" altLang="en-US" sz="1800" smtClean="0">
                <a:ea typeface="宋体" charset="-122"/>
              </a:rPr>
              <a:t>举例：医生根据病人的症状</a:t>
            </a:r>
            <a:r>
              <a:rPr lang="en-US" altLang="zh-CN" sz="1800" smtClean="0">
                <a:ea typeface="宋体" charset="-122"/>
              </a:rPr>
              <a:t>d</a:t>
            </a:r>
            <a:r>
              <a:rPr lang="zh-CN" altLang="en-US" sz="1800" smtClean="0">
                <a:ea typeface="宋体" charset="-122"/>
              </a:rPr>
              <a:t>要判断是否为心脏病</a:t>
            </a:r>
            <a:r>
              <a:rPr lang="en-US" altLang="zh-CN" sz="1800" smtClean="0">
                <a:ea typeface="宋体" charset="-122"/>
              </a:rPr>
              <a:t>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=</a:t>
            </a:r>
            <a:r>
              <a:rPr lang="zh-CN" altLang="en-US" sz="1800" smtClean="0">
                <a:ea typeface="宋体" charset="-122"/>
              </a:rPr>
              <a:t>心脏病</a:t>
            </a:r>
            <a:r>
              <a:rPr lang="en-US" altLang="zh-CN" sz="1800" smtClean="0">
                <a:ea typeface="宋体" charset="-122"/>
              </a:rPr>
              <a:t>),</a:t>
            </a:r>
            <a:r>
              <a:rPr lang="zh-CN" altLang="en-US" sz="1800" smtClean="0">
                <a:ea typeface="宋体" charset="-122"/>
              </a:rPr>
              <a:t>。假设医生不知道其他知识，仅知道如果得了心脏病，有最大可能会出现症状</a:t>
            </a:r>
            <a:r>
              <a:rPr lang="en-US" altLang="zh-CN" sz="1800" smtClean="0">
                <a:ea typeface="宋体" charset="-122"/>
              </a:rPr>
              <a:t>d</a:t>
            </a:r>
            <a:r>
              <a:rPr lang="zh-CN" altLang="en-US" sz="1800" smtClean="0">
                <a:ea typeface="宋体" charset="-122"/>
              </a:rPr>
              <a:t>，那么医生就认为病人得心脏病的可能性最大。因此</a:t>
            </a:r>
            <a:r>
              <a:rPr lang="en-US" altLang="zh-CN" sz="1800" smtClean="0">
                <a:ea typeface="宋体" charset="-122"/>
              </a:rPr>
              <a:t>p (d| 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=</a:t>
            </a:r>
            <a:r>
              <a:rPr lang="zh-CN" altLang="en-US" sz="1800" smtClean="0">
                <a:ea typeface="宋体" charset="-122"/>
              </a:rPr>
              <a:t>心脏病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为似然概率</a:t>
            </a:r>
            <a:r>
              <a:rPr lang="en-US" altLang="zh-CN" sz="1800" smtClean="0">
                <a:ea typeface="宋体" charset="-122"/>
              </a:rPr>
              <a:t>(likelihood)</a:t>
            </a:r>
            <a:r>
              <a:rPr lang="zh-CN" altLang="en-US" sz="1800" smtClean="0">
                <a:ea typeface="宋体" charset="-122"/>
              </a:rPr>
              <a:t>。当似然概率</a:t>
            </a:r>
            <a:r>
              <a:rPr lang="en-US" altLang="zh-CN" sz="1800" smtClean="0">
                <a:ea typeface="宋体" charset="-122"/>
              </a:rPr>
              <a:t>p (d| 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=</a:t>
            </a:r>
            <a:r>
              <a:rPr lang="zh-CN" altLang="en-US" sz="1800" smtClean="0">
                <a:ea typeface="宋体" charset="-122"/>
              </a:rPr>
              <a:t>心脏病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最大时，医生就认为根据症状</a:t>
            </a:r>
            <a:r>
              <a:rPr lang="en-US" altLang="zh-CN" sz="1800" smtClean="0">
                <a:ea typeface="宋体" charset="-122"/>
              </a:rPr>
              <a:t>d</a:t>
            </a:r>
            <a:r>
              <a:rPr lang="zh-CN" altLang="en-US" sz="1800" smtClean="0">
                <a:ea typeface="宋体" charset="-122"/>
              </a:rPr>
              <a:t>，病人得心脏病的概率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=</a:t>
            </a:r>
            <a:r>
              <a:rPr lang="zh-CN" altLang="en-US" sz="1800" smtClean="0">
                <a:ea typeface="宋体" charset="-122"/>
              </a:rPr>
              <a:t>心脏病</a:t>
            </a:r>
            <a:r>
              <a:rPr lang="en-US" altLang="zh-CN" sz="1800" smtClean="0">
                <a:ea typeface="宋体" charset="-122"/>
              </a:rPr>
              <a:t>|d)</a:t>
            </a:r>
            <a:r>
              <a:rPr lang="zh-CN" altLang="en-US" sz="1800" smtClean="0">
                <a:ea typeface="宋体" charset="-122"/>
              </a:rPr>
              <a:t>最大。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这就是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Bayes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公式的意义。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133600" y="2032000"/>
          <a:ext cx="4251325" cy="596900"/>
        </p:xfrm>
        <a:graphic>
          <a:graphicData uri="http://schemas.openxmlformats.org/presentationml/2006/ole">
            <p:oleObj spid="_x0000_s17410" name="公式" r:id="rId3" imgW="1930320" imgH="342720" progId="Equation.3">
              <p:embed/>
            </p:oleObj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2147888" y="2690813"/>
          <a:ext cx="2043112" cy="357187"/>
        </p:xfrm>
        <a:graphic>
          <a:graphicData uri="http://schemas.openxmlformats.org/presentationml/2006/ole">
            <p:oleObj spid="_x0000_s17411" name="公式" r:id="rId4" imgW="9270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7F0C-8F75-400D-8543-047662B25972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6DF83-BE44-4793-8BD3-8621E7EA0BAE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402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>
            <a:normAutofit lnSpcReduction="10000"/>
          </a:bodyPr>
          <a:lstStyle/>
          <a:p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朴素贝叶斯方法（</a:t>
            </a:r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zh-CN" altLang="en-US" sz="2000" smtClean="0">
                <a:ea typeface="宋体" charset="-122"/>
              </a:rPr>
              <a:t>现在再回到</a:t>
            </a:r>
            <a:r>
              <a:rPr lang="en-US" altLang="zh-CN" sz="2000" smtClean="0">
                <a:ea typeface="宋体" charset="-122"/>
              </a:rPr>
              <a:t>Naïve Bayes</a:t>
            </a:r>
            <a:r>
              <a:rPr lang="zh-CN" altLang="en-US" sz="2000" smtClean="0">
                <a:ea typeface="宋体" charset="-122"/>
              </a:rPr>
              <a:t>分类器</a:t>
            </a: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对于类标签集合</a:t>
            </a:r>
            <a:r>
              <a:rPr lang="en-US" altLang="zh-CN" sz="2000" b="1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2000" smtClean="0">
                <a:latin typeface="High Tower Text" pitchFamily="18" charset="0"/>
                <a:ea typeface="宋体" charset="-122"/>
              </a:rPr>
              <a:t> </a:t>
            </a:r>
            <a:r>
              <a:rPr lang="zh-CN" altLang="en-US" sz="2000" smtClean="0">
                <a:latin typeface="High Tower Text" pitchFamily="18" charset="0"/>
                <a:ea typeface="宋体" charset="-122"/>
              </a:rPr>
              <a:t>中的每个类标签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 (i = 1, …, j), </a:t>
            </a:r>
            <a:r>
              <a:rPr lang="zh-CN" altLang="en-US" sz="2000" smtClean="0">
                <a:ea typeface="宋体" charset="-122"/>
              </a:rPr>
              <a:t>计算条件概率</a:t>
            </a:r>
            <a:r>
              <a:rPr lang="en-US" altLang="zh-CN" sz="2000" smtClean="0">
                <a:ea typeface="宋体" charset="-122"/>
              </a:rPr>
              <a:t>p (c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 |d)</a:t>
            </a:r>
            <a:r>
              <a:rPr lang="zh-CN" altLang="en-US" sz="2000" smtClean="0">
                <a:ea typeface="宋体" charset="-122"/>
              </a:rPr>
              <a:t>，使</a:t>
            </a:r>
            <a:r>
              <a:rPr lang="zh-CN" altLang="en-US" sz="2000" smtClean="0">
                <a:solidFill>
                  <a:schemeClr val="hlink"/>
                </a:solidFill>
                <a:ea typeface="宋体" charset="-122"/>
              </a:rPr>
              <a:t>条件概率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p (c</a:t>
            </a:r>
            <a:r>
              <a:rPr lang="en-US" altLang="zh-CN" sz="2000" baseline="-25000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 |d)</a:t>
            </a:r>
            <a:r>
              <a:rPr lang="zh-CN" altLang="en-US" sz="2000" smtClean="0">
                <a:solidFill>
                  <a:schemeClr val="hlink"/>
                </a:solidFill>
                <a:ea typeface="宋体" charset="-122"/>
              </a:rPr>
              <a:t>最大的类别作为文档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d</a:t>
            </a:r>
            <a:r>
              <a:rPr lang="zh-CN" altLang="en-US" sz="2000" smtClean="0">
                <a:solidFill>
                  <a:schemeClr val="hlink"/>
                </a:solidFill>
                <a:ea typeface="宋体" charset="-122"/>
              </a:rPr>
              <a:t>最终的类别</a:t>
            </a:r>
            <a:r>
              <a:rPr lang="zh-CN" altLang="en-US" sz="2000" smtClean="0">
                <a:ea typeface="宋体" charset="-122"/>
              </a:rPr>
              <a:t>。</a:t>
            </a: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其中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en-US" altLang="zh-CN" sz="2000" baseline="-25000" smtClean="0">
                <a:ea typeface="宋体" charset="-122"/>
              </a:rPr>
              <a:t>d</a:t>
            </a:r>
            <a:r>
              <a:rPr lang="zh-CN" altLang="en-US" sz="2000" smtClean="0">
                <a:ea typeface="宋体" charset="-122"/>
              </a:rPr>
              <a:t>为文档</a:t>
            </a:r>
            <a:r>
              <a:rPr lang="en-US" altLang="zh-CN" sz="2000" smtClean="0">
                <a:ea typeface="宋体" charset="-122"/>
              </a:rPr>
              <a:t>d</a:t>
            </a:r>
            <a:r>
              <a:rPr lang="zh-CN" altLang="en-US" sz="2000" smtClean="0">
                <a:ea typeface="宋体" charset="-122"/>
              </a:rPr>
              <a:t>被赋予的类型， 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en-US" altLang="zh-CN" sz="2000" baseline="-25000" smtClean="0">
                <a:ea typeface="宋体" charset="-122"/>
              </a:rPr>
              <a:t>d</a:t>
            </a:r>
            <a:r>
              <a:rPr lang="en-US" altLang="zh-CN" sz="2000" smtClean="0">
                <a:ea typeface="宋体" charset="-122"/>
              </a:rPr>
              <a:t>=</a:t>
            </a:r>
            <a:r>
              <a:rPr lang="zh-CN" altLang="en-US" sz="2000" smtClean="0">
                <a:ea typeface="宋体" charset="-122"/>
              </a:rPr>
              <a:t>使得条件概率</a:t>
            </a:r>
            <a:r>
              <a:rPr lang="en-US" altLang="zh-CN" sz="2000" smtClean="0">
                <a:ea typeface="宋体" charset="-122"/>
              </a:rPr>
              <a:t>p (c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 |d)</a:t>
            </a:r>
            <a:r>
              <a:rPr lang="zh-CN" altLang="en-US" sz="2000" smtClean="0">
                <a:ea typeface="宋体" charset="-122"/>
              </a:rPr>
              <a:t>最大的类型。根据</a:t>
            </a:r>
            <a:r>
              <a:rPr lang="en-US" altLang="zh-CN" sz="2000" smtClean="0">
                <a:ea typeface="宋体" charset="-122"/>
              </a:rPr>
              <a:t>Bayes</a:t>
            </a:r>
            <a:r>
              <a:rPr lang="zh-CN" altLang="en-US" sz="2000" smtClean="0">
                <a:ea typeface="宋体" charset="-122"/>
              </a:rPr>
              <a:t>公式， 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en-US" altLang="zh-CN" sz="2000" baseline="-25000" smtClean="0">
                <a:ea typeface="宋体" charset="-122"/>
              </a:rPr>
              <a:t>d</a:t>
            </a:r>
            <a:r>
              <a:rPr lang="en-US" altLang="zh-CN" sz="2000" smtClean="0">
                <a:ea typeface="宋体" charset="-122"/>
              </a:rPr>
              <a:t>=</a:t>
            </a:r>
            <a:r>
              <a:rPr lang="zh-CN" altLang="en-US" sz="2000" smtClean="0">
                <a:ea typeface="宋体" charset="-122"/>
              </a:rPr>
              <a:t>使得</a:t>
            </a:r>
            <a:r>
              <a:rPr lang="en-US" altLang="zh-CN" sz="2000" smtClean="0">
                <a:ea typeface="宋体" charset="-122"/>
              </a:rPr>
              <a:t>p (d | 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) p (c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)</a:t>
            </a:r>
            <a:r>
              <a:rPr lang="zh-CN" altLang="en-US" sz="2000" smtClean="0">
                <a:ea typeface="宋体" charset="-122"/>
              </a:rPr>
              <a:t>值最大的类型</a:t>
            </a:r>
          </a:p>
          <a:p>
            <a:r>
              <a:rPr lang="zh-CN" altLang="en-US" sz="2000" smtClean="0">
                <a:ea typeface="宋体" charset="-122"/>
              </a:rPr>
              <a:t>剩下的问题是如何得到</a:t>
            </a:r>
            <a:r>
              <a:rPr lang="en-US" altLang="zh-CN" sz="2000" smtClean="0">
                <a:ea typeface="宋体" charset="-122"/>
              </a:rPr>
              <a:t>p (d | 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) </a:t>
            </a:r>
            <a:r>
              <a:rPr lang="zh-CN" altLang="en-US" sz="2000" smtClean="0">
                <a:ea typeface="宋体" charset="-122"/>
              </a:rPr>
              <a:t>和</a:t>
            </a:r>
            <a:r>
              <a:rPr lang="en-US" altLang="zh-CN" sz="2000" smtClean="0">
                <a:ea typeface="宋体" charset="-122"/>
              </a:rPr>
              <a:t>p (c</a:t>
            </a:r>
            <a:r>
              <a:rPr lang="en-US" altLang="zh-CN" sz="2000" baseline="-25000" smtClean="0">
                <a:ea typeface="宋体" charset="-122"/>
              </a:rPr>
              <a:t>i</a:t>
            </a:r>
            <a:r>
              <a:rPr lang="en-US" altLang="zh-CN" sz="2000" smtClean="0">
                <a:ea typeface="宋体" charset="-122"/>
              </a:rPr>
              <a:t>)</a:t>
            </a:r>
            <a:r>
              <a:rPr lang="zh-CN" altLang="en-US" sz="2000" smtClean="0">
                <a:ea typeface="宋体" charset="-122"/>
              </a:rPr>
              <a:t>？</a:t>
            </a:r>
          </a:p>
          <a:p>
            <a:r>
              <a:rPr lang="zh-CN" altLang="en-US" sz="2000" smtClean="0">
                <a:ea typeface="宋体" charset="-122"/>
              </a:rPr>
              <a:t>别忘了训练集和机器学习！</a:t>
            </a:r>
          </a:p>
          <a:p>
            <a:pPr lvl="1"/>
            <a:r>
              <a:rPr lang="zh-CN" altLang="en-US" sz="1800" smtClean="0">
                <a:ea typeface="宋体" charset="-122"/>
              </a:rPr>
              <a:t>对于</a:t>
            </a:r>
            <a:r>
              <a:rPr lang="en-US" altLang="zh-CN" sz="1800" smtClean="0">
                <a:ea typeface="宋体" charset="-122"/>
              </a:rPr>
              <a:t>Naïve Bayes</a:t>
            </a:r>
            <a:r>
              <a:rPr lang="zh-CN" altLang="en-US" sz="1800" smtClean="0">
                <a:ea typeface="宋体" charset="-122"/>
              </a:rPr>
              <a:t>，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用训练集对机器进行训练就是为了算出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p (d | c</a:t>
            </a:r>
            <a:r>
              <a:rPr lang="en-US" altLang="zh-CN" sz="1800" baseline="-25000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) 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和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p (c</a:t>
            </a:r>
            <a:r>
              <a:rPr lang="en-US" altLang="zh-CN" sz="1800" baseline="-25000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)</a:t>
            </a:r>
          </a:p>
          <a:p>
            <a:pPr lvl="1"/>
            <a:r>
              <a:rPr lang="zh-CN" altLang="en-US" sz="1800" smtClean="0">
                <a:ea typeface="宋体" charset="-122"/>
              </a:rPr>
              <a:t>训练的过程就是参数估计的过程。这里要估计的参数就是</a:t>
            </a:r>
            <a:r>
              <a:rPr lang="en-US" altLang="zh-CN" sz="1800" smtClean="0">
                <a:ea typeface="宋体" charset="-122"/>
              </a:rPr>
              <a:t>p (d | 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 </a:t>
            </a:r>
            <a:r>
              <a:rPr lang="zh-CN" altLang="en-US" sz="1800" smtClean="0">
                <a:ea typeface="宋体" charset="-122"/>
              </a:rPr>
              <a:t>和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</a:t>
            </a:r>
            <a:endParaRPr lang="zh-CN" altLang="en-US" sz="1800" smtClean="0">
              <a:ea typeface="宋体" charset="-122"/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2057400" y="1981200"/>
          <a:ext cx="4251325" cy="687388"/>
        </p:xfrm>
        <a:graphic>
          <a:graphicData uri="http://schemas.openxmlformats.org/presentationml/2006/ole">
            <p:oleObj spid="_x0000_s18434" name="公式" r:id="rId3" imgW="1930320" imgH="342720" progId="Equation.3">
              <p:embed/>
            </p:oleObj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1828800" y="3286124"/>
          <a:ext cx="5314950" cy="636587"/>
        </p:xfrm>
        <a:graphic>
          <a:graphicData uri="http://schemas.openxmlformats.org/presentationml/2006/ole">
            <p:oleObj spid="_x0000_s18435" name="公式" r:id="rId4" imgW="21207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D4B2-ED28-4344-B53B-AC9D94A38E08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C34D2-6001-4892-ABE7-11E0A23D52B2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4336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525963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的参数估计</a:t>
            </a:r>
          </a:p>
          <a:p>
            <a:r>
              <a:rPr lang="zh-CN" altLang="en-US" sz="2000" smtClean="0">
                <a:ea typeface="宋体" charset="-122"/>
              </a:rPr>
              <a:t>假设</a:t>
            </a:r>
            <a:r>
              <a:rPr lang="zh-CN" altLang="en-US" sz="2000" smtClean="0">
                <a:latin typeface="High Tower Text" pitchFamily="18" charset="0"/>
                <a:ea typeface="宋体" charset="-122"/>
              </a:rPr>
              <a:t>类别标签集合</a:t>
            </a:r>
            <a:r>
              <a:rPr lang="en-US" altLang="zh-CN" sz="2000" b="1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2000" smtClean="0">
                <a:latin typeface="High Tower Text" pitchFamily="18" charset="0"/>
                <a:ea typeface="宋体" charset="-122"/>
              </a:rPr>
              <a:t> </a:t>
            </a:r>
            <a:r>
              <a:rPr lang="en-US" altLang="zh-CN" sz="2000" smtClean="0">
                <a:ea typeface="宋体" charset="-122"/>
              </a:rPr>
              <a:t>= {c</a:t>
            </a:r>
            <a:r>
              <a:rPr lang="en-US" altLang="zh-CN" sz="2000" baseline="-25000" smtClean="0">
                <a:ea typeface="宋体" charset="-122"/>
              </a:rPr>
              <a:t>1</a:t>
            </a:r>
            <a:r>
              <a:rPr lang="en-US" altLang="zh-CN" sz="2000" smtClean="0">
                <a:ea typeface="宋体" charset="-122"/>
              </a:rPr>
              <a:t>,c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, …, c</a:t>
            </a:r>
            <a:r>
              <a:rPr lang="en-US" altLang="zh-CN" sz="2000" baseline="-25000" smtClean="0">
                <a:ea typeface="宋体" charset="-122"/>
              </a:rPr>
              <a:t>j</a:t>
            </a:r>
            <a:r>
              <a:rPr lang="en-US" altLang="zh-CN" sz="2000" smtClean="0">
                <a:ea typeface="宋体" charset="-122"/>
              </a:rPr>
              <a:t>}</a:t>
            </a:r>
            <a:endParaRPr lang="zh-CN" altLang="en-US" sz="2000" smtClean="0">
              <a:solidFill>
                <a:schemeClr val="hlink"/>
              </a:solidFill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假设训练集</a:t>
            </a:r>
            <a:r>
              <a:rPr lang="en-US" altLang="zh-CN" sz="2000" b="1" smtClean="0">
                <a:latin typeface="High Tower Text" pitchFamily="18" charset="0"/>
                <a:ea typeface="宋体" charset="-122"/>
              </a:rPr>
              <a:t>D</a:t>
            </a:r>
            <a:r>
              <a:rPr lang="zh-CN" altLang="en-US" sz="2000" smtClean="0">
                <a:ea typeface="宋体" charset="-122"/>
              </a:rPr>
              <a:t>包含</a:t>
            </a:r>
            <a:r>
              <a:rPr lang="en-US" altLang="zh-CN" sz="2000" smtClean="0">
                <a:ea typeface="宋体" charset="-122"/>
              </a:rPr>
              <a:t>N</a:t>
            </a:r>
            <a:r>
              <a:rPr lang="zh-CN" altLang="en-US" sz="2000" smtClean="0">
                <a:ea typeface="宋体" charset="-122"/>
              </a:rPr>
              <a:t>个文档，其中每个文档都被标上了类别标签</a:t>
            </a:r>
          </a:p>
          <a:p>
            <a:r>
              <a:rPr lang="zh-CN" altLang="en-US" sz="2000" smtClean="0">
                <a:solidFill>
                  <a:schemeClr val="hlink"/>
                </a:solidFill>
                <a:ea typeface="宋体" charset="-122"/>
              </a:rPr>
              <a:t>首先估计先验概率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p (c</a:t>
            </a:r>
            <a:r>
              <a:rPr lang="en-US" altLang="zh-CN" sz="2000" baseline="-25000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000" smtClean="0">
                <a:solidFill>
                  <a:schemeClr val="hlink"/>
                </a:solidFill>
                <a:ea typeface="宋体" charset="-122"/>
              </a:rPr>
              <a:t>) (i=1, …, j)</a:t>
            </a:r>
          </a:p>
          <a:p>
            <a:endParaRPr lang="en-US" altLang="zh-CN" sz="2000" smtClean="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en-US" altLang="zh-CN" sz="2000" smtClean="0">
              <a:ea typeface="宋体" charset="-122"/>
            </a:endParaRP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981200" y="2895600"/>
          <a:ext cx="4176713" cy="941388"/>
        </p:xfrm>
        <a:graphic>
          <a:graphicData uri="http://schemas.openxmlformats.org/presentationml/2006/ole">
            <p:oleObj spid="_x0000_s19458" name="公式" r:id="rId3" imgW="133344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F908-92AF-447A-999C-C5C0C4C1A62A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CB5C2-BD1B-4201-8102-37C641C44FB4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4541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10600" cy="4525963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hlink"/>
                </a:solidFill>
                <a:ea typeface="宋体" charset="-122"/>
              </a:rPr>
              <a:t>Naïve </a:t>
            </a:r>
            <a:r>
              <a:rPr lang="en-US" altLang="zh-CN" sz="2400" dirty="0" err="1" smtClean="0">
                <a:solidFill>
                  <a:schemeClr val="hlink"/>
                </a:solidFill>
                <a:ea typeface="宋体" charset="-122"/>
              </a:rPr>
              <a:t>Bayes</a:t>
            </a:r>
            <a:r>
              <a:rPr lang="zh-CN" altLang="en-US" sz="2400" dirty="0" smtClean="0">
                <a:solidFill>
                  <a:schemeClr val="hlink"/>
                </a:solidFill>
                <a:ea typeface="宋体" charset="-122"/>
              </a:rPr>
              <a:t>的参数估计</a:t>
            </a:r>
          </a:p>
          <a:p>
            <a:r>
              <a:rPr lang="zh-CN" altLang="en-US" sz="2000" dirty="0" smtClean="0">
                <a:ea typeface="宋体" charset="-122"/>
              </a:rPr>
              <a:t>假设</a:t>
            </a:r>
            <a:r>
              <a:rPr lang="zh-CN" altLang="en-US" sz="2000" dirty="0" smtClean="0">
                <a:latin typeface="High Tower Text" pitchFamily="18" charset="0"/>
                <a:ea typeface="宋体" charset="-122"/>
              </a:rPr>
              <a:t>类别标签集合</a:t>
            </a:r>
            <a:r>
              <a:rPr lang="en-US" altLang="zh-CN" sz="2000" b="1" dirty="0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2000" dirty="0" smtClean="0">
                <a:latin typeface="High Tower Text" pitchFamily="18" charset="0"/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= {c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2000" dirty="0" smtClean="0">
                <a:ea typeface="宋体" charset="-122"/>
              </a:rPr>
              <a:t>,c</a:t>
            </a:r>
            <a:r>
              <a:rPr lang="en-US" altLang="zh-CN" sz="2000" baseline="-25000" dirty="0" smtClean="0">
                <a:ea typeface="宋体" charset="-122"/>
              </a:rPr>
              <a:t>2</a:t>
            </a:r>
            <a:r>
              <a:rPr lang="en-US" altLang="zh-CN" sz="2000" dirty="0" smtClean="0">
                <a:ea typeface="宋体" charset="-122"/>
              </a:rPr>
              <a:t>, …, </a:t>
            </a:r>
            <a:r>
              <a:rPr lang="en-US" altLang="zh-CN" sz="2000" dirty="0" err="1" smtClean="0">
                <a:ea typeface="宋体" charset="-122"/>
              </a:rPr>
              <a:t>c</a:t>
            </a:r>
            <a:r>
              <a:rPr lang="en-US" altLang="zh-CN" sz="2000" baseline="-25000" dirty="0" err="1" smtClean="0">
                <a:ea typeface="宋体" charset="-122"/>
              </a:rPr>
              <a:t>j</a:t>
            </a:r>
            <a:r>
              <a:rPr lang="en-US" altLang="zh-CN" sz="2000" dirty="0" smtClean="0">
                <a:ea typeface="宋体" charset="-122"/>
              </a:rPr>
              <a:t>}</a:t>
            </a:r>
            <a:endParaRPr lang="zh-CN" altLang="en-US" sz="2000" dirty="0" smtClean="0">
              <a:solidFill>
                <a:schemeClr val="hlink"/>
              </a:solidFill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假设训练集</a:t>
            </a:r>
            <a:r>
              <a:rPr lang="en-US" altLang="zh-CN" sz="2000" b="1" dirty="0" smtClean="0">
                <a:latin typeface="High Tower Text" pitchFamily="18" charset="0"/>
                <a:ea typeface="宋体" charset="-122"/>
              </a:rPr>
              <a:t>D</a:t>
            </a:r>
            <a:r>
              <a:rPr lang="zh-CN" altLang="en-US" sz="2000" dirty="0" smtClean="0">
                <a:ea typeface="宋体" charset="-122"/>
              </a:rPr>
              <a:t>包含</a:t>
            </a:r>
            <a:r>
              <a:rPr lang="en-US" altLang="zh-CN" sz="2000" dirty="0" smtClean="0">
                <a:ea typeface="宋体" charset="-122"/>
              </a:rPr>
              <a:t>N</a:t>
            </a:r>
            <a:r>
              <a:rPr lang="zh-CN" altLang="en-US" sz="2000" dirty="0" smtClean="0">
                <a:ea typeface="宋体" charset="-122"/>
              </a:rPr>
              <a:t>个文档，其中每个文档都被标上了类别标签</a:t>
            </a:r>
          </a:p>
          <a:p>
            <a:r>
              <a:rPr lang="zh-CN" altLang="en-US" sz="2000" dirty="0" smtClean="0">
                <a:solidFill>
                  <a:schemeClr val="hlink"/>
                </a:solidFill>
                <a:ea typeface="宋体" charset="-122"/>
              </a:rPr>
              <a:t>还需要估计似然概率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p (d | </a:t>
            </a:r>
            <a:r>
              <a:rPr lang="en-US" altLang="zh-CN" sz="2000" dirty="0" err="1" smtClean="0">
                <a:solidFill>
                  <a:schemeClr val="hlink"/>
                </a:solidFill>
                <a:ea typeface="宋体" charset="-122"/>
              </a:rPr>
              <a:t>c</a:t>
            </a:r>
            <a:r>
              <a:rPr lang="en-US" altLang="zh-CN" sz="2000" baseline="-25000" dirty="0" err="1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)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chemeClr val="hlink"/>
                </a:solidFill>
                <a:ea typeface="宋体" charset="-122"/>
              </a:rPr>
              <a:t>(i=1, …, j)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为了估计</a:t>
            </a:r>
            <a:r>
              <a:rPr lang="en-US" altLang="zh-CN" sz="2000" dirty="0" smtClean="0">
                <a:ea typeface="宋体" charset="-122"/>
              </a:rPr>
              <a:t>p (d | </a:t>
            </a:r>
            <a:r>
              <a:rPr lang="en-US" altLang="zh-CN" sz="2000" dirty="0" err="1" smtClean="0">
                <a:ea typeface="宋体" charset="-122"/>
              </a:rPr>
              <a:t>c</a:t>
            </a:r>
            <a:r>
              <a:rPr lang="en-US" altLang="zh-CN" sz="2000" baseline="-25000" dirty="0" err="1" smtClean="0">
                <a:ea typeface="宋体" charset="-122"/>
              </a:rPr>
              <a:t>i</a:t>
            </a:r>
            <a:r>
              <a:rPr lang="en-US" altLang="zh-CN" sz="2000" dirty="0" smtClean="0">
                <a:ea typeface="宋体" charset="-122"/>
              </a:rPr>
              <a:t>) </a:t>
            </a:r>
            <a:r>
              <a:rPr lang="zh-CN" altLang="en-US" sz="2000" dirty="0" smtClean="0">
                <a:ea typeface="宋体" charset="-122"/>
              </a:rPr>
              <a:t>，需要一个假设：</a:t>
            </a:r>
            <a:r>
              <a:rPr lang="en-US" altLang="zh-CN" sz="2000" dirty="0" smtClean="0">
                <a:ea typeface="宋体" charset="-122"/>
              </a:rPr>
              <a:t>Term</a:t>
            </a:r>
            <a:r>
              <a:rPr lang="zh-CN" altLang="en-US" sz="2000" dirty="0" smtClean="0">
                <a:ea typeface="宋体" charset="-122"/>
              </a:rPr>
              <a:t>独立性假设</a:t>
            </a:r>
          </a:p>
          <a:p>
            <a:pPr lvl="1"/>
            <a:r>
              <a:rPr lang="zh-CN" altLang="en-US" sz="1800" dirty="0" smtClean="0">
                <a:ea typeface="宋体" charset="-122"/>
              </a:rPr>
              <a:t>文档中每个</a:t>
            </a:r>
            <a:r>
              <a:rPr lang="en-US" altLang="zh-CN" sz="1800" dirty="0" smtClean="0">
                <a:ea typeface="宋体" charset="-122"/>
              </a:rPr>
              <a:t>term</a:t>
            </a:r>
            <a:r>
              <a:rPr lang="zh-CN" altLang="en-US" sz="1800" dirty="0" smtClean="0">
                <a:ea typeface="宋体" charset="-122"/>
              </a:rPr>
              <a:t>的出现是彼此独立的	</a:t>
            </a:r>
          </a:p>
          <a:p>
            <a:r>
              <a:rPr lang="zh-CN" altLang="en-US" sz="2000" dirty="0" smtClean="0">
                <a:ea typeface="宋体" charset="-122"/>
              </a:rPr>
              <a:t>基于这个假设，似然概率</a:t>
            </a:r>
            <a:r>
              <a:rPr lang="en-US" altLang="zh-CN" sz="2000" dirty="0" smtClean="0">
                <a:ea typeface="宋体" charset="-122"/>
              </a:rPr>
              <a:t>p (d | </a:t>
            </a:r>
            <a:r>
              <a:rPr lang="en-US" altLang="zh-CN" sz="2000" dirty="0" err="1" smtClean="0">
                <a:ea typeface="宋体" charset="-122"/>
              </a:rPr>
              <a:t>c</a:t>
            </a:r>
            <a:r>
              <a:rPr lang="en-US" altLang="zh-CN" sz="2000" baseline="-25000" dirty="0" err="1" smtClean="0">
                <a:ea typeface="宋体" charset="-122"/>
              </a:rPr>
              <a:t>i</a:t>
            </a:r>
            <a:r>
              <a:rPr lang="en-US" altLang="zh-CN" sz="2000" dirty="0" smtClean="0">
                <a:ea typeface="宋体" charset="-122"/>
              </a:rPr>
              <a:t>) </a:t>
            </a:r>
            <a:r>
              <a:rPr lang="zh-CN" altLang="en-US" sz="2000" dirty="0" smtClean="0">
                <a:ea typeface="宋体" charset="-122"/>
              </a:rPr>
              <a:t>的估计方法如下：</a:t>
            </a:r>
          </a:p>
          <a:p>
            <a:pPr lvl="1"/>
            <a:r>
              <a:rPr lang="zh-CN" altLang="en-US" sz="1800" dirty="0" smtClean="0">
                <a:ea typeface="宋体" charset="-122"/>
              </a:rPr>
              <a:t>假设文档</a:t>
            </a:r>
            <a:r>
              <a:rPr lang="en-US" altLang="zh-CN" sz="1800" dirty="0" smtClean="0">
                <a:ea typeface="宋体" charset="-122"/>
              </a:rPr>
              <a:t>d</a:t>
            </a:r>
            <a:r>
              <a:rPr lang="zh-CN" altLang="en-US" sz="1800" dirty="0" smtClean="0">
                <a:ea typeface="宋体" charset="-122"/>
              </a:rPr>
              <a:t>包含</a:t>
            </a:r>
            <a:r>
              <a:rPr lang="en-US" altLang="zh-CN" sz="1800" dirty="0" err="1" smtClean="0">
                <a:ea typeface="宋体" charset="-122"/>
              </a:rPr>
              <a:t>n</a:t>
            </a:r>
            <a:r>
              <a:rPr lang="en-US" altLang="zh-CN" sz="1800" baseline="-25000" dirty="0" err="1" smtClean="0">
                <a:ea typeface="宋体" charset="-122"/>
              </a:rPr>
              <a:t>d</a:t>
            </a:r>
            <a:r>
              <a:rPr lang="zh-CN" altLang="en-US" sz="1800" dirty="0" smtClean="0">
                <a:ea typeface="宋体" charset="-122"/>
              </a:rPr>
              <a:t>个</a:t>
            </a:r>
            <a:r>
              <a:rPr lang="en-US" altLang="zh-CN" sz="1800" dirty="0" smtClean="0">
                <a:ea typeface="宋体" charset="-122"/>
              </a:rPr>
              <a:t>term</a:t>
            </a:r>
            <a:r>
              <a:rPr lang="zh-CN" altLang="en-US" sz="1800" dirty="0" smtClean="0">
                <a:ea typeface="宋体" charset="-122"/>
              </a:rPr>
              <a:t>：</a:t>
            </a:r>
            <a:r>
              <a:rPr lang="en-US" altLang="zh-CN" sz="1800" dirty="0" smtClean="0">
                <a:ea typeface="宋体" charset="-122"/>
              </a:rPr>
              <a:t>t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, t</a:t>
            </a:r>
            <a:r>
              <a:rPr lang="en-US" altLang="zh-CN" sz="18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, …, </a:t>
            </a:r>
            <a:r>
              <a:rPr lang="en-US" altLang="zh-CN" sz="1800" dirty="0" err="1" smtClean="0">
                <a:ea typeface="宋体" charset="-122"/>
              </a:rPr>
              <a:t>t</a:t>
            </a:r>
            <a:r>
              <a:rPr lang="en-US" altLang="zh-CN" sz="1800" baseline="-25000" dirty="0" err="1" smtClean="0">
                <a:ea typeface="宋体" charset="-122"/>
              </a:rPr>
              <a:t>n</a:t>
            </a:r>
            <a:r>
              <a:rPr lang="en-US" altLang="zh-CN" sz="1800" baseline="-46000" dirty="0" err="1" smtClean="0">
                <a:ea typeface="宋体" charset="-122"/>
              </a:rPr>
              <a:t>d</a:t>
            </a:r>
            <a:endParaRPr lang="en-US" altLang="zh-CN" sz="1800" baseline="-46000" dirty="0" smtClean="0">
              <a:ea typeface="宋体" charset="-122"/>
            </a:endParaRPr>
          </a:p>
          <a:p>
            <a:pPr lvl="1"/>
            <a:r>
              <a:rPr lang="zh-CN" altLang="en-US" sz="1800" dirty="0" smtClean="0">
                <a:ea typeface="宋体" charset="-122"/>
              </a:rPr>
              <a:t>根据</a:t>
            </a:r>
            <a:r>
              <a:rPr lang="en-US" altLang="zh-CN" sz="1800" dirty="0" smtClean="0">
                <a:ea typeface="宋体" charset="-122"/>
              </a:rPr>
              <a:t>Term</a:t>
            </a:r>
            <a:r>
              <a:rPr lang="zh-CN" altLang="en-US" sz="1800" dirty="0" smtClean="0">
                <a:ea typeface="宋体" charset="-122"/>
              </a:rPr>
              <a:t>的独立性假设，有</a:t>
            </a:r>
          </a:p>
          <a:p>
            <a:pPr lvl="1"/>
            <a:endParaRPr lang="zh-CN" altLang="en-US" sz="1800" dirty="0" smtClean="0">
              <a:ea typeface="宋体" charset="-122"/>
            </a:endParaRPr>
          </a:p>
          <a:p>
            <a:pPr lvl="1"/>
            <a:endParaRPr lang="zh-CN" altLang="en-US" sz="1800" dirty="0" smtClean="0">
              <a:ea typeface="宋体" charset="-122"/>
            </a:endParaRPr>
          </a:p>
          <a:p>
            <a:pPr lvl="1"/>
            <a:r>
              <a:rPr lang="zh-CN" altLang="en-US" sz="1800" dirty="0" smtClean="0">
                <a:ea typeface="宋体" charset="-122"/>
              </a:rPr>
              <a:t>因此，估计</a:t>
            </a:r>
            <a:r>
              <a:rPr lang="en-US" altLang="zh-CN" sz="1800" dirty="0" smtClean="0">
                <a:ea typeface="宋体" charset="-122"/>
              </a:rPr>
              <a:t>p (d | </a:t>
            </a:r>
            <a:r>
              <a:rPr lang="en-US" altLang="zh-CN" sz="1800" dirty="0" err="1" smtClean="0">
                <a:ea typeface="宋体" charset="-122"/>
              </a:rPr>
              <a:t>c</a:t>
            </a:r>
            <a:r>
              <a:rPr lang="en-US" altLang="zh-CN" sz="1800" baseline="-25000" dirty="0" err="1" smtClean="0"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zh-CN" altLang="en-US" sz="1800" dirty="0" smtClean="0">
                <a:ea typeface="宋体" charset="-122"/>
              </a:rPr>
              <a:t>就需要估计</a:t>
            </a:r>
            <a:r>
              <a:rPr lang="en-US" altLang="zh-CN" sz="1800" dirty="0" smtClean="0">
                <a:ea typeface="宋体" charset="-122"/>
              </a:rPr>
              <a:t>p (</a:t>
            </a:r>
            <a:r>
              <a:rPr lang="en-US" altLang="zh-CN" sz="1800" dirty="0" err="1" smtClean="0">
                <a:ea typeface="宋体" charset="-122"/>
              </a:rPr>
              <a:t>t</a:t>
            </a:r>
            <a:r>
              <a:rPr lang="en-US" altLang="zh-CN" sz="1800" baseline="-25000" dirty="0" err="1" smtClean="0">
                <a:ea typeface="宋体" charset="-122"/>
              </a:rPr>
              <a:t>k</a:t>
            </a:r>
            <a:r>
              <a:rPr lang="en-US" altLang="zh-CN" sz="1800" dirty="0" err="1" smtClean="0">
                <a:ea typeface="宋体" charset="-122"/>
              </a:rPr>
              <a:t>|c</a:t>
            </a:r>
            <a:r>
              <a:rPr lang="en-US" altLang="zh-CN" sz="1800" baseline="-25000" dirty="0" err="1" smtClean="0"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)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712788" y="4495800"/>
          <a:ext cx="7440612" cy="609600"/>
        </p:xfrm>
        <a:graphic>
          <a:graphicData uri="http://schemas.openxmlformats.org/presentationml/2006/ole">
            <p:oleObj spid="_x0000_s20482" name="公式" r:id="rId3" imgW="3377880" imgH="304560" progId="Equation.3">
              <p:embed/>
            </p:oleObj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600200" y="5410200"/>
          <a:ext cx="4876800" cy="790575"/>
        </p:xfrm>
        <a:graphic>
          <a:graphicData uri="http://schemas.openxmlformats.org/presentationml/2006/ole">
            <p:oleObj spid="_x0000_s20483" name="公式" r:id="rId4" imgW="20700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B465-0BBE-4AEF-9249-093A4E17BB31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F7766-12A4-40BE-8DF5-20126CE60802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484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525963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分类器总结</a:t>
            </a:r>
          </a:p>
          <a:p>
            <a:r>
              <a:rPr lang="zh-CN" altLang="en-US" sz="2000" smtClean="0">
                <a:ea typeface="宋体" charset="-122"/>
              </a:rPr>
              <a:t>假设</a:t>
            </a:r>
            <a:r>
              <a:rPr lang="zh-CN" altLang="en-US" sz="2000" smtClean="0">
                <a:latin typeface="High Tower Text" pitchFamily="18" charset="0"/>
                <a:ea typeface="宋体" charset="-122"/>
              </a:rPr>
              <a:t>类别标签集合</a:t>
            </a:r>
            <a:r>
              <a:rPr lang="en-US" altLang="zh-CN" sz="2000" b="1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2000" smtClean="0">
                <a:latin typeface="High Tower Text" pitchFamily="18" charset="0"/>
                <a:ea typeface="宋体" charset="-122"/>
              </a:rPr>
              <a:t> </a:t>
            </a:r>
            <a:r>
              <a:rPr lang="en-US" altLang="zh-CN" sz="2000" smtClean="0">
                <a:ea typeface="宋体" charset="-122"/>
              </a:rPr>
              <a:t>= {c</a:t>
            </a:r>
            <a:r>
              <a:rPr lang="en-US" altLang="zh-CN" sz="2000" baseline="-25000" smtClean="0">
                <a:ea typeface="宋体" charset="-122"/>
              </a:rPr>
              <a:t>1</a:t>
            </a:r>
            <a:r>
              <a:rPr lang="en-US" altLang="zh-CN" sz="2000" smtClean="0">
                <a:ea typeface="宋体" charset="-122"/>
              </a:rPr>
              <a:t>,c</a:t>
            </a:r>
            <a:r>
              <a:rPr lang="en-US" altLang="zh-CN" sz="2000" baseline="-25000" smtClean="0">
                <a:ea typeface="宋体" charset="-122"/>
              </a:rPr>
              <a:t>2</a:t>
            </a:r>
            <a:r>
              <a:rPr lang="en-US" altLang="zh-CN" sz="2000" smtClean="0">
                <a:ea typeface="宋体" charset="-122"/>
              </a:rPr>
              <a:t>, …, c</a:t>
            </a:r>
            <a:r>
              <a:rPr lang="en-US" altLang="zh-CN" sz="2000" baseline="-25000" smtClean="0">
                <a:ea typeface="宋体" charset="-122"/>
              </a:rPr>
              <a:t>j</a:t>
            </a:r>
            <a:r>
              <a:rPr lang="en-US" altLang="zh-CN" sz="2000" smtClean="0">
                <a:ea typeface="宋体" charset="-122"/>
              </a:rPr>
              <a:t>}</a:t>
            </a:r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给定一个文档</a:t>
            </a:r>
            <a:r>
              <a:rPr lang="en-US" altLang="zh-CN" sz="2000" smtClean="0">
                <a:ea typeface="宋体" charset="-122"/>
              </a:rPr>
              <a:t>d</a:t>
            </a:r>
            <a:r>
              <a:rPr lang="zh-CN" altLang="en-US" sz="2000" smtClean="0">
                <a:ea typeface="宋体" charset="-122"/>
              </a:rPr>
              <a:t>，其类型</a:t>
            </a:r>
            <a:r>
              <a:rPr lang="en-US" altLang="zh-CN" sz="2000" smtClean="0">
                <a:ea typeface="宋体" charset="-122"/>
              </a:rPr>
              <a:t>c</a:t>
            </a:r>
            <a:r>
              <a:rPr lang="en-US" altLang="zh-CN" sz="2000" baseline="-25000" smtClean="0">
                <a:ea typeface="宋体" charset="-122"/>
              </a:rPr>
              <a:t>d</a:t>
            </a:r>
            <a:r>
              <a:rPr lang="zh-CN" altLang="en-US" sz="2000" smtClean="0">
                <a:ea typeface="宋体" charset="-122"/>
              </a:rPr>
              <a:t>由以下算法决定</a:t>
            </a:r>
          </a:p>
          <a:p>
            <a:pPr lvl="1"/>
            <a:r>
              <a:rPr lang="zh-CN" altLang="en-US" sz="1800" smtClean="0">
                <a:ea typeface="宋体" charset="-122"/>
              </a:rPr>
              <a:t>对于类标签集合</a:t>
            </a:r>
            <a:r>
              <a:rPr lang="en-US" altLang="zh-CN" sz="1800" b="1" smtClean="0">
                <a:latin typeface="High Tower Text" pitchFamily="18" charset="0"/>
                <a:ea typeface="宋体" charset="-122"/>
              </a:rPr>
              <a:t>C</a:t>
            </a:r>
            <a:r>
              <a:rPr lang="en-US" altLang="zh-CN" sz="1800" smtClean="0">
                <a:latin typeface="High Tower Text" pitchFamily="18" charset="0"/>
                <a:ea typeface="宋体" charset="-122"/>
              </a:rPr>
              <a:t> </a:t>
            </a:r>
            <a:r>
              <a:rPr lang="zh-CN" altLang="en-US" sz="1800" smtClean="0">
                <a:latin typeface="High Tower Text" pitchFamily="18" charset="0"/>
                <a:ea typeface="宋体" charset="-122"/>
              </a:rPr>
              <a:t>中的每个类标签</a:t>
            </a:r>
            <a:r>
              <a:rPr lang="en-US" altLang="zh-CN" sz="1800" smtClean="0">
                <a:ea typeface="宋体" charset="-122"/>
              </a:rPr>
              <a:t>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 (i = 1, …, j), </a:t>
            </a:r>
            <a:r>
              <a:rPr lang="zh-CN" altLang="en-US" sz="1800" smtClean="0">
                <a:ea typeface="宋体" charset="-122"/>
              </a:rPr>
              <a:t>计算条件概率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 |d)</a:t>
            </a:r>
            <a:r>
              <a:rPr lang="zh-CN" altLang="en-US" sz="1800" smtClean="0">
                <a:ea typeface="宋体" charset="-122"/>
              </a:rPr>
              <a:t>，使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条件概率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p (c</a:t>
            </a:r>
            <a:r>
              <a:rPr lang="en-US" altLang="zh-CN" sz="1800" baseline="-25000" smtClean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 |d)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最大的类别作为文档</a:t>
            </a:r>
            <a:r>
              <a:rPr lang="en-US" altLang="zh-CN" sz="1800" smtClean="0">
                <a:solidFill>
                  <a:schemeClr val="hlink"/>
                </a:solidFill>
                <a:ea typeface="宋体" charset="-122"/>
              </a:rPr>
              <a:t>d</a:t>
            </a:r>
            <a:r>
              <a:rPr lang="zh-CN" altLang="en-US" sz="1800" smtClean="0">
                <a:solidFill>
                  <a:schemeClr val="hlink"/>
                </a:solidFill>
                <a:ea typeface="宋体" charset="-122"/>
              </a:rPr>
              <a:t>最终的类别</a:t>
            </a:r>
            <a:r>
              <a:rPr lang="zh-CN" altLang="en-US" sz="1800" smtClean="0">
                <a:ea typeface="宋体" charset="-122"/>
              </a:rPr>
              <a:t>，即：</a:t>
            </a:r>
          </a:p>
          <a:p>
            <a:pPr lvl="1"/>
            <a:endParaRPr lang="zh-CN" altLang="en-US" sz="1800" smtClean="0">
              <a:ea typeface="宋体" charset="-122"/>
            </a:endParaRPr>
          </a:p>
          <a:p>
            <a:pPr lvl="1"/>
            <a:endParaRPr lang="en-US" altLang="zh-CN" sz="1800" smtClean="0">
              <a:ea typeface="宋体" charset="-122"/>
            </a:endParaRPr>
          </a:p>
          <a:p>
            <a:pPr lvl="1"/>
            <a:r>
              <a:rPr lang="zh-CN" altLang="en-US" sz="1800" smtClean="0">
                <a:ea typeface="宋体" charset="-122"/>
              </a:rPr>
              <a:t>参数</a:t>
            </a:r>
            <a:r>
              <a:rPr lang="en-US" altLang="zh-CN" sz="1800" smtClean="0">
                <a:ea typeface="宋体" charset="-122"/>
              </a:rPr>
              <a:t>p (c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 (i=1, …, j)</a:t>
            </a:r>
            <a:r>
              <a:rPr lang="zh-CN" altLang="en-US" sz="1800" smtClean="0">
                <a:ea typeface="宋体" charset="-122"/>
              </a:rPr>
              <a:t>通过训练集来估计</a:t>
            </a:r>
          </a:p>
          <a:p>
            <a:pPr lvl="1"/>
            <a:endParaRPr lang="zh-CN" altLang="en-US" sz="1800" smtClean="0">
              <a:solidFill>
                <a:schemeClr val="hlink"/>
              </a:solidFill>
              <a:ea typeface="宋体" charset="-122"/>
            </a:endParaRPr>
          </a:p>
          <a:p>
            <a:pPr lvl="1"/>
            <a:endParaRPr lang="zh-CN" altLang="en-US" sz="1800" smtClean="0">
              <a:solidFill>
                <a:schemeClr val="hlink"/>
              </a:solidFill>
              <a:ea typeface="宋体" charset="-122"/>
            </a:endParaRPr>
          </a:p>
          <a:p>
            <a:pPr lvl="1"/>
            <a:endParaRPr lang="zh-CN" altLang="en-US" sz="1800" smtClean="0">
              <a:ea typeface="宋体" charset="-122"/>
            </a:endParaRPr>
          </a:p>
          <a:p>
            <a:pPr lvl="1"/>
            <a:r>
              <a:rPr lang="zh-CN" altLang="en-US" sz="1800" smtClean="0">
                <a:ea typeface="宋体" charset="-122"/>
              </a:rPr>
              <a:t>参数</a:t>
            </a:r>
            <a:r>
              <a:rPr lang="en-US" altLang="zh-CN" sz="1800" smtClean="0">
                <a:ea typeface="宋体" charset="-122"/>
              </a:rPr>
              <a:t>p (t</a:t>
            </a:r>
            <a:r>
              <a:rPr lang="en-US" altLang="zh-CN" sz="1800" baseline="-25000" smtClean="0">
                <a:ea typeface="宋体" charset="-122"/>
              </a:rPr>
              <a:t>k</a:t>
            </a:r>
            <a:r>
              <a:rPr lang="en-US" altLang="zh-CN" sz="1800" smtClean="0">
                <a:ea typeface="宋体" charset="-122"/>
              </a:rPr>
              <a:t>|c</a:t>
            </a:r>
            <a:r>
              <a:rPr lang="en-US" altLang="zh-CN" sz="1800" baseline="-25000" smtClean="0">
                <a:ea typeface="宋体" charset="-122"/>
              </a:rPr>
              <a:t>i</a:t>
            </a:r>
            <a:r>
              <a:rPr lang="en-US" altLang="zh-CN" sz="1800" smtClean="0">
                <a:ea typeface="宋体" charset="-122"/>
              </a:rPr>
              <a:t>)</a:t>
            </a:r>
            <a:r>
              <a:rPr lang="zh-CN" altLang="en-US" sz="1800" smtClean="0">
                <a:ea typeface="宋体" charset="-122"/>
              </a:rPr>
              <a:t> 通过训练集来估计</a:t>
            </a: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703263" y="2995613"/>
          <a:ext cx="7942262" cy="638175"/>
        </p:xfrm>
        <a:graphic>
          <a:graphicData uri="http://schemas.openxmlformats.org/presentationml/2006/ole">
            <p:oleObj spid="_x0000_s21506" name="公式" r:id="rId3" imgW="3454200" imgH="304560" progId="Equation.3">
              <p:embed/>
            </p:oleObj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1371600" y="3962400"/>
          <a:ext cx="2971800" cy="669925"/>
        </p:xfrm>
        <a:graphic>
          <a:graphicData uri="http://schemas.openxmlformats.org/presentationml/2006/ole">
            <p:oleObj spid="_x0000_s21507" name="公式" r:id="rId4" imgW="1333440" imgH="330120" progId="Equation.3">
              <p:embed/>
            </p:oleObj>
          </a:graphicData>
        </a:graphic>
      </p:graphicFrame>
      <p:graphicFrame>
        <p:nvGraphicFramePr>
          <p:cNvPr id="148495" name="Object 15"/>
          <p:cNvGraphicFramePr>
            <a:graphicFrameLocks noChangeAspect="1"/>
          </p:cNvGraphicFramePr>
          <p:nvPr/>
        </p:nvGraphicFramePr>
        <p:xfrm>
          <a:off x="1371600" y="5181600"/>
          <a:ext cx="4876800" cy="790575"/>
        </p:xfrm>
        <a:graphic>
          <a:graphicData uri="http://schemas.openxmlformats.org/presentationml/2006/ole">
            <p:oleObj spid="_x0000_s21508" name="公式" r:id="rId5" imgW="20700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D8C6-D12A-4A58-B9E6-7718CC982850}" type="datetime1">
              <a:rPr lang="zh-CN" altLang="en-US"/>
              <a:pPr/>
              <a:t>2018/10/10</a:t>
            </a:fld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B61C2-14C5-49C6-8A16-6AFC42B5D5F4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53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smtClean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smtClean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4525963"/>
          </a:xfrm>
        </p:spPr>
        <p:txBody>
          <a:bodyPr/>
          <a:lstStyle/>
          <a:p>
            <a:r>
              <a:rPr lang="en-US" altLang="zh-CN" sz="2400" smtClean="0">
                <a:solidFill>
                  <a:schemeClr val="hlink"/>
                </a:solidFill>
                <a:ea typeface="宋体" charset="-122"/>
              </a:rPr>
              <a:t>Naïve Bayes</a:t>
            </a:r>
            <a:r>
              <a:rPr lang="zh-CN" altLang="en-US" sz="2400" smtClean="0">
                <a:solidFill>
                  <a:schemeClr val="hlink"/>
                </a:solidFill>
                <a:ea typeface="宋体" charset="-122"/>
              </a:rPr>
              <a:t>分类器举例</a:t>
            </a:r>
          </a:p>
          <a:p>
            <a:r>
              <a:rPr lang="zh-CN" altLang="en-US" sz="2000" smtClean="0">
                <a:ea typeface="宋体" charset="-122"/>
              </a:rPr>
              <a:t>最后通过一个例子结束</a:t>
            </a:r>
            <a:r>
              <a:rPr lang="en-US" altLang="zh-CN" sz="2000" smtClean="0">
                <a:ea typeface="宋体" charset="-122"/>
              </a:rPr>
              <a:t>Naïve Bayes</a:t>
            </a:r>
            <a:r>
              <a:rPr lang="zh-CN" altLang="en-US" sz="2000" smtClean="0">
                <a:ea typeface="宋体" charset="-122"/>
              </a:rPr>
              <a:t>分类器的讨论</a:t>
            </a:r>
          </a:p>
          <a:p>
            <a:r>
              <a:rPr lang="zh-CN" altLang="en-US" sz="2000" smtClean="0">
                <a:ea typeface="宋体" charset="-122"/>
              </a:rPr>
              <a:t>首先给定如下训练集和测试文档</a:t>
            </a: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endParaRPr lang="zh-CN" altLang="en-US" sz="2000" smtClean="0">
              <a:ea typeface="宋体" charset="-122"/>
            </a:endParaRPr>
          </a:p>
          <a:p>
            <a:r>
              <a:rPr lang="zh-CN" altLang="en-US" sz="2000" smtClean="0">
                <a:ea typeface="宋体" charset="-122"/>
              </a:rPr>
              <a:t>利用</a:t>
            </a:r>
            <a:r>
              <a:rPr lang="en-US" altLang="zh-CN" sz="2000" smtClean="0">
                <a:ea typeface="宋体" charset="-122"/>
              </a:rPr>
              <a:t>Naïve Bayes</a:t>
            </a:r>
            <a:r>
              <a:rPr lang="zh-CN" altLang="en-US" sz="2000" smtClean="0">
                <a:ea typeface="宋体" charset="-122"/>
              </a:rPr>
              <a:t>分类器预测测试文档是否关于</a:t>
            </a:r>
            <a:r>
              <a:rPr lang="en-US" altLang="zh-CN" sz="2000" smtClean="0">
                <a:ea typeface="宋体" charset="-122"/>
              </a:rPr>
              <a:t>china</a:t>
            </a:r>
            <a:r>
              <a:rPr lang="zh-CN" altLang="en-US" sz="2000" smtClean="0">
                <a:ea typeface="宋体" charset="-122"/>
              </a:rPr>
              <a:t>的文档</a:t>
            </a:r>
          </a:p>
          <a:p>
            <a:r>
              <a:rPr lang="zh-CN" altLang="en-US" sz="2000" smtClean="0">
                <a:ea typeface="宋体" charset="-122"/>
              </a:rPr>
              <a:t>这里</a:t>
            </a:r>
            <a:r>
              <a:rPr lang="en-US" altLang="zh-CN" sz="2000" smtClean="0">
                <a:ea typeface="宋体" charset="-122"/>
              </a:rPr>
              <a:t>class label </a:t>
            </a:r>
            <a:r>
              <a:rPr lang="zh-CN" altLang="en-US" sz="2000" smtClean="0">
                <a:ea typeface="宋体" charset="-122"/>
              </a:rPr>
              <a:t>集合为 </a:t>
            </a:r>
            <a:r>
              <a:rPr lang="en-US" altLang="zh-CN" sz="2000" smtClean="0">
                <a:ea typeface="宋体" charset="-122"/>
              </a:rPr>
              <a:t>{yes no}</a:t>
            </a:r>
            <a:r>
              <a:rPr lang="zh-CN" altLang="en-US" sz="2000" smtClean="0">
                <a:ea typeface="宋体" charset="-122"/>
              </a:rPr>
              <a:t>，即一个文档或者是关于</a:t>
            </a:r>
            <a:r>
              <a:rPr lang="en-US" altLang="zh-CN" sz="2000" smtClean="0">
                <a:ea typeface="宋体" charset="-122"/>
              </a:rPr>
              <a:t>china</a:t>
            </a:r>
            <a:r>
              <a:rPr lang="zh-CN" altLang="en-US" sz="2000" smtClean="0">
                <a:ea typeface="宋体" charset="-122"/>
              </a:rPr>
              <a:t>（类型为</a:t>
            </a:r>
            <a:r>
              <a:rPr lang="en-US" altLang="zh-CN" sz="2000" smtClean="0">
                <a:ea typeface="宋体" charset="-122"/>
              </a:rPr>
              <a:t>yes</a:t>
            </a:r>
            <a:r>
              <a:rPr lang="zh-CN" altLang="en-US" sz="2000" smtClean="0">
                <a:ea typeface="宋体" charset="-122"/>
              </a:rPr>
              <a:t>），或者不是关于</a:t>
            </a:r>
            <a:r>
              <a:rPr lang="en-US" altLang="zh-CN" sz="2000" smtClean="0">
                <a:ea typeface="宋体" charset="-122"/>
              </a:rPr>
              <a:t>china</a:t>
            </a:r>
            <a:r>
              <a:rPr lang="zh-CN" altLang="en-US" sz="2000" smtClean="0">
                <a:ea typeface="宋体" charset="-122"/>
              </a:rPr>
              <a:t>（类型为</a:t>
            </a:r>
            <a:r>
              <a:rPr lang="en-US" altLang="zh-CN" sz="2000" smtClean="0">
                <a:ea typeface="宋体" charset="-122"/>
              </a:rPr>
              <a:t>no</a:t>
            </a:r>
            <a:r>
              <a:rPr lang="zh-CN" altLang="en-US" sz="2000" smtClean="0">
                <a:ea typeface="宋体" charset="-122"/>
              </a:rPr>
              <a:t>）</a:t>
            </a:r>
          </a:p>
          <a:p>
            <a:r>
              <a:rPr lang="zh-CN" altLang="en-US" sz="2000" smtClean="0">
                <a:ea typeface="宋体" charset="-122"/>
              </a:rPr>
              <a:t>注意四个训练文档都已经人工标上了类型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6578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1686</Words>
  <PresentationFormat>全屏显示(4:3)</PresentationFormat>
  <Paragraphs>275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公式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 class evaluation measures</dc:title>
  <cp:lastModifiedBy>crackryan</cp:lastModifiedBy>
  <cp:revision>6</cp:revision>
  <dcterms:modified xsi:type="dcterms:W3CDTF">2018-10-10T08:54:08Z</dcterms:modified>
</cp:coreProperties>
</file>