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CADC-E094-4762-3B5E-CCE5693C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79FD8-F7F4-2CD0-13EF-69D650F0F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EB69-90D0-7C9F-B2D7-27C88034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6588-1490-234D-B084-CF0C87AED3D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3A900-144A-B9C2-534C-13557BC5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4B6F-8DFC-69C5-AF1B-E9D290B4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40DA-A69B-6148-B6B1-3634285B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6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AE4E-E2A1-121A-8896-339B19A6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DF2C7-9DEA-BAC8-46E1-1CBD0E239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34601-42CD-2C6E-664C-199EA31F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6588-1490-234D-B084-CF0C87AED3D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234F-3992-9DFB-0784-874C0D74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A37F4-93B0-B5B4-98C9-1072F853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40DA-A69B-6148-B6B1-3634285B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0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8FF7A-A341-3ED6-19C8-80A3BF9BE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9BF5A-F13C-334D-E7D0-06A8CB1E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6E77A-B518-9543-8044-2E95F43C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6588-1490-234D-B084-CF0C87AED3D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89F18-6946-129E-EBDF-62357068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293E-68F5-C479-E48F-EC60851C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40DA-A69B-6148-B6B1-3634285B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71B0-323A-5864-6B6C-64A6871E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D6CC-5A31-9902-8D92-A7D00DECE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90A4B-059C-9F5F-E1B9-F969A124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6588-1490-234D-B084-CF0C87AED3D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6C34-265B-A788-57D1-7804F1C5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7DAB1-92AA-BFD3-7AE9-2D38D17A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40DA-A69B-6148-B6B1-3634285B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A3EA-E1C5-7124-329D-10DB2C66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2C20-28EB-1200-4984-A1A9F480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CEC49-B0AE-6370-E8B9-19B0E60F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6588-1490-234D-B084-CF0C87AED3D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D58A-CFEC-4970-F2FC-84FC0232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3083A-3051-3CDF-DD25-9BE720F5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40DA-A69B-6148-B6B1-3634285B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68B9-519F-FAF2-4671-9DFC5C9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1ECF-FEBE-08C5-0B87-692D9602B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68B9B-421E-C924-21E5-5C1357BDE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D85C1-A290-616B-5839-DD26D02A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6588-1490-234D-B084-CF0C87AED3D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48E2E-59C2-0810-2CE9-F64B8B01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3C80A-15D8-0362-0065-3E7F5081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40DA-A69B-6148-B6B1-3634285B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B718-896D-913C-9790-DEB89448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9F99A-A776-39D3-0C70-EAEE9CF8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FD50E-8071-AC94-7524-50E1DD726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5C0A3-A602-0847-1530-8595C2BA4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C683B-2005-467F-0694-F68B3825E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63062-1917-831E-75D6-C63568CA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6588-1490-234D-B084-CF0C87AED3D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F6BAA-935E-2D51-39DE-86961F90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35E3E-6921-132B-AD8C-803F6A2D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40DA-A69B-6148-B6B1-3634285B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6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C30B-D44B-37B1-A8B8-3E91B0C5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9C86B-4B16-CCF1-3B8B-23B1C21D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6588-1490-234D-B084-CF0C87AED3D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1B403-8453-AFE7-541E-84050CCE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26F4C-3F6D-E46A-119F-7C571875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40DA-A69B-6148-B6B1-3634285B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5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E162C-8C70-1DD7-D61A-9C0A1C17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6588-1490-234D-B084-CF0C87AED3D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4EBC2-879F-6EBC-022B-79B8FA10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BC4A-D438-4FCE-43CF-950AF621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40DA-A69B-6148-B6B1-3634285B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0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999-D0BA-F64D-D858-5837F668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F528-D1A4-1E50-465B-A70387EE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B7B8B-A02F-3307-54F5-168337B9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EBF3C-1F3E-E8E3-7E1E-5CD701D6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6588-1490-234D-B084-CF0C87AED3D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0D77-D81B-87B7-1B33-9F01CF45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9978-F5AE-038C-4085-5BC8E43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40DA-A69B-6148-B6B1-3634285B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C1DE-011A-0178-129E-209F752A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BA73E-335D-F751-9C45-86E291177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984D1-EB83-CEB2-82A0-6BA17B88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0681B-37F2-AA3C-0ED6-000E9C7C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6588-1490-234D-B084-CF0C87AED3D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A9EA6-3DA5-B0D5-3D62-04B0EA89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71501-9B61-CA42-6573-CB8EBBBA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40DA-A69B-6148-B6B1-3634285B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D1E7B-A3A5-86F9-B576-CF458A1E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84611-837C-4CC4-366F-D71B1A911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F11C-9B7A-9C5E-526D-970E9AD10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76588-1490-234D-B084-CF0C87AED3D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01F1-7FFF-0B04-04EE-E798A86DD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4C8D7-322F-CECE-2A5C-85EF6BA11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40DA-A69B-6148-B6B1-3634285B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sql/right-join" TargetMode="External" /><Relationship Id="rId2" Type="http://schemas.openxmlformats.org/officeDocument/2006/relationships/hyperlink" Target="https://www.dofactory.com/sql/left-join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dofactory.com/sql/full-join" TargetMode="Externa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5440-28DC-793F-4E04-395D59895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382" y="212091"/>
            <a:ext cx="9144000" cy="2387600"/>
          </a:xfrm>
        </p:spPr>
        <p:txBody>
          <a:bodyPr/>
          <a:lstStyle/>
          <a:p>
            <a:r>
              <a:rPr lang="en-IN" b="1" i="0">
                <a:solidFill>
                  <a:srgbClr val="212529"/>
                </a:solidFill>
                <a:effectLst/>
                <a:latin typeface="-apple-system"/>
              </a:rPr>
              <a:t>SQL JOIN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128F7-6929-4A7D-1CC1-394D088A048E}"/>
              </a:ext>
            </a:extLst>
          </p:cNvPr>
          <p:cNvSpPr txBox="1"/>
          <p:nvPr/>
        </p:nvSpPr>
        <p:spPr>
          <a:xfrm>
            <a:off x="3048000" y="328881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solidFill>
                  <a:srgbClr val="212529"/>
                </a:solidFill>
                <a:effectLst/>
                <a:latin typeface="-apple-system"/>
              </a:rPr>
              <a:t>A JOIN combines records from two tables.</a:t>
            </a:r>
          </a:p>
          <a:p>
            <a:pPr algn="l"/>
            <a:r>
              <a:rPr lang="en-IN" sz="2000" b="1" i="0" dirty="0">
                <a:solidFill>
                  <a:srgbClr val="212529"/>
                </a:solidFill>
                <a:effectLst/>
                <a:latin typeface="-apple-system"/>
              </a:rPr>
              <a:t>
JOIN matches related column values in two tables.</a:t>
            </a:r>
          </a:p>
          <a:p>
            <a:pPr algn="l"/>
            <a:r>
              <a:rPr lang="en-IN" sz="2000" b="1" i="0" dirty="0">
                <a:solidFill>
                  <a:srgbClr val="212529"/>
                </a:solidFill>
                <a:effectLst/>
                <a:latin typeface="-apple-system"/>
              </a:rPr>
              <a:t>
A query can contain zero, one, or multiple JOIN operations.</a:t>
            </a:r>
          </a:p>
        </p:txBody>
      </p:sp>
    </p:spTree>
    <p:extLst>
      <p:ext uri="{BB962C8B-B14F-4D97-AF65-F5344CB8AC3E}">
        <p14:creationId xmlns:p14="http://schemas.microsoft.com/office/powerpoint/2010/main" val="285814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BBF7-2D78-A578-2259-02F62C72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3027"/>
            <a:ext cx="10515600" cy="5511945"/>
          </a:xfrm>
        </p:spPr>
        <p:txBody>
          <a:bodyPr>
            <a:noAutofit/>
          </a:bodyPr>
          <a:lstStyle/>
          <a:p>
            <a:r>
              <a:rPr lang="en-IN" sz="2400" b="1" i="0" dirty="0">
                <a:solidFill>
                  <a:srgbClr val="212529"/>
                </a:solidFill>
                <a:effectLst/>
                <a:latin typeface="-apple-system"/>
              </a:rPr>
              <a:t>FULL JOIN syntax.</a:t>
            </a:r>
          </a:p>
          <a:p>
            <a:r>
              <a:rPr lang="en-IN" sz="2400" dirty="0">
                <a:solidFill>
                  <a:srgbClr val="000000"/>
                </a:solidFill>
                <a:effectLst/>
              </a:rPr>
              <a:t>SELECT column-names</a:t>
            </a:r>
            <a:endParaRPr lang="en-IN" sz="2400" dirty="0">
              <a:solidFill>
                <a:srgbClr val="BEBEC5"/>
              </a:solidFill>
              <a:effectLst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</a:rPr>
              <a:t>FROM table-name1 </a:t>
            </a:r>
            <a:endParaRPr lang="en-IN" sz="2400" dirty="0">
              <a:solidFill>
                <a:srgbClr val="BEBEC5"/>
              </a:solidFill>
              <a:effectLst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</a:rPr>
              <a:t>FULL JOIN table-name2 ON column-name1 = column-name2</a:t>
            </a:r>
            <a:endParaRPr lang="en-IN" sz="2400" dirty="0">
              <a:solidFill>
                <a:srgbClr val="BEBEC5"/>
              </a:solidFill>
              <a:effectLst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</a:rPr>
              <a:t>WHERE condition</a:t>
            </a:r>
            <a:endParaRPr lang="en-IN" sz="2400" dirty="0">
              <a:solidFill>
                <a:srgbClr val="BEBEC5"/>
              </a:solidFill>
              <a:effectLst/>
            </a:endParaRPr>
          </a:p>
          <a:p>
            <a:r>
              <a:rPr lang="en-IN" sz="2400" b="1" i="0" dirty="0">
                <a:solidFill>
                  <a:srgbClr val="212529"/>
                </a:solidFill>
                <a:effectLst/>
                <a:latin typeface="-apple-system"/>
              </a:rPr>
              <a:t>FULL OUTER JOIN syntax.</a:t>
            </a:r>
          </a:p>
          <a:p>
            <a:r>
              <a:rPr lang="en-IN" sz="2400" dirty="0">
                <a:solidFill>
                  <a:srgbClr val="000000"/>
                </a:solidFill>
                <a:effectLst/>
              </a:rPr>
              <a:t>SELECT column-names</a:t>
            </a:r>
            <a:endParaRPr lang="en-IN" sz="2400" dirty="0">
              <a:solidFill>
                <a:srgbClr val="BEBEC5"/>
              </a:solidFill>
              <a:effectLst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</a:rPr>
              <a:t>FROM table-name1 </a:t>
            </a:r>
            <a:endParaRPr lang="en-IN" sz="2400" dirty="0">
              <a:solidFill>
                <a:srgbClr val="BEBEC5"/>
              </a:solidFill>
              <a:effectLst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</a:rPr>
              <a:t>FULL OUTER JOIN table-name2 ON column-name1 = column-name2</a:t>
            </a:r>
            <a:endParaRPr lang="en-IN" sz="2400" dirty="0">
              <a:solidFill>
                <a:srgbClr val="BEBEC5"/>
              </a:solidFill>
              <a:effectLst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</a:rPr>
              <a:t>WHERE condition</a:t>
            </a:r>
            <a:endParaRPr lang="en-IN" sz="2400" dirty="0">
              <a:solidFill>
                <a:srgbClr val="BEBEC5"/>
              </a:solidFill>
              <a:effectLst/>
            </a:endParaRPr>
          </a:p>
          <a:p>
            <a:r>
              <a:rPr lang="en-IN" sz="2400" b="0" i="0" dirty="0">
                <a:solidFill>
                  <a:srgbClr val="212529"/>
                </a:solidFill>
                <a:effectLst/>
                <a:latin typeface="-apple-system"/>
              </a:rPr>
              <a:t>FULL JOIN and FULL OUTER JOIN are the same. The OUTER keyword is optional.</a:t>
            </a:r>
          </a:p>
        </p:txBody>
      </p:sp>
    </p:spTree>
    <p:extLst>
      <p:ext uri="{BB962C8B-B14F-4D97-AF65-F5344CB8AC3E}">
        <p14:creationId xmlns:p14="http://schemas.microsoft.com/office/powerpoint/2010/main" val="292625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2C44-F1B1-1277-D219-AA262DB7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Example: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3FB9CD-A082-B4E9-2CCC-9A4BE7A2A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909" y="1690688"/>
            <a:ext cx="4381308" cy="342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0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06FA-B06B-FC2A-094E-F54E9F5D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12529"/>
                </a:solidFill>
                <a:effectLst/>
                <a:latin typeface="-apple-system"/>
              </a:rPr>
              <a:t>SQL JOIN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58C3-7F4E-733F-C4A6-0640C576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8" y="-355311"/>
            <a:ext cx="10515600" cy="5823239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974FB7-BA83-316F-5F60-6356453EF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171838"/>
              </p:ext>
            </p:extLst>
          </p:nvPr>
        </p:nvGraphicFramePr>
        <p:xfrm>
          <a:off x="517236" y="1690688"/>
          <a:ext cx="11545455" cy="38641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1642">
                  <a:extLst>
                    <a:ext uri="{9D8B030D-6E8A-4147-A177-3AD203B41FA5}">
                      <a16:colId xmlns:a16="http://schemas.microsoft.com/office/drawing/2014/main" val="1886428566"/>
                    </a:ext>
                  </a:extLst>
                </a:gridCol>
                <a:gridCol w="6703813">
                  <a:extLst>
                    <a:ext uri="{9D8B030D-6E8A-4147-A177-3AD203B41FA5}">
                      <a16:colId xmlns:a16="http://schemas.microsoft.com/office/drawing/2014/main" val="3831072102"/>
                    </a:ext>
                  </a:extLst>
                </a:gridCol>
              </a:tblGrid>
              <a:tr h="27124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cap="all">
                          <a:effectLst/>
                        </a:rPr>
                        <a:t>TYPE</a:t>
                      </a:r>
                      <a:endParaRPr lang="en-IN" sz="1100" b="0" cap="all">
                        <a:effectLst/>
                      </a:endParaRPr>
                    </a:p>
                  </a:txBody>
                  <a:tcPr marL="53650" marR="53650" marT="26825" marB="268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cap="all" dirty="0">
                          <a:effectLst/>
                        </a:rPr>
                        <a:t>DESCRIPTION</a:t>
                      </a:r>
                      <a:endParaRPr lang="en-IN" sz="1100" b="0" cap="all" dirty="0">
                        <a:effectLst/>
                      </a:endParaRPr>
                    </a:p>
                  </a:txBody>
                  <a:tcPr marL="53650" marR="53650" marT="26825" marB="26825"/>
                </a:tc>
                <a:extLst>
                  <a:ext uri="{0D108BD9-81ED-4DB2-BD59-A6C34878D82A}">
                    <a16:rowId xmlns:a16="http://schemas.microsoft.com/office/drawing/2014/main" val="3436413028"/>
                  </a:ext>
                </a:extLst>
              </a:tr>
              <a:tr h="496897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JOIN</a:t>
                      </a:r>
                    </a:p>
                  </a:txBody>
                  <a:tcPr marL="53650" marR="53650" marT="26825" marB="268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Match records in both tables</a:t>
                      </a:r>
                    </a:p>
                  </a:txBody>
                  <a:tcPr marL="53650" marR="53650" marT="26825" marB="26825"/>
                </a:tc>
                <a:extLst>
                  <a:ext uri="{0D108BD9-81ED-4DB2-BD59-A6C34878D82A}">
                    <a16:rowId xmlns:a16="http://schemas.microsoft.com/office/drawing/2014/main" val="3251477755"/>
                  </a:ext>
                </a:extLst>
              </a:tr>
              <a:tr h="1070240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hlinkClick r:id="rId2"/>
                        </a:rPr>
                        <a:t>LEFT JOIN</a:t>
                      </a:r>
                      <a:endParaRPr lang="en-IN" sz="1100" dirty="0">
                        <a:effectLst/>
                      </a:endParaRPr>
                    </a:p>
                  </a:txBody>
                  <a:tcPr marL="53650" marR="53650" marT="26825" marB="268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Match left (first) table records with right table records</a:t>
                      </a:r>
                    </a:p>
                  </a:txBody>
                  <a:tcPr marL="53650" marR="53650" marT="26825" marB="26825"/>
                </a:tc>
                <a:extLst>
                  <a:ext uri="{0D108BD9-81ED-4DB2-BD59-A6C34878D82A}">
                    <a16:rowId xmlns:a16="http://schemas.microsoft.com/office/drawing/2014/main" val="2717243681"/>
                  </a:ext>
                </a:extLst>
              </a:tr>
              <a:tr h="955572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hlinkClick r:id="rId3"/>
                        </a:rPr>
                        <a:t>RIGHT JOIN</a:t>
                      </a:r>
                      <a:endParaRPr lang="en-IN" sz="1100" dirty="0">
                        <a:effectLst/>
                      </a:endParaRPr>
                    </a:p>
                  </a:txBody>
                  <a:tcPr marL="53650" marR="53650" marT="26825" marB="268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Match right (last) table records with left table records</a:t>
                      </a:r>
                    </a:p>
                  </a:txBody>
                  <a:tcPr marL="53650" marR="53650" marT="26825" marB="26825"/>
                </a:tc>
                <a:extLst>
                  <a:ext uri="{0D108BD9-81ED-4DB2-BD59-A6C34878D82A}">
                    <a16:rowId xmlns:a16="http://schemas.microsoft.com/office/drawing/2014/main" val="1312242792"/>
                  </a:ext>
                </a:extLst>
              </a:tr>
              <a:tr h="1070240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hlinkClick r:id="rId4"/>
                        </a:rPr>
                        <a:t>FULL JOIN</a:t>
                      </a:r>
                      <a:endParaRPr lang="en-IN" sz="1100" dirty="0">
                        <a:effectLst/>
                      </a:endParaRPr>
                    </a:p>
                  </a:txBody>
                  <a:tcPr marL="53650" marR="53650" marT="26825" marB="268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Include all left and right records whether they match or not</a:t>
                      </a:r>
                    </a:p>
                  </a:txBody>
                  <a:tcPr marL="53650" marR="53650" marT="26825" marB="26825"/>
                </a:tc>
                <a:extLst>
                  <a:ext uri="{0D108BD9-81ED-4DB2-BD59-A6C34878D82A}">
                    <a16:rowId xmlns:a16="http://schemas.microsoft.com/office/drawing/2014/main" val="3704885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71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F3D5-A701-AFA3-94E3-32BB38E9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12529"/>
                </a:solidFill>
                <a:effectLst/>
                <a:latin typeface="-apple-system"/>
              </a:rPr>
              <a:t>SQL JOIN Diagram: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8BFB18-FD27-9128-8E5D-C878BA7BF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817" y="1998994"/>
            <a:ext cx="8719127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3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C568-9677-9CCB-2CFD-B381ED18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212529"/>
                </a:solidFill>
                <a:effectLst/>
                <a:latin typeface="-apple-system"/>
              </a:rPr>
              <a:t>SQL 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83C8-7AEB-C6D4-5621-BB7B29B69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>
                <a:solidFill>
                  <a:srgbClr val="212529"/>
                </a:solidFill>
                <a:effectLst/>
                <a:latin typeface="-apple-system"/>
              </a:rPr>
              <a:t>A LEFT JOIN performs a join starting with the left table.</a:t>
            </a:r>
          </a:p>
          <a:p>
            <a:r>
              <a:rPr lang="en-IN" b="0" i="0">
                <a:solidFill>
                  <a:srgbClr val="212529"/>
                </a:solidFill>
                <a:effectLst/>
                <a:latin typeface="-apple-system"/>
              </a:rPr>
              <a:t>Then, any matching records from the right table will be included.</a:t>
            </a:r>
          </a:p>
          <a:p>
            <a:r>
              <a:rPr lang="en-IN" b="0" i="0">
                <a:solidFill>
                  <a:srgbClr val="212529"/>
                </a:solidFill>
                <a:effectLst/>
                <a:latin typeface="-apple-system"/>
              </a:rPr>
              <a:t>Rows without a match will have NULL column values.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0C7F3-839F-E346-86AF-656BBDFE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524" y="3420570"/>
            <a:ext cx="3719657" cy="289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BEE1C-B9A1-1153-A2EC-B262A055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09" y="735734"/>
            <a:ext cx="10515600" cy="4351338"/>
          </a:xfrm>
        </p:spPr>
        <p:txBody>
          <a:bodyPr>
            <a:noAutofit/>
          </a:bodyPr>
          <a:lstStyle/>
          <a:p>
            <a:r>
              <a:rPr lang="en-IN" sz="2400" b="1" i="0" dirty="0">
                <a:solidFill>
                  <a:srgbClr val="212529"/>
                </a:solidFill>
                <a:effectLst/>
                <a:latin typeface="-apple-system"/>
              </a:rPr>
              <a:t>LEFT JOIN syntax</a:t>
            </a:r>
          </a:p>
          <a:p>
            <a:r>
              <a:rPr lang="en-IN" sz="2400" dirty="0"/>
              <a:t>SELECT column-names
  FROM table-name1 
  LEFT JOIN table-name2 ON column-name1 = column-name2
 WHERE condition</a:t>
            </a:r>
          </a:p>
          <a:p>
            <a:r>
              <a:rPr lang="en-IN" sz="2400" b="1" dirty="0"/>
              <a:t>
LEFT OUTER JOIN syntax.
</a:t>
            </a:r>
            <a:r>
              <a:rPr lang="en-IN" sz="2400" dirty="0"/>
              <a:t>SELECT column-names
  FROM table-name1 
  LEFT OUTER JOIN table-name2 ON column-name1 = column-name2
 WHERE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07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4727-6497-354D-E6AB-DF4E783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212529"/>
                </a:solidFill>
                <a:effectLst/>
                <a:latin typeface="-apple-system"/>
              </a:rPr>
              <a:t>SQL 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02C0-633C-0AC6-A677-EB3FA1AAB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>
                <a:solidFill>
                  <a:srgbClr val="212529"/>
                </a:solidFill>
                <a:effectLst/>
                <a:latin typeface="-apple-system"/>
              </a:rPr>
              <a:t>A RIGHT JOIN performs a join starting with the right table.</a:t>
            </a:r>
          </a:p>
          <a:p>
            <a:r>
              <a:rPr lang="en-IN" b="0" i="0">
                <a:solidFill>
                  <a:srgbClr val="212529"/>
                </a:solidFill>
                <a:effectLst/>
                <a:latin typeface="-apple-system"/>
              </a:rPr>
              <a:t>Then, any matching records from the left table will be included.</a:t>
            </a:r>
          </a:p>
          <a:p>
            <a:r>
              <a:rPr lang="en-IN" b="0" i="0">
                <a:solidFill>
                  <a:srgbClr val="212529"/>
                </a:solidFill>
                <a:effectLst/>
                <a:latin typeface="-apple-system"/>
              </a:rPr>
              <a:t>Rows without a match will have NULL column values.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85723-9797-C140-BC9D-4BE12E8C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170" y="3429000"/>
            <a:ext cx="3663011" cy="28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96277-C8DD-C77D-BD65-B24E0FBB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999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SFMono-Regular"/>
              </a:rPr>
              <a:t>RIGHT JOIN syntax.</a:t>
            </a:r>
          </a:p>
          <a:p>
            <a:r>
              <a:rPr lang="en-IN" i="0" dirty="0">
                <a:solidFill>
                  <a:srgbClr val="000000"/>
                </a:solidFill>
                <a:effectLst/>
                <a:latin typeface="SFMono-Regular"/>
              </a:rPr>
              <a:t>SELECT column-names</a:t>
            </a:r>
            <a:endParaRPr lang="en-IN" i="0" dirty="0">
              <a:solidFill>
                <a:srgbClr val="BEBEC5"/>
              </a:solidFill>
              <a:effectLst/>
              <a:latin typeface="SFMono-Regular"/>
            </a:endParaRPr>
          </a:p>
          <a:p>
            <a:r>
              <a:rPr lang="en-IN" i="0" dirty="0">
                <a:solidFill>
                  <a:srgbClr val="000000"/>
                </a:solidFill>
                <a:effectLst/>
                <a:latin typeface="SFMono-Regular"/>
              </a:rPr>
              <a:t>FROM table-name1 </a:t>
            </a:r>
            <a:endParaRPr lang="en-IN" i="0" dirty="0">
              <a:solidFill>
                <a:srgbClr val="BEBEC5"/>
              </a:solidFill>
              <a:effectLst/>
              <a:latin typeface="SFMono-Regular"/>
            </a:endParaRPr>
          </a:p>
          <a:p>
            <a:r>
              <a:rPr lang="en-IN" i="0" dirty="0">
                <a:solidFill>
                  <a:srgbClr val="000000"/>
                </a:solidFill>
                <a:effectLst/>
                <a:latin typeface="SFMono-Regular"/>
              </a:rPr>
              <a:t>RIGHT JOIN table-name2 ON column-name1 = column-name2</a:t>
            </a:r>
            <a:endParaRPr lang="en-IN" i="0" dirty="0">
              <a:solidFill>
                <a:srgbClr val="BEBEC5"/>
              </a:solidFill>
              <a:effectLst/>
              <a:latin typeface="SFMono-Regular"/>
            </a:endParaRPr>
          </a:p>
          <a:p>
            <a:r>
              <a:rPr lang="en-IN" i="0" dirty="0">
                <a:solidFill>
                  <a:srgbClr val="000000"/>
                </a:solidFill>
                <a:effectLst/>
                <a:latin typeface="SFMono-Regular"/>
              </a:rPr>
              <a:t>WHERE condition</a:t>
            </a:r>
          </a:p>
          <a:p>
            <a:pPr marL="0" indent="0">
              <a:buNone/>
            </a:pPr>
            <a:r>
              <a:rPr lang="en-IN" b="1" i="0" dirty="0">
                <a:effectLst/>
                <a:latin typeface="SFMono-Regular"/>
              </a:rPr>
              <a:t>RIGHT OUTER JOIN syntax.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43394-0DED-79DB-E193-C83F9F41ADE6}"/>
              </a:ext>
            </a:extLst>
          </p:cNvPr>
          <p:cNvSpPr txBox="1"/>
          <p:nvPr/>
        </p:nvSpPr>
        <p:spPr>
          <a:xfrm>
            <a:off x="2031999" y="4422936"/>
            <a:ext cx="87930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0" dirty="0">
                <a:solidFill>
                  <a:srgbClr val="000000"/>
                </a:solidFill>
                <a:effectLst/>
                <a:latin typeface="SFMono-Regular"/>
              </a:rPr>
              <a:t>SELECT column-names</a:t>
            </a:r>
            <a:endParaRPr lang="en-IN" sz="2400" i="0" dirty="0">
              <a:solidFill>
                <a:srgbClr val="BEBEC5"/>
              </a:solidFill>
              <a:effectLst/>
              <a:latin typeface="SFMono-Regular"/>
            </a:endParaRPr>
          </a:p>
          <a:p>
            <a:r>
              <a:rPr lang="en-IN" sz="2400" i="0" dirty="0">
                <a:solidFill>
                  <a:srgbClr val="000000"/>
                </a:solidFill>
                <a:effectLst/>
                <a:latin typeface="SFMono-Regular"/>
              </a:rPr>
              <a:t>FROM table-name1 </a:t>
            </a:r>
            <a:endParaRPr lang="en-IN" sz="2400" i="0" dirty="0">
              <a:solidFill>
                <a:srgbClr val="BEBEC5"/>
              </a:solidFill>
              <a:effectLst/>
              <a:latin typeface="SFMono-Regular"/>
            </a:endParaRPr>
          </a:p>
          <a:p>
            <a:r>
              <a:rPr lang="en-IN" sz="2400" i="0" dirty="0">
                <a:solidFill>
                  <a:srgbClr val="000000"/>
                </a:solidFill>
                <a:effectLst/>
                <a:latin typeface="SFMono-Regular"/>
              </a:rPr>
              <a:t>RIGHT OUTER JOIN table-name2 ON column-name1 = column-name2</a:t>
            </a:r>
            <a:endParaRPr lang="en-IN" sz="2400" i="0" dirty="0">
              <a:solidFill>
                <a:srgbClr val="BEBEC5"/>
              </a:solidFill>
              <a:effectLst/>
              <a:latin typeface="SFMono-Regular"/>
            </a:endParaRPr>
          </a:p>
          <a:p>
            <a:r>
              <a:rPr lang="en-IN" sz="2400" i="0" dirty="0">
                <a:solidFill>
                  <a:srgbClr val="000000"/>
                </a:solidFill>
                <a:effectLst/>
                <a:latin typeface="SFMono-Regular"/>
              </a:rPr>
              <a:t>WHERE condition</a:t>
            </a:r>
            <a:endParaRPr lang="en-IN" sz="2400" i="0" dirty="0">
              <a:solidFill>
                <a:srgbClr val="BEBEC5"/>
              </a:solidFill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37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A14D-B6C2-77EF-84BC-3611D68E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212529"/>
                </a:solidFill>
                <a:effectLst/>
                <a:latin typeface="-apple-system"/>
              </a:rPr>
              <a:t>SQL FULL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1880-8831-2DCC-2352-49F01769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>
                <a:solidFill>
                  <a:srgbClr val="212529"/>
                </a:solidFill>
                <a:effectLst/>
                <a:latin typeface="-apple-system"/>
              </a:rPr>
              <a:t>A FULL JOIN returns all records from both tables.</a:t>
            </a:r>
          </a:p>
          <a:p>
            <a:r>
              <a:rPr lang="en-IN" b="0" i="0">
                <a:solidFill>
                  <a:srgbClr val="212529"/>
                </a:solidFill>
                <a:effectLst/>
                <a:latin typeface="-apple-system"/>
              </a:rPr>
              <a:t>This includes records that do not match.</a:t>
            </a:r>
          </a:p>
          <a:p>
            <a:r>
              <a:rPr lang="en-IN" b="0" i="0">
                <a:solidFill>
                  <a:srgbClr val="212529"/>
                </a:solidFill>
                <a:effectLst/>
                <a:latin typeface="-apple-system"/>
              </a:rPr>
              <a:t>Rows without a match will have NULL column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2395E-8010-1225-016D-58A5A488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10" y="3429000"/>
            <a:ext cx="3136508" cy="2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0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SQL JOIN</vt:lpstr>
      <vt:lpstr>Example:</vt:lpstr>
      <vt:lpstr>SQL JOIN Types</vt:lpstr>
      <vt:lpstr>SQL JOIN Diagram:</vt:lpstr>
      <vt:lpstr>SQL LEFT JOIN</vt:lpstr>
      <vt:lpstr>PowerPoint Presentation</vt:lpstr>
      <vt:lpstr>SQL RIGHT JOIN</vt:lpstr>
      <vt:lpstr>PowerPoint Presentation</vt:lpstr>
      <vt:lpstr>SQL FULL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</dc:title>
  <dc:creator>Abitha M</dc:creator>
  <cp:lastModifiedBy>Abitha M</cp:lastModifiedBy>
  <cp:revision>1</cp:revision>
  <dcterms:created xsi:type="dcterms:W3CDTF">2022-10-07T03:56:41Z</dcterms:created>
  <dcterms:modified xsi:type="dcterms:W3CDTF">2022-10-07T04:21:16Z</dcterms:modified>
</cp:coreProperties>
</file>