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A220-4E01-59F1-0EF5-63BCC056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85595-406E-89D6-AA9E-3824FFDC6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C1686-659C-2DF8-D266-CF05F380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2DAA-09D7-BF4B-A7C5-58F5B7D867A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5517-B663-7E0C-05B5-425BB630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D229D-0077-3438-D56D-E215CB7E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2D0-7EB6-9D4A-A519-379E1B82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0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3CE9-2529-6616-A0D6-9E8B6F13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079C4-EE39-B596-D4E6-38D2F4852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CC75-94C4-FC19-54A1-70630C84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2DAA-09D7-BF4B-A7C5-58F5B7D867A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F73B4-E4FA-1F42-6E32-22CAE606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171BF-CB0B-1C76-AA78-FAD7C2EC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2D0-7EB6-9D4A-A519-379E1B82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3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EC04B-CC0F-3514-F610-A96AF59F8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EB2F9-D510-4B17-E577-A02130574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3D559-B911-6B44-C48F-70E76149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2DAA-09D7-BF4B-A7C5-58F5B7D867A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EFA8-60BE-0C05-71D4-2AB49843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69A3F-DBF3-272A-7354-DE24B473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2D0-7EB6-9D4A-A519-379E1B82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00A2-2F54-650A-A57C-652A0803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C566-15D8-760D-A45A-305E2F79C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CBBD-2B7D-788D-9A7F-502B1D06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2DAA-09D7-BF4B-A7C5-58F5B7D867A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284EE-D373-AC17-3CE5-FC110527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3325C-D12E-4A55-1C43-2E86E78A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2D0-7EB6-9D4A-A519-379E1B82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9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0018-C604-2B95-0E8F-53C1BD89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81AEC-0A84-86F1-5AFB-E80D9E86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CB45-487D-214B-6E89-9C700E0B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2DAA-09D7-BF4B-A7C5-58F5B7D867A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D4AC3-ADA1-851C-CBA0-9F80D15F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48A85-BBB4-4A3E-D53C-C9A826EA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2D0-7EB6-9D4A-A519-379E1B82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61AA-C922-E27E-556A-FAEF9B3B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1833-6288-120F-A2F4-FB6483E3F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6D4C2-2379-2A8E-3311-7CA0F5FE5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65D6A-F406-0302-55A7-A56D9066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2DAA-09D7-BF4B-A7C5-58F5B7D867A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01A65-BE7F-ABF3-3A3E-C07F466A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E9BD0-7D14-BB7D-438E-75CE6A02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2D0-7EB6-9D4A-A519-379E1B82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0A6A-B5F9-CE4A-3C39-25FC1390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BEF40-BE07-B21E-7E7F-6D9816F65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3AA75-4A3D-3719-EA60-79D31162B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526F0-107E-B6FA-E2E4-3B0D39099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2129D-54BC-DDB8-7041-88725CFD2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1A71D-6F76-F52D-7B65-3AF7EE0F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2DAA-09D7-BF4B-A7C5-58F5B7D867A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2D099-97F6-CE1B-8CCD-136B262A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96940-B104-494A-D3BA-2E0B511C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2D0-7EB6-9D4A-A519-379E1B82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1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2732-2C9B-464E-F67D-10453FBF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A01BE-3842-5A03-ABDA-D9782B2B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2DAA-09D7-BF4B-A7C5-58F5B7D867A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C658A-FF80-0F0E-7417-3B40749F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02C43-9891-F74E-DB6C-43BC5B14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2D0-7EB6-9D4A-A519-379E1B82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C701F-7086-70CC-8FED-3CDEC333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2DAA-09D7-BF4B-A7C5-58F5B7D867A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D0695-9D5C-73B0-D460-092249D2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4BD08-26F2-701B-7296-354852A5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2D0-7EB6-9D4A-A519-379E1B82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7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9E91-3584-A70C-0F43-680D3678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D840-55E1-639D-9EF4-270013C7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29FFD-76F5-C943-AB3C-FD763C592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74544-C1A7-4BCD-BAC2-A0D90FF3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2DAA-09D7-BF4B-A7C5-58F5B7D867A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42191-D4EA-E939-E8A7-E34D9337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F2FE7-3BA6-EB98-DACB-C49BCEED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2D0-7EB6-9D4A-A519-379E1B82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F543-2348-339C-DE57-C40D3950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75AAD-96AA-A8D3-484D-5062474D4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CBF85-C918-8789-F385-594933B1A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A8648-79CC-539A-8186-379664E3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2DAA-09D7-BF4B-A7C5-58F5B7D867A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446B8-687D-A092-C75D-36B1CA37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68F62-3500-CC10-854F-5A08602F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2D0-7EB6-9D4A-A519-379E1B82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3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F6E6D-5FFC-96E4-3740-E65B93D3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74E33-88CE-91F4-C28D-929656AB9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0D99-ACE0-E05B-09D8-301A29142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E2DAA-09D7-BF4B-A7C5-58F5B7D867A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339B-CC79-A659-A289-9A2A2CB8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E80C-0CC6-DC36-4701-45133963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B2D0-7EB6-9D4A-A519-379E1B82A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7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actitest.com/qa-learningcenter/best-practices/what-is-uat-testing/" TargetMode="External" /><Relationship Id="rId2" Type="http://schemas.openxmlformats.org/officeDocument/2006/relationships/hyperlink" Target="https://www.practitest.com/qa-learningcenter/resources/system-testing-vs-integration-testing/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practitest.com/qa-learningcenter/resources/what-is-functional-testing/" TargetMode="External" /><Relationship Id="rId4" Type="http://schemas.openxmlformats.org/officeDocument/2006/relationships/hyperlink" Target="https://www.practitest.com/qa-learningcenter/resources/unit-test-vs-integration-test/" TargetMode="Externa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white-box-testing.html" TargetMode="Externa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2886-14C8-8236-1D2A-3B3E6943A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en-IN" sz="4000" b="1" i="0" dirty="0">
                <a:effectLst/>
                <a:latin typeface="Roboto" panose="02000000000000000000" pitchFamily="2" charset="0"/>
              </a:rPr>
              <a:t>Black Box Vs White Box Testing &amp; </a:t>
            </a:r>
            <a:r>
              <a:rPr lang="en-IN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validation and verification...</a:t>
            </a:r>
            <a:br>
              <a:rPr lang="en-IN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</a:br>
            <a:br>
              <a:rPr lang="en-IN" sz="4000" b="1" i="0" dirty="0">
                <a:effectLst/>
                <a:latin typeface="Roboto" panose="02000000000000000000" pitchFamily="2" charset="0"/>
              </a:rPr>
            </a:br>
            <a:r>
              <a:rPr lang="en-IN" sz="4000" b="1" i="0" dirty="0">
                <a:effectLst/>
                <a:latin typeface="Roboto" panose="02000000000000000000" pitchFamily="2" charset="0"/>
              </a:rPr>
              <a:t>To simplify the distinction between the</a:t>
            </a:r>
            <a:br>
              <a:rPr lang="en-IN" sz="4000" b="1" i="0" dirty="0">
                <a:effectLst/>
                <a:latin typeface="Roboto" panose="02000000000000000000" pitchFamily="2" charset="0"/>
              </a:rPr>
            </a:br>
            <a:r>
              <a:rPr lang="en-IN" sz="4000" b="1" i="0" dirty="0">
                <a:effectLst/>
                <a:latin typeface="Roboto" panose="02000000000000000000" pitchFamily="2" charset="0"/>
              </a:rPr>
              <a:t> two, let's look at the comparison table:</a:t>
            </a:r>
          </a:p>
        </p:txBody>
      </p:sp>
    </p:spTree>
    <p:extLst>
      <p:ext uri="{BB962C8B-B14F-4D97-AF65-F5344CB8AC3E}">
        <p14:creationId xmlns:p14="http://schemas.microsoft.com/office/powerpoint/2010/main" val="380136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C0FFCA-B5D9-3F57-2057-E20553B4C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834909"/>
              </p:ext>
            </p:extLst>
          </p:nvPr>
        </p:nvGraphicFramePr>
        <p:xfrm>
          <a:off x="2032000" y="839584"/>
          <a:ext cx="8128000" cy="5178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669791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29393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Black Box Testing</a:t>
                      </a:r>
                    </a:p>
                  </a:txBody>
                  <a:tcPr marL="83127" marR="83127" marT="66502" marB="66502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White Box Testing</a:t>
                      </a:r>
                    </a:p>
                  </a:txBody>
                  <a:tcPr marL="83127" marR="83127" marT="66502" marB="66502" anchor="ctr"/>
                </a:tc>
                <a:extLst>
                  <a:ext uri="{0D108BD9-81ED-4DB2-BD59-A6C34878D82A}">
                    <a16:rowId xmlns:a16="http://schemas.microsoft.com/office/drawing/2014/main" val="1917548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The Black Box Test is a test that only considers the external behavior of the system; the internal workings of the software is not taken into account.</a:t>
                      </a:r>
                    </a:p>
                  </a:txBody>
                  <a:tcPr marL="83127" marR="83127" marT="66502" marB="66502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The White Box Test is a method used to test a software taking into consideration its internal functioning.</a:t>
                      </a:r>
                    </a:p>
                  </a:txBody>
                  <a:tcPr marL="83127" marR="83127" marT="66502" marB="66502" anchor="ctr"/>
                </a:tc>
                <a:extLst>
                  <a:ext uri="{0D108BD9-81ED-4DB2-BD59-A6C34878D82A}">
                    <a16:rowId xmlns:a16="http://schemas.microsoft.com/office/drawing/2014/main" val="124461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It is carried out by testers.</a:t>
                      </a:r>
                    </a:p>
                  </a:txBody>
                  <a:tcPr marL="83127" marR="83127" marT="66502" marB="66502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It is carried out by software developers.</a:t>
                      </a:r>
                    </a:p>
                  </a:txBody>
                  <a:tcPr marL="83127" marR="83127" marT="66502" marB="66502" anchor="ctr"/>
                </a:tc>
                <a:extLst>
                  <a:ext uri="{0D108BD9-81ED-4DB2-BD59-A6C34878D82A}">
                    <a16:rowId xmlns:a16="http://schemas.microsoft.com/office/drawing/2014/main" val="544950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This method is used in </a:t>
                      </a:r>
                      <a:r>
                        <a:rPr lang="en-IN">
                          <a:effectLst/>
                          <a:hlinkClick r:id="rId2"/>
                        </a:rPr>
                        <a:t>System Testing</a:t>
                      </a:r>
                      <a:r>
                        <a:rPr lang="en-IN">
                          <a:effectLst/>
                        </a:rPr>
                        <a:t> or </a:t>
                      </a:r>
                      <a:r>
                        <a:rPr lang="en-IN">
                          <a:effectLst/>
                          <a:hlinkClick r:id="rId3"/>
                        </a:rPr>
                        <a:t>Acceptance Testing</a:t>
                      </a:r>
                      <a:r>
                        <a:rPr lang="en-IN">
                          <a:effectLst/>
                        </a:rPr>
                        <a:t>.</a:t>
                      </a:r>
                    </a:p>
                  </a:txBody>
                  <a:tcPr marL="83127" marR="83127" marT="66502" marB="66502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This method is used in </a:t>
                      </a:r>
                      <a:r>
                        <a:rPr lang="en-IN">
                          <a:effectLst/>
                          <a:hlinkClick r:id="rId4"/>
                        </a:rPr>
                        <a:t>Unit Testing or Integration Testing</a:t>
                      </a:r>
                      <a:r>
                        <a:rPr lang="en-IN">
                          <a:effectLst/>
                        </a:rPr>
                        <a:t>.</a:t>
                      </a:r>
                    </a:p>
                  </a:txBody>
                  <a:tcPr marL="83127" marR="83127" marT="66502" marB="66502" anchor="ctr"/>
                </a:tc>
                <a:extLst>
                  <a:ext uri="{0D108BD9-81ED-4DB2-BD59-A6C34878D82A}">
                    <a16:rowId xmlns:a16="http://schemas.microsoft.com/office/drawing/2014/main" val="2423444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It is the least time consuming.</a:t>
                      </a:r>
                    </a:p>
                  </a:txBody>
                  <a:tcPr marL="83127" marR="83127" marT="66502" marB="66502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It is most time consuming.</a:t>
                      </a:r>
                    </a:p>
                  </a:txBody>
                  <a:tcPr marL="83127" marR="83127" marT="66502" marB="66502" anchor="ctr"/>
                </a:tc>
                <a:extLst>
                  <a:ext uri="{0D108BD9-81ED-4DB2-BD59-A6C34878D82A}">
                    <a16:rowId xmlns:a16="http://schemas.microsoft.com/office/drawing/2014/main" val="163837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It is the behavior testing of the software.</a:t>
                      </a:r>
                    </a:p>
                  </a:txBody>
                  <a:tcPr marL="83127" marR="83127" marT="66502" marB="66502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It is the logic testing of the software.</a:t>
                      </a:r>
                    </a:p>
                  </a:txBody>
                  <a:tcPr marL="83127" marR="83127" marT="66502" marB="66502" anchor="ctr"/>
                </a:tc>
                <a:extLst>
                  <a:ext uri="{0D108BD9-81ED-4DB2-BD59-A6C34878D82A}">
                    <a16:rowId xmlns:a16="http://schemas.microsoft.com/office/drawing/2014/main" val="2476436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It is also known as data-driven testing, </a:t>
                      </a:r>
                      <a:r>
                        <a:rPr lang="en-IN">
                          <a:effectLst/>
                          <a:hlinkClick r:id="rId5"/>
                        </a:rPr>
                        <a:t>functional testing</a:t>
                      </a:r>
                      <a:r>
                        <a:rPr lang="en-IN">
                          <a:effectLst/>
                        </a:rPr>
                        <a:t>, and closed box testing.</a:t>
                      </a:r>
                    </a:p>
                  </a:txBody>
                  <a:tcPr marL="83127" marR="83127" marT="66502" marB="66502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It is also known as clear box testing, code-based testing, structural testing, and transparent testing.</a:t>
                      </a:r>
                    </a:p>
                  </a:txBody>
                  <a:tcPr marL="83127" marR="83127" marT="66502" marB="66502" anchor="ctr"/>
                </a:tc>
                <a:extLst>
                  <a:ext uri="{0D108BD9-81ED-4DB2-BD59-A6C34878D82A}">
                    <a16:rowId xmlns:a16="http://schemas.microsoft.com/office/drawing/2014/main" val="659905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Black Box Test is not considered for algorithm testing.</a:t>
                      </a:r>
                    </a:p>
                  </a:txBody>
                  <a:tcPr marL="83127" marR="83127" marT="66502" marB="66502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White Box Test is well suitable for algorithm testing.</a:t>
                      </a:r>
                    </a:p>
                  </a:txBody>
                  <a:tcPr marL="83127" marR="83127" marT="66502" marB="66502" anchor="ctr"/>
                </a:tc>
                <a:extLst>
                  <a:ext uri="{0D108BD9-81ED-4DB2-BD59-A6C34878D82A}">
                    <a16:rowId xmlns:a16="http://schemas.microsoft.com/office/drawing/2014/main" val="14312753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A18DC2-DFA8-B441-B8D9-A3783CDBD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580868"/>
              </p:ext>
            </p:extLst>
          </p:nvPr>
        </p:nvGraphicFramePr>
        <p:xfrm>
          <a:off x="1598360" y="645222"/>
          <a:ext cx="8995280" cy="5567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7640">
                  <a:extLst>
                    <a:ext uri="{9D8B030D-6E8A-4147-A177-3AD203B41FA5}">
                      <a16:colId xmlns:a16="http://schemas.microsoft.com/office/drawing/2014/main" val="326390709"/>
                    </a:ext>
                  </a:extLst>
                </a:gridCol>
                <a:gridCol w="4497640">
                  <a:extLst>
                    <a:ext uri="{9D8B030D-6E8A-4147-A177-3AD203B41FA5}">
                      <a16:colId xmlns:a16="http://schemas.microsoft.com/office/drawing/2014/main" val="353183301"/>
                    </a:ext>
                  </a:extLst>
                </a:gridCol>
              </a:tblGrid>
              <a:tr h="43789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Black Box Testing</a:t>
                      </a:r>
                    </a:p>
                  </a:txBody>
                  <a:tcPr marL="83127" marR="83127" marT="66502" marB="66502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White Box Testing</a:t>
                      </a:r>
                    </a:p>
                  </a:txBody>
                  <a:tcPr marL="83127" marR="83127" marT="66502" marB="66502" anchor="ctr"/>
                </a:tc>
                <a:extLst>
                  <a:ext uri="{0D108BD9-81ED-4DB2-BD59-A6C34878D82A}">
                    <a16:rowId xmlns:a16="http://schemas.microsoft.com/office/drawing/2014/main" val="1854219773"/>
                  </a:ext>
                </a:extLst>
              </a:tr>
              <a:tr h="1322629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The Black Box Test is a test that only considers the external behavior of the system; the internal workings of the software is not taken into account.</a:t>
                      </a:r>
                    </a:p>
                  </a:txBody>
                  <a:tcPr marL="83127" marR="83127" marT="66502" marB="66502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The White Box Test is a method used to test a software taking into consideration its internal functioning.</a:t>
                      </a:r>
                    </a:p>
                  </a:txBody>
                  <a:tcPr marL="83127" marR="83127" marT="66502" marB="66502" anchor="ctr"/>
                </a:tc>
                <a:extLst>
                  <a:ext uri="{0D108BD9-81ED-4DB2-BD59-A6C34878D82A}">
                    <a16:rowId xmlns:a16="http://schemas.microsoft.com/office/drawing/2014/main" val="1765453979"/>
                  </a:ext>
                </a:extLst>
              </a:tr>
              <a:tr h="43789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It is carried out by testers.</a:t>
                      </a:r>
                    </a:p>
                  </a:txBody>
                  <a:tcPr marL="83127" marR="83127" marT="66502" marB="66502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It is carried out by software developers.</a:t>
                      </a:r>
                    </a:p>
                  </a:txBody>
                  <a:tcPr marL="83127" marR="83127" marT="66502" marB="66502" anchor="ctr"/>
                </a:tc>
                <a:extLst>
                  <a:ext uri="{0D108BD9-81ED-4DB2-BD59-A6C34878D82A}">
                    <a16:rowId xmlns:a16="http://schemas.microsoft.com/office/drawing/2014/main" val="393845860"/>
                  </a:ext>
                </a:extLst>
              </a:tr>
              <a:tr h="73280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This method is used in </a:t>
                      </a:r>
                      <a:r>
                        <a:rPr lang="en-IN">
                          <a:effectLst/>
                          <a:hlinkClick r:id="rId2"/>
                        </a:rPr>
                        <a:t>System Testing</a:t>
                      </a:r>
                      <a:r>
                        <a:rPr lang="en-IN">
                          <a:effectLst/>
                        </a:rPr>
                        <a:t> or </a:t>
                      </a:r>
                      <a:r>
                        <a:rPr lang="en-IN">
                          <a:effectLst/>
                          <a:hlinkClick r:id="rId3"/>
                        </a:rPr>
                        <a:t>Acceptance Testing</a:t>
                      </a:r>
                      <a:r>
                        <a:rPr lang="en-IN">
                          <a:effectLst/>
                        </a:rPr>
                        <a:t>.</a:t>
                      </a:r>
                    </a:p>
                  </a:txBody>
                  <a:tcPr marL="83127" marR="83127" marT="66502" marB="66502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This method is used in </a:t>
                      </a:r>
                      <a:r>
                        <a:rPr lang="en-IN">
                          <a:effectLst/>
                          <a:hlinkClick r:id="rId4"/>
                        </a:rPr>
                        <a:t>Unit Testing or Integration Testing</a:t>
                      </a:r>
                      <a:r>
                        <a:rPr lang="en-IN">
                          <a:effectLst/>
                        </a:rPr>
                        <a:t>.</a:t>
                      </a:r>
                    </a:p>
                  </a:txBody>
                  <a:tcPr marL="83127" marR="83127" marT="66502" marB="66502" anchor="ctr"/>
                </a:tc>
                <a:extLst>
                  <a:ext uri="{0D108BD9-81ED-4DB2-BD59-A6C34878D82A}">
                    <a16:rowId xmlns:a16="http://schemas.microsoft.com/office/drawing/2014/main" val="1890710729"/>
                  </a:ext>
                </a:extLst>
              </a:tr>
              <a:tr h="43789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It is the least time consuming.</a:t>
                      </a:r>
                    </a:p>
                  </a:txBody>
                  <a:tcPr marL="83127" marR="83127" marT="66502" marB="66502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It is most time consuming.</a:t>
                      </a:r>
                    </a:p>
                  </a:txBody>
                  <a:tcPr marL="83127" marR="83127" marT="66502" marB="66502" anchor="ctr"/>
                </a:tc>
                <a:extLst>
                  <a:ext uri="{0D108BD9-81ED-4DB2-BD59-A6C34878D82A}">
                    <a16:rowId xmlns:a16="http://schemas.microsoft.com/office/drawing/2014/main" val="4109203198"/>
                  </a:ext>
                </a:extLst>
              </a:tr>
              <a:tr h="43789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It is the behavior testing of the software.</a:t>
                      </a:r>
                    </a:p>
                  </a:txBody>
                  <a:tcPr marL="83127" marR="83127" marT="66502" marB="66502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It is the logic testing of the software.</a:t>
                      </a:r>
                    </a:p>
                  </a:txBody>
                  <a:tcPr marL="83127" marR="83127" marT="66502" marB="66502" anchor="ctr"/>
                </a:tc>
                <a:extLst>
                  <a:ext uri="{0D108BD9-81ED-4DB2-BD59-A6C34878D82A}">
                    <a16:rowId xmlns:a16="http://schemas.microsoft.com/office/drawing/2014/main" val="4104978331"/>
                  </a:ext>
                </a:extLst>
              </a:tr>
              <a:tr h="1027719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It is also known as data-driven testing, </a:t>
                      </a:r>
                      <a:r>
                        <a:rPr lang="en-IN">
                          <a:effectLst/>
                          <a:hlinkClick r:id="rId5"/>
                        </a:rPr>
                        <a:t>functional testing</a:t>
                      </a:r>
                      <a:r>
                        <a:rPr lang="en-IN">
                          <a:effectLst/>
                        </a:rPr>
                        <a:t>, and closed box testing.</a:t>
                      </a:r>
                    </a:p>
                  </a:txBody>
                  <a:tcPr marL="83127" marR="83127" marT="66502" marB="66502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It is also known as clear box testing, code-based testing, structural testing, and transparent testing.</a:t>
                      </a:r>
                    </a:p>
                  </a:txBody>
                  <a:tcPr marL="83127" marR="83127" marT="66502" marB="66502" anchor="ctr"/>
                </a:tc>
                <a:extLst>
                  <a:ext uri="{0D108BD9-81ED-4DB2-BD59-A6C34878D82A}">
                    <a16:rowId xmlns:a16="http://schemas.microsoft.com/office/drawing/2014/main" val="2603874485"/>
                  </a:ext>
                </a:extLst>
              </a:tr>
              <a:tr h="73280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Black Box Test is not considered for algorithm testing.</a:t>
                      </a:r>
                    </a:p>
                  </a:txBody>
                  <a:tcPr marL="83127" marR="83127" marT="66502" marB="66502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White Box Test is well suitable for algorithm testing.</a:t>
                      </a:r>
                    </a:p>
                  </a:txBody>
                  <a:tcPr marL="83127" marR="83127" marT="66502" marB="66502" anchor="ctr"/>
                </a:tc>
                <a:extLst>
                  <a:ext uri="{0D108BD9-81ED-4DB2-BD59-A6C34878D82A}">
                    <a16:rowId xmlns:a16="http://schemas.microsoft.com/office/drawing/2014/main" val="79217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9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CD44-4AB6-2CD0-DF9E-BCC77BF5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0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Here is the main difference between Verification and Validation in Software Testing:</a:t>
            </a:r>
            <a:endParaRPr lang="en-US" sz="280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F45A54C-668C-4011-5B43-CF6E0D8CE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970218"/>
              </p:ext>
            </p:extLst>
          </p:nvPr>
        </p:nvGraphicFramePr>
        <p:xfrm>
          <a:off x="2161310" y="1690688"/>
          <a:ext cx="7871228" cy="1554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5614">
                  <a:extLst>
                    <a:ext uri="{9D8B030D-6E8A-4147-A177-3AD203B41FA5}">
                      <a16:colId xmlns:a16="http://schemas.microsoft.com/office/drawing/2014/main" val="1404297810"/>
                    </a:ext>
                  </a:extLst>
                </a:gridCol>
                <a:gridCol w="3935614">
                  <a:extLst>
                    <a:ext uri="{9D8B030D-6E8A-4147-A177-3AD203B41FA5}">
                      <a16:colId xmlns:a16="http://schemas.microsoft.com/office/drawing/2014/main" val="3333702017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Verification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268166"/>
                  </a:ext>
                </a:extLst>
              </a:tr>
              <a:tr h="111034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The verifying process includes checking documents, design, code, and program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It is a dynamic mechanism of testing and validating the actual product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38183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A764040-0A7E-B046-6209-FCD4F3D739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310710"/>
              </p:ext>
            </p:extLst>
          </p:nvPr>
        </p:nvGraphicFramePr>
        <p:xfrm>
          <a:off x="2159461" y="3245168"/>
          <a:ext cx="7873078" cy="1858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6539">
                  <a:extLst>
                    <a:ext uri="{9D8B030D-6E8A-4147-A177-3AD203B41FA5}">
                      <a16:colId xmlns:a16="http://schemas.microsoft.com/office/drawing/2014/main" val="1370103228"/>
                    </a:ext>
                  </a:extLst>
                </a:gridCol>
                <a:gridCol w="3936539">
                  <a:extLst>
                    <a:ext uri="{9D8B030D-6E8A-4147-A177-3AD203B41FA5}">
                      <a16:colId xmlns:a16="http://schemas.microsoft.com/office/drawing/2014/main" val="289300933"/>
                    </a:ext>
                  </a:extLst>
                </a:gridCol>
              </a:tblGrid>
              <a:tr h="57595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It does not involve executing the code</a:t>
                      </a:r>
                    </a:p>
                  </a:txBody>
                  <a:tcPr marL="76319" marR="76319" marT="38160" marB="3816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It always involves executing the code</a:t>
                      </a:r>
                    </a:p>
                  </a:txBody>
                  <a:tcPr marL="76319" marR="76319" marT="38160" marB="38160" anchor="ctr"/>
                </a:tc>
                <a:extLst>
                  <a:ext uri="{0D108BD9-81ED-4DB2-BD59-A6C34878D82A}">
                    <a16:rowId xmlns:a16="http://schemas.microsoft.com/office/drawing/2014/main" val="889528514"/>
                  </a:ext>
                </a:extLst>
              </a:tr>
              <a:tr h="1282805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Verification uses methods like reviews, walkthroughs, inspections, and desk- checking etc.</a:t>
                      </a:r>
                    </a:p>
                  </a:txBody>
                  <a:tcPr marL="76319" marR="76319" marT="38160" marB="3816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It uses methods like Black Box Testing, </a:t>
                      </a:r>
                      <a:r>
                        <a:rPr lang="en-IN" sz="1800" u="none" strike="noStrike" dirty="0">
                          <a:effectLst/>
                          <a:hlinkClick r:id="rId2"/>
                        </a:rPr>
                        <a:t>White Box Testing</a:t>
                      </a:r>
                      <a:r>
                        <a:rPr lang="en-IN" sz="1800" dirty="0">
                          <a:effectLst/>
                        </a:rPr>
                        <a:t>, and non-functional testing</a:t>
                      </a:r>
                    </a:p>
                  </a:txBody>
                  <a:tcPr marL="76319" marR="76319" marT="38160" marB="38160" anchor="ctr"/>
                </a:tc>
                <a:extLst>
                  <a:ext uri="{0D108BD9-81ED-4DB2-BD59-A6C34878D82A}">
                    <a16:rowId xmlns:a16="http://schemas.microsoft.com/office/drawing/2014/main" val="362171673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E817148-CBF3-1786-C71D-260190CEA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892488"/>
              </p:ext>
            </p:extLst>
          </p:nvPr>
        </p:nvGraphicFramePr>
        <p:xfrm>
          <a:off x="2159460" y="5089235"/>
          <a:ext cx="7873078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6539">
                  <a:extLst>
                    <a:ext uri="{9D8B030D-6E8A-4147-A177-3AD203B41FA5}">
                      <a16:colId xmlns:a16="http://schemas.microsoft.com/office/drawing/2014/main" val="1215658447"/>
                    </a:ext>
                  </a:extLst>
                </a:gridCol>
                <a:gridCol w="3936539">
                  <a:extLst>
                    <a:ext uri="{9D8B030D-6E8A-4147-A177-3AD203B41FA5}">
                      <a16:colId xmlns:a16="http://schemas.microsoft.com/office/drawing/2014/main" val="1418391470"/>
                    </a:ext>
                  </a:extLst>
                </a:gridCol>
              </a:tblGrid>
              <a:tr h="44334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Whether the software conforms to specification is checked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It checks whether the software meets the requirements and expectations of a 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13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43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497B14-2A10-15D0-44A8-96B352CF51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8434435"/>
              </p:ext>
            </p:extLst>
          </p:nvPr>
        </p:nvGraphicFramePr>
        <p:xfrm>
          <a:off x="1976582" y="1810327"/>
          <a:ext cx="81280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202615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56454492"/>
                    </a:ext>
                  </a:extLst>
                </a:gridCol>
              </a:tblGrid>
              <a:tr h="73955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It finds bugs early in the development cycle</a:t>
                      </a:r>
                    </a:p>
                  </a:txBody>
                  <a:tcPr marL="31504" marR="31504" marT="15752" marB="15752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It can find bugs that the verification process can not catch</a:t>
                      </a:r>
                    </a:p>
                  </a:txBody>
                  <a:tcPr marL="31504" marR="31504" marT="15752" marB="15752" anchor="ctr"/>
                </a:tc>
                <a:extLst>
                  <a:ext uri="{0D108BD9-81ED-4DB2-BD59-A6C34878D82A}">
                    <a16:rowId xmlns:a16="http://schemas.microsoft.com/office/drawing/2014/main" val="1346377917"/>
                  </a:ext>
                </a:extLst>
              </a:tr>
              <a:tr h="1438942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Target is application and software architecture, specification, complete design, high level, and database design etc.</a:t>
                      </a:r>
                    </a:p>
                  </a:txBody>
                  <a:tcPr marL="31504" marR="31504" marT="15752" marB="15752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Target is an actual product</a:t>
                      </a:r>
                    </a:p>
                  </a:txBody>
                  <a:tcPr marL="31504" marR="31504" marT="15752" marB="15752" anchor="ctr"/>
                </a:tc>
                <a:extLst>
                  <a:ext uri="{0D108BD9-81ED-4DB2-BD59-A6C34878D82A}">
                    <a16:rowId xmlns:a16="http://schemas.microsoft.com/office/drawing/2014/main" val="474279584"/>
                  </a:ext>
                </a:extLst>
              </a:tr>
              <a:tr h="1089247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QA team does verification and make sure that the software is as per the requirement in the SRS document.</a:t>
                      </a:r>
                    </a:p>
                  </a:txBody>
                  <a:tcPr marL="31504" marR="31504" marT="15752" marB="15752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With the involvement of testing team validation is executed on software code.</a:t>
                      </a:r>
                    </a:p>
                  </a:txBody>
                  <a:tcPr marL="31504" marR="31504" marT="15752" marB="15752" anchor="ctr"/>
                </a:tc>
                <a:extLst>
                  <a:ext uri="{0D108BD9-81ED-4DB2-BD59-A6C34878D82A}">
                    <a16:rowId xmlns:a16="http://schemas.microsoft.com/office/drawing/2014/main" val="2005656103"/>
                  </a:ext>
                </a:extLst>
              </a:tr>
              <a:tr h="389858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It comes before validation</a:t>
                      </a:r>
                    </a:p>
                  </a:txBody>
                  <a:tcPr marL="31504" marR="31504" marT="15752" marB="15752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It comes after verification</a:t>
                      </a:r>
                    </a:p>
                  </a:txBody>
                  <a:tcPr marL="31504" marR="31504" marT="15752" marB="15752" anchor="ctr"/>
                </a:tc>
                <a:extLst>
                  <a:ext uri="{0D108BD9-81ED-4DB2-BD59-A6C34878D82A}">
                    <a16:rowId xmlns:a16="http://schemas.microsoft.com/office/drawing/2014/main" val="26218858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768552-EFA0-C69E-0B74-C2BF4544B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9606677"/>
              </p:ext>
            </p:extLst>
          </p:nvPr>
        </p:nvGraphicFramePr>
        <p:xfrm>
          <a:off x="1976582" y="738910"/>
          <a:ext cx="8128000" cy="1071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530113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68333717"/>
                    </a:ext>
                  </a:extLst>
                </a:gridCol>
              </a:tblGrid>
              <a:tr h="1071417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Verification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925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7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Black Box Vs White Box Testing &amp; validation and verification...  To simplify the distinction between the  two, let's look at the comparison table:</vt:lpstr>
      <vt:lpstr>PowerPoint Presentation</vt:lpstr>
      <vt:lpstr>Here is the main difference between Verification and Validation in Software Testing: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Vs White Box Testing &amp; validation and verification...  To simplify the distinction between the  two, let's look at the comparison table:</dc:title>
  <dc:creator>Abitha M</dc:creator>
  <cp:lastModifiedBy>Abitha M</cp:lastModifiedBy>
  <cp:revision>3</cp:revision>
  <dcterms:created xsi:type="dcterms:W3CDTF">2022-10-18T03:06:18Z</dcterms:created>
  <dcterms:modified xsi:type="dcterms:W3CDTF">2022-10-26T14:21:07Z</dcterms:modified>
</cp:coreProperties>
</file>