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58" r:id="rId6"/>
    <p:sldId id="263"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FB9D7-8DE0-BAE3-AFFC-6E43926B26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EE8580-3298-93FA-0CFF-5AF62A494B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37BEE3-9B0A-99FA-566F-700057BC044A}"/>
              </a:ext>
            </a:extLst>
          </p:cNvPr>
          <p:cNvSpPr>
            <a:spLocks noGrp="1"/>
          </p:cNvSpPr>
          <p:nvPr>
            <p:ph type="dt" sz="half" idx="10"/>
          </p:nvPr>
        </p:nvSpPr>
        <p:spPr/>
        <p:txBody>
          <a:bodyPr/>
          <a:lstStyle/>
          <a:p>
            <a:fld id="{DCFC5E27-1087-A041-AE1D-9FC7294EB046}" type="datetimeFigureOut">
              <a:rPr lang="en-US" smtClean="0"/>
              <a:t>10/26/2022</a:t>
            </a:fld>
            <a:endParaRPr lang="en-US"/>
          </a:p>
        </p:txBody>
      </p:sp>
      <p:sp>
        <p:nvSpPr>
          <p:cNvPr id="5" name="Footer Placeholder 4">
            <a:extLst>
              <a:ext uri="{FF2B5EF4-FFF2-40B4-BE49-F238E27FC236}">
                <a16:creationId xmlns:a16="http://schemas.microsoft.com/office/drawing/2014/main" id="{5BC023DB-76AF-E37F-DEC5-8227E133F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9305B-0F44-C017-0A2D-2F2E72C08710}"/>
              </a:ext>
            </a:extLst>
          </p:cNvPr>
          <p:cNvSpPr>
            <a:spLocks noGrp="1"/>
          </p:cNvSpPr>
          <p:nvPr>
            <p:ph type="sldNum" sz="quarter" idx="12"/>
          </p:nvPr>
        </p:nvSpPr>
        <p:spPr/>
        <p:txBody>
          <a:bodyPr/>
          <a:lstStyle/>
          <a:p>
            <a:fld id="{8BEF62D4-4305-FC47-A2BB-646B920BFE3E}" type="slidenum">
              <a:rPr lang="en-US" smtClean="0"/>
              <a:t>‹#›</a:t>
            </a:fld>
            <a:endParaRPr lang="en-US"/>
          </a:p>
        </p:txBody>
      </p:sp>
    </p:spTree>
    <p:extLst>
      <p:ext uri="{BB962C8B-B14F-4D97-AF65-F5344CB8AC3E}">
        <p14:creationId xmlns:p14="http://schemas.microsoft.com/office/powerpoint/2010/main" val="2576077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1974-BD23-6404-8309-EE90B54D4D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A2A29C-4245-BE9C-3467-528A04988B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EED890-A11D-34B2-8F2C-98708FD6ED1E}"/>
              </a:ext>
            </a:extLst>
          </p:cNvPr>
          <p:cNvSpPr>
            <a:spLocks noGrp="1"/>
          </p:cNvSpPr>
          <p:nvPr>
            <p:ph type="dt" sz="half" idx="10"/>
          </p:nvPr>
        </p:nvSpPr>
        <p:spPr/>
        <p:txBody>
          <a:bodyPr/>
          <a:lstStyle/>
          <a:p>
            <a:fld id="{DCFC5E27-1087-A041-AE1D-9FC7294EB046}" type="datetimeFigureOut">
              <a:rPr lang="en-US" smtClean="0"/>
              <a:t>10/26/2022</a:t>
            </a:fld>
            <a:endParaRPr lang="en-US"/>
          </a:p>
        </p:txBody>
      </p:sp>
      <p:sp>
        <p:nvSpPr>
          <p:cNvPr id="5" name="Footer Placeholder 4">
            <a:extLst>
              <a:ext uri="{FF2B5EF4-FFF2-40B4-BE49-F238E27FC236}">
                <a16:creationId xmlns:a16="http://schemas.microsoft.com/office/drawing/2014/main" id="{01B9D7A4-AF1D-BCAD-F682-DC2F44EEE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D0902-E19B-37F2-08DE-F63598F3B9AD}"/>
              </a:ext>
            </a:extLst>
          </p:cNvPr>
          <p:cNvSpPr>
            <a:spLocks noGrp="1"/>
          </p:cNvSpPr>
          <p:nvPr>
            <p:ph type="sldNum" sz="quarter" idx="12"/>
          </p:nvPr>
        </p:nvSpPr>
        <p:spPr/>
        <p:txBody>
          <a:bodyPr/>
          <a:lstStyle/>
          <a:p>
            <a:fld id="{8BEF62D4-4305-FC47-A2BB-646B920BFE3E}" type="slidenum">
              <a:rPr lang="en-US" smtClean="0"/>
              <a:t>‹#›</a:t>
            </a:fld>
            <a:endParaRPr lang="en-US"/>
          </a:p>
        </p:txBody>
      </p:sp>
    </p:spTree>
    <p:extLst>
      <p:ext uri="{BB962C8B-B14F-4D97-AF65-F5344CB8AC3E}">
        <p14:creationId xmlns:p14="http://schemas.microsoft.com/office/powerpoint/2010/main" val="901178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FDF2D3-5AAD-E493-90C7-8E420F9B33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EFB56A-5E5C-E18E-6D9D-214E4E01FD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23BF32-46D9-2EAB-7E67-A60782D4B675}"/>
              </a:ext>
            </a:extLst>
          </p:cNvPr>
          <p:cNvSpPr>
            <a:spLocks noGrp="1"/>
          </p:cNvSpPr>
          <p:nvPr>
            <p:ph type="dt" sz="half" idx="10"/>
          </p:nvPr>
        </p:nvSpPr>
        <p:spPr/>
        <p:txBody>
          <a:bodyPr/>
          <a:lstStyle/>
          <a:p>
            <a:fld id="{DCFC5E27-1087-A041-AE1D-9FC7294EB046}" type="datetimeFigureOut">
              <a:rPr lang="en-US" smtClean="0"/>
              <a:t>10/26/2022</a:t>
            </a:fld>
            <a:endParaRPr lang="en-US"/>
          </a:p>
        </p:txBody>
      </p:sp>
      <p:sp>
        <p:nvSpPr>
          <p:cNvPr id="5" name="Footer Placeholder 4">
            <a:extLst>
              <a:ext uri="{FF2B5EF4-FFF2-40B4-BE49-F238E27FC236}">
                <a16:creationId xmlns:a16="http://schemas.microsoft.com/office/drawing/2014/main" id="{3E1F8080-E0A9-F98B-9C01-9BA0E70C9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CBE76-5A2E-2000-AF15-E79C21D930F5}"/>
              </a:ext>
            </a:extLst>
          </p:cNvPr>
          <p:cNvSpPr>
            <a:spLocks noGrp="1"/>
          </p:cNvSpPr>
          <p:nvPr>
            <p:ph type="sldNum" sz="quarter" idx="12"/>
          </p:nvPr>
        </p:nvSpPr>
        <p:spPr/>
        <p:txBody>
          <a:bodyPr/>
          <a:lstStyle/>
          <a:p>
            <a:fld id="{8BEF62D4-4305-FC47-A2BB-646B920BFE3E}" type="slidenum">
              <a:rPr lang="en-US" smtClean="0"/>
              <a:t>‹#›</a:t>
            </a:fld>
            <a:endParaRPr lang="en-US"/>
          </a:p>
        </p:txBody>
      </p:sp>
    </p:spTree>
    <p:extLst>
      <p:ext uri="{BB962C8B-B14F-4D97-AF65-F5344CB8AC3E}">
        <p14:creationId xmlns:p14="http://schemas.microsoft.com/office/powerpoint/2010/main" val="4238875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73D4-FC25-E3D4-938F-426229D4C1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4619B8-B493-693C-4A83-30AE019D8A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00729-B1A8-1446-1E1A-C243B9D3679B}"/>
              </a:ext>
            </a:extLst>
          </p:cNvPr>
          <p:cNvSpPr>
            <a:spLocks noGrp="1"/>
          </p:cNvSpPr>
          <p:nvPr>
            <p:ph type="dt" sz="half" idx="10"/>
          </p:nvPr>
        </p:nvSpPr>
        <p:spPr/>
        <p:txBody>
          <a:bodyPr/>
          <a:lstStyle/>
          <a:p>
            <a:fld id="{DCFC5E27-1087-A041-AE1D-9FC7294EB046}" type="datetimeFigureOut">
              <a:rPr lang="en-US" smtClean="0"/>
              <a:t>10/26/2022</a:t>
            </a:fld>
            <a:endParaRPr lang="en-US"/>
          </a:p>
        </p:txBody>
      </p:sp>
      <p:sp>
        <p:nvSpPr>
          <p:cNvPr id="5" name="Footer Placeholder 4">
            <a:extLst>
              <a:ext uri="{FF2B5EF4-FFF2-40B4-BE49-F238E27FC236}">
                <a16:creationId xmlns:a16="http://schemas.microsoft.com/office/drawing/2014/main" id="{349574D0-CDF5-E87A-7804-814C1DB55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47308-E9A3-5366-83EF-65E0618F16D8}"/>
              </a:ext>
            </a:extLst>
          </p:cNvPr>
          <p:cNvSpPr>
            <a:spLocks noGrp="1"/>
          </p:cNvSpPr>
          <p:nvPr>
            <p:ph type="sldNum" sz="quarter" idx="12"/>
          </p:nvPr>
        </p:nvSpPr>
        <p:spPr/>
        <p:txBody>
          <a:bodyPr/>
          <a:lstStyle/>
          <a:p>
            <a:fld id="{8BEF62D4-4305-FC47-A2BB-646B920BFE3E}" type="slidenum">
              <a:rPr lang="en-US" smtClean="0"/>
              <a:t>‹#›</a:t>
            </a:fld>
            <a:endParaRPr lang="en-US"/>
          </a:p>
        </p:txBody>
      </p:sp>
    </p:spTree>
    <p:extLst>
      <p:ext uri="{BB962C8B-B14F-4D97-AF65-F5344CB8AC3E}">
        <p14:creationId xmlns:p14="http://schemas.microsoft.com/office/powerpoint/2010/main" val="1548115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372A-58AA-135F-60E3-C7F3E91F5C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5590C8-9A48-7BCD-3676-6049878C60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6F293C-AB28-D000-DBAC-A41D2D07DBA0}"/>
              </a:ext>
            </a:extLst>
          </p:cNvPr>
          <p:cNvSpPr>
            <a:spLocks noGrp="1"/>
          </p:cNvSpPr>
          <p:nvPr>
            <p:ph type="dt" sz="half" idx="10"/>
          </p:nvPr>
        </p:nvSpPr>
        <p:spPr/>
        <p:txBody>
          <a:bodyPr/>
          <a:lstStyle/>
          <a:p>
            <a:fld id="{DCFC5E27-1087-A041-AE1D-9FC7294EB046}" type="datetimeFigureOut">
              <a:rPr lang="en-US" smtClean="0"/>
              <a:t>10/26/2022</a:t>
            </a:fld>
            <a:endParaRPr lang="en-US"/>
          </a:p>
        </p:txBody>
      </p:sp>
      <p:sp>
        <p:nvSpPr>
          <p:cNvPr id="5" name="Footer Placeholder 4">
            <a:extLst>
              <a:ext uri="{FF2B5EF4-FFF2-40B4-BE49-F238E27FC236}">
                <a16:creationId xmlns:a16="http://schemas.microsoft.com/office/drawing/2014/main" id="{15785281-ED1A-59F4-FCB4-7CAACDBDB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E8280-A0A7-CDA0-C30A-450D1143FA3F}"/>
              </a:ext>
            </a:extLst>
          </p:cNvPr>
          <p:cNvSpPr>
            <a:spLocks noGrp="1"/>
          </p:cNvSpPr>
          <p:nvPr>
            <p:ph type="sldNum" sz="quarter" idx="12"/>
          </p:nvPr>
        </p:nvSpPr>
        <p:spPr/>
        <p:txBody>
          <a:bodyPr/>
          <a:lstStyle/>
          <a:p>
            <a:fld id="{8BEF62D4-4305-FC47-A2BB-646B920BFE3E}" type="slidenum">
              <a:rPr lang="en-US" smtClean="0"/>
              <a:t>‹#›</a:t>
            </a:fld>
            <a:endParaRPr lang="en-US"/>
          </a:p>
        </p:txBody>
      </p:sp>
    </p:spTree>
    <p:extLst>
      <p:ext uri="{BB962C8B-B14F-4D97-AF65-F5344CB8AC3E}">
        <p14:creationId xmlns:p14="http://schemas.microsoft.com/office/powerpoint/2010/main" val="2790007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7719A-C988-F1E6-BC9B-012DD5EC98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95A1E8-857A-05E6-6334-A704482696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CA7340-0D35-CFE8-392F-BAF6F182AB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351DD3-958C-2685-4A00-F611F00BF195}"/>
              </a:ext>
            </a:extLst>
          </p:cNvPr>
          <p:cNvSpPr>
            <a:spLocks noGrp="1"/>
          </p:cNvSpPr>
          <p:nvPr>
            <p:ph type="dt" sz="half" idx="10"/>
          </p:nvPr>
        </p:nvSpPr>
        <p:spPr/>
        <p:txBody>
          <a:bodyPr/>
          <a:lstStyle/>
          <a:p>
            <a:fld id="{DCFC5E27-1087-A041-AE1D-9FC7294EB046}" type="datetimeFigureOut">
              <a:rPr lang="en-US" smtClean="0"/>
              <a:t>10/26/2022</a:t>
            </a:fld>
            <a:endParaRPr lang="en-US"/>
          </a:p>
        </p:txBody>
      </p:sp>
      <p:sp>
        <p:nvSpPr>
          <p:cNvPr id="6" name="Footer Placeholder 5">
            <a:extLst>
              <a:ext uri="{FF2B5EF4-FFF2-40B4-BE49-F238E27FC236}">
                <a16:creationId xmlns:a16="http://schemas.microsoft.com/office/drawing/2014/main" id="{FCECF28D-0870-9E5D-D66A-8F87AB1606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4699E3-467C-1100-8ED9-E0A09FFA6D39}"/>
              </a:ext>
            </a:extLst>
          </p:cNvPr>
          <p:cNvSpPr>
            <a:spLocks noGrp="1"/>
          </p:cNvSpPr>
          <p:nvPr>
            <p:ph type="sldNum" sz="quarter" idx="12"/>
          </p:nvPr>
        </p:nvSpPr>
        <p:spPr/>
        <p:txBody>
          <a:bodyPr/>
          <a:lstStyle/>
          <a:p>
            <a:fld id="{8BEF62D4-4305-FC47-A2BB-646B920BFE3E}" type="slidenum">
              <a:rPr lang="en-US" smtClean="0"/>
              <a:t>‹#›</a:t>
            </a:fld>
            <a:endParaRPr lang="en-US"/>
          </a:p>
        </p:txBody>
      </p:sp>
    </p:spTree>
    <p:extLst>
      <p:ext uri="{BB962C8B-B14F-4D97-AF65-F5344CB8AC3E}">
        <p14:creationId xmlns:p14="http://schemas.microsoft.com/office/powerpoint/2010/main" val="297186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51000-008E-52B8-3A0A-D6C162BECD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D16603-D9CD-3BB7-8981-E0FE4E9224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ADCC7F-280F-823A-BCAD-2A2D1B96BA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92F14A-CC2A-7399-15A7-FC4349FF25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57DCA4-B642-8D2B-F872-69E31A685C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BDCE83-8417-D205-C3F0-540529659412}"/>
              </a:ext>
            </a:extLst>
          </p:cNvPr>
          <p:cNvSpPr>
            <a:spLocks noGrp="1"/>
          </p:cNvSpPr>
          <p:nvPr>
            <p:ph type="dt" sz="half" idx="10"/>
          </p:nvPr>
        </p:nvSpPr>
        <p:spPr/>
        <p:txBody>
          <a:bodyPr/>
          <a:lstStyle/>
          <a:p>
            <a:fld id="{DCFC5E27-1087-A041-AE1D-9FC7294EB046}" type="datetimeFigureOut">
              <a:rPr lang="en-US" smtClean="0"/>
              <a:t>10/26/2022</a:t>
            </a:fld>
            <a:endParaRPr lang="en-US"/>
          </a:p>
        </p:txBody>
      </p:sp>
      <p:sp>
        <p:nvSpPr>
          <p:cNvPr id="8" name="Footer Placeholder 7">
            <a:extLst>
              <a:ext uri="{FF2B5EF4-FFF2-40B4-BE49-F238E27FC236}">
                <a16:creationId xmlns:a16="http://schemas.microsoft.com/office/drawing/2014/main" id="{02E48ABE-BF40-5B34-CCEB-01E6759C03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C3583C-0757-902B-A36D-59013328BCF7}"/>
              </a:ext>
            </a:extLst>
          </p:cNvPr>
          <p:cNvSpPr>
            <a:spLocks noGrp="1"/>
          </p:cNvSpPr>
          <p:nvPr>
            <p:ph type="sldNum" sz="quarter" idx="12"/>
          </p:nvPr>
        </p:nvSpPr>
        <p:spPr/>
        <p:txBody>
          <a:bodyPr/>
          <a:lstStyle/>
          <a:p>
            <a:fld id="{8BEF62D4-4305-FC47-A2BB-646B920BFE3E}" type="slidenum">
              <a:rPr lang="en-US" smtClean="0"/>
              <a:t>‹#›</a:t>
            </a:fld>
            <a:endParaRPr lang="en-US"/>
          </a:p>
        </p:txBody>
      </p:sp>
    </p:spTree>
    <p:extLst>
      <p:ext uri="{BB962C8B-B14F-4D97-AF65-F5344CB8AC3E}">
        <p14:creationId xmlns:p14="http://schemas.microsoft.com/office/powerpoint/2010/main" val="750093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42D2-0E11-FDE9-9CA6-75DE359A7D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77BA53-710D-924D-6AEA-5ABFD51838A0}"/>
              </a:ext>
            </a:extLst>
          </p:cNvPr>
          <p:cNvSpPr>
            <a:spLocks noGrp="1"/>
          </p:cNvSpPr>
          <p:nvPr>
            <p:ph type="dt" sz="half" idx="10"/>
          </p:nvPr>
        </p:nvSpPr>
        <p:spPr/>
        <p:txBody>
          <a:bodyPr/>
          <a:lstStyle/>
          <a:p>
            <a:fld id="{DCFC5E27-1087-A041-AE1D-9FC7294EB046}" type="datetimeFigureOut">
              <a:rPr lang="en-US" smtClean="0"/>
              <a:t>10/26/2022</a:t>
            </a:fld>
            <a:endParaRPr lang="en-US"/>
          </a:p>
        </p:txBody>
      </p:sp>
      <p:sp>
        <p:nvSpPr>
          <p:cNvPr id="4" name="Footer Placeholder 3">
            <a:extLst>
              <a:ext uri="{FF2B5EF4-FFF2-40B4-BE49-F238E27FC236}">
                <a16:creationId xmlns:a16="http://schemas.microsoft.com/office/drawing/2014/main" id="{87026E53-699B-6DE2-59B4-AA5A14BAB3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81E503-EF06-2419-D19D-0B71CE532DFE}"/>
              </a:ext>
            </a:extLst>
          </p:cNvPr>
          <p:cNvSpPr>
            <a:spLocks noGrp="1"/>
          </p:cNvSpPr>
          <p:nvPr>
            <p:ph type="sldNum" sz="quarter" idx="12"/>
          </p:nvPr>
        </p:nvSpPr>
        <p:spPr/>
        <p:txBody>
          <a:bodyPr/>
          <a:lstStyle/>
          <a:p>
            <a:fld id="{8BEF62D4-4305-FC47-A2BB-646B920BFE3E}" type="slidenum">
              <a:rPr lang="en-US" smtClean="0"/>
              <a:t>‹#›</a:t>
            </a:fld>
            <a:endParaRPr lang="en-US"/>
          </a:p>
        </p:txBody>
      </p:sp>
    </p:spTree>
    <p:extLst>
      <p:ext uri="{BB962C8B-B14F-4D97-AF65-F5344CB8AC3E}">
        <p14:creationId xmlns:p14="http://schemas.microsoft.com/office/powerpoint/2010/main" val="291024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316C9C-311B-06D7-44A9-BABC9856419D}"/>
              </a:ext>
            </a:extLst>
          </p:cNvPr>
          <p:cNvSpPr>
            <a:spLocks noGrp="1"/>
          </p:cNvSpPr>
          <p:nvPr>
            <p:ph type="dt" sz="half" idx="10"/>
          </p:nvPr>
        </p:nvSpPr>
        <p:spPr/>
        <p:txBody>
          <a:bodyPr/>
          <a:lstStyle/>
          <a:p>
            <a:fld id="{DCFC5E27-1087-A041-AE1D-9FC7294EB046}" type="datetimeFigureOut">
              <a:rPr lang="en-US" smtClean="0"/>
              <a:t>10/26/2022</a:t>
            </a:fld>
            <a:endParaRPr lang="en-US"/>
          </a:p>
        </p:txBody>
      </p:sp>
      <p:sp>
        <p:nvSpPr>
          <p:cNvPr id="3" name="Footer Placeholder 2">
            <a:extLst>
              <a:ext uri="{FF2B5EF4-FFF2-40B4-BE49-F238E27FC236}">
                <a16:creationId xmlns:a16="http://schemas.microsoft.com/office/drawing/2014/main" id="{54A15959-C67A-FB87-5078-19F8F7DAC1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F5C4B5-76D1-149F-20D8-8822F819C81A}"/>
              </a:ext>
            </a:extLst>
          </p:cNvPr>
          <p:cNvSpPr>
            <a:spLocks noGrp="1"/>
          </p:cNvSpPr>
          <p:nvPr>
            <p:ph type="sldNum" sz="quarter" idx="12"/>
          </p:nvPr>
        </p:nvSpPr>
        <p:spPr/>
        <p:txBody>
          <a:bodyPr/>
          <a:lstStyle/>
          <a:p>
            <a:fld id="{8BEF62D4-4305-FC47-A2BB-646B920BFE3E}" type="slidenum">
              <a:rPr lang="en-US" smtClean="0"/>
              <a:t>‹#›</a:t>
            </a:fld>
            <a:endParaRPr lang="en-US"/>
          </a:p>
        </p:txBody>
      </p:sp>
    </p:spTree>
    <p:extLst>
      <p:ext uri="{BB962C8B-B14F-4D97-AF65-F5344CB8AC3E}">
        <p14:creationId xmlns:p14="http://schemas.microsoft.com/office/powerpoint/2010/main" val="4227667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79A0-4BFB-4FC6-1BAC-AD50CFA78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2AC73E-EE85-1690-A56A-176AAC4F6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976D23-F4DC-0AF3-8C4A-924158B97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01F8A8-CA1B-38D3-17CB-87D415A4559C}"/>
              </a:ext>
            </a:extLst>
          </p:cNvPr>
          <p:cNvSpPr>
            <a:spLocks noGrp="1"/>
          </p:cNvSpPr>
          <p:nvPr>
            <p:ph type="dt" sz="half" idx="10"/>
          </p:nvPr>
        </p:nvSpPr>
        <p:spPr/>
        <p:txBody>
          <a:bodyPr/>
          <a:lstStyle/>
          <a:p>
            <a:fld id="{DCFC5E27-1087-A041-AE1D-9FC7294EB046}" type="datetimeFigureOut">
              <a:rPr lang="en-US" smtClean="0"/>
              <a:t>10/26/2022</a:t>
            </a:fld>
            <a:endParaRPr lang="en-US"/>
          </a:p>
        </p:txBody>
      </p:sp>
      <p:sp>
        <p:nvSpPr>
          <p:cNvPr id="6" name="Footer Placeholder 5">
            <a:extLst>
              <a:ext uri="{FF2B5EF4-FFF2-40B4-BE49-F238E27FC236}">
                <a16:creationId xmlns:a16="http://schemas.microsoft.com/office/drawing/2014/main" id="{D5C0A54D-2BC0-17FF-1C83-58719FE25F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8C24CB-FFB9-2E9E-CF8F-EC04733B0915}"/>
              </a:ext>
            </a:extLst>
          </p:cNvPr>
          <p:cNvSpPr>
            <a:spLocks noGrp="1"/>
          </p:cNvSpPr>
          <p:nvPr>
            <p:ph type="sldNum" sz="quarter" idx="12"/>
          </p:nvPr>
        </p:nvSpPr>
        <p:spPr/>
        <p:txBody>
          <a:bodyPr/>
          <a:lstStyle/>
          <a:p>
            <a:fld id="{8BEF62D4-4305-FC47-A2BB-646B920BFE3E}" type="slidenum">
              <a:rPr lang="en-US" smtClean="0"/>
              <a:t>‹#›</a:t>
            </a:fld>
            <a:endParaRPr lang="en-US"/>
          </a:p>
        </p:txBody>
      </p:sp>
    </p:spTree>
    <p:extLst>
      <p:ext uri="{BB962C8B-B14F-4D97-AF65-F5344CB8AC3E}">
        <p14:creationId xmlns:p14="http://schemas.microsoft.com/office/powerpoint/2010/main" val="251356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28CE-FA6C-AFE6-9F53-3FE3C87C5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201016-62C8-DBF8-EBB7-B9FC258E36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049B02-6700-2939-12F3-F8A7FDB4C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11BFA9-2938-B06D-3E95-8069830B88A3}"/>
              </a:ext>
            </a:extLst>
          </p:cNvPr>
          <p:cNvSpPr>
            <a:spLocks noGrp="1"/>
          </p:cNvSpPr>
          <p:nvPr>
            <p:ph type="dt" sz="half" idx="10"/>
          </p:nvPr>
        </p:nvSpPr>
        <p:spPr/>
        <p:txBody>
          <a:bodyPr/>
          <a:lstStyle/>
          <a:p>
            <a:fld id="{DCFC5E27-1087-A041-AE1D-9FC7294EB046}" type="datetimeFigureOut">
              <a:rPr lang="en-US" smtClean="0"/>
              <a:t>10/26/2022</a:t>
            </a:fld>
            <a:endParaRPr lang="en-US"/>
          </a:p>
        </p:txBody>
      </p:sp>
      <p:sp>
        <p:nvSpPr>
          <p:cNvPr id="6" name="Footer Placeholder 5">
            <a:extLst>
              <a:ext uri="{FF2B5EF4-FFF2-40B4-BE49-F238E27FC236}">
                <a16:creationId xmlns:a16="http://schemas.microsoft.com/office/drawing/2014/main" id="{0D9D4ABA-8CB0-77AA-A776-D5F7F8CFCD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9CF837-1E82-0544-040D-44C93C6E38B8}"/>
              </a:ext>
            </a:extLst>
          </p:cNvPr>
          <p:cNvSpPr>
            <a:spLocks noGrp="1"/>
          </p:cNvSpPr>
          <p:nvPr>
            <p:ph type="sldNum" sz="quarter" idx="12"/>
          </p:nvPr>
        </p:nvSpPr>
        <p:spPr/>
        <p:txBody>
          <a:bodyPr/>
          <a:lstStyle/>
          <a:p>
            <a:fld id="{8BEF62D4-4305-FC47-A2BB-646B920BFE3E}" type="slidenum">
              <a:rPr lang="en-US" smtClean="0"/>
              <a:t>‹#›</a:t>
            </a:fld>
            <a:endParaRPr lang="en-US"/>
          </a:p>
        </p:txBody>
      </p:sp>
    </p:spTree>
    <p:extLst>
      <p:ext uri="{BB962C8B-B14F-4D97-AF65-F5344CB8AC3E}">
        <p14:creationId xmlns:p14="http://schemas.microsoft.com/office/powerpoint/2010/main" val="2698693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0E07F8-E294-AD5C-122E-D63BB13521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2573A8-94A8-AEA6-5DBE-73C2517554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4E3F95-0D59-395F-7233-8597F4C554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C5E27-1087-A041-AE1D-9FC7294EB046}" type="datetimeFigureOut">
              <a:rPr lang="en-US" smtClean="0"/>
              <a:t>10/26/2022</a:t>
            </a:fld>
            <a:endParaRPr lang="en-US"/>
          </a:p>
        </p:txBody>
      </p:sp>
      <p:sp>
        <p:nvSpPr>
          <p:cNvPr id="5" name="Footer Placeholder 4">
            <a:extLst>
              <a:ext uri="{FF2B5EF4-FFF2-40B4-BE49-F238E27FC236}">
                <a16:creationId xmlns:a16="http://schemas.microsoft.com/office/drawing/2014/main" id="{221AE0C6-0CC0-7920-432C-44EFA86EA8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C55EDC-D779-2917-C0BE-D3E6CCE7BD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EF62D4-4305-FC47-A2BB-646B920BFE3E}" type="slidenum">
              <a:rPr lang="en-US" smtClean="0"/>
              <a:t>‹#›</a:t>
            </a:fld>
            <a:endParaRPr lang="en-US"/>
          </a:p>
        </p:txBody>
      </p:sp>
    </p:spTree>
    <p:extLst>
      <p:ext uri="{BB962C8B-B14F-4D97-AF65-F5344CB8AC3E}">
        <p14:creationId xmlns:p14="http://schemas.microsoft.com/office/powerpoint/2010/main" val="4114008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hyperlink" Target="https://www.practitest.com/qa-learningcenter/best-practices/what-is-uat-testing/" TargetMode="External" /><Relationship Id="rId2" Type="http://schemas.openxmlformats.org/officeDocument/2006/relationships/hyperlink" Target="https://www.practitest.com/qa-learningcenter/resources/system-testing-vs-integration-testing/" TargetMode="External" /><Relationship Id="rId1" Type="http://schemas.openxmlformats.org/officeDocument/2006/relationships/slideLayout" Target="../slideLayouts/slideLayout2.xml" /><Relationship Id="rId5" Type="http://schemas.openxmlformats.org/officeDocument/2006/relationships/hyperlink" Target="https://www.practitest.com/qa-learningcenter/resources/what-is-functional-testing/" TargetMode="External" /><Relationship Id="rId4" Type="http://schemas.openxmlformats.org/officeDocument/2006/relationships/hyperlink" Target="https://www.practitest.com/qa-learningcenter/resources/unit-test-vs-integration-test/" TargetMode="Externa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FDEF-8D59-AB3E-2EDC-14E89B759ECD}"/>
              </a:ext>
            </a:extLst>
          </p:cNvPr>
          <p:cNvSpPr>
            <a:spLocks noGrp="1"/>
          </p:cNvSpPr>
          <p:nvPr>
            <p:ph type="ctrTitle"/>
          </p:nvPr>
        </p:nvSpPr>
        <p:spPr>
          <a:xfrm>
            <a:off x="1394691" y="2009054"/>
            <a:ext cx="9144000" cy="2387600"/>
          </a:xfrm>
        </p:spPr>
        <p:txBody>
          <a:bodyPr/>
          <a:lstStyle/>
          <a:p>
            <a:r>
              <a:rPr lang="en-IN" b="1" i="0" dirty="0">
                <a:effectLst/>
                <a:latin typeface="Roboto" panose="02000000000000000000" pitchFamily="2" charset="0"/>
              </a:rPr>
              <a:t>Black Box and  White Box Testing</a:t>
            </a:r>
          </a:p>
        </p:txBody>
      </p:sp>
    </p:spTree>
    <p:extLst>
      <p:ext uri="{BB962C8B-B14F-4D97-AF65-F5344CB8AC3E}">
        <p14:creationId xmlns:p14="http://schemas.microsoft.com/office/powerpoint/2010/main" val="248390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BDE5D2-F940-1971-EACB-EC13C7B458E9}"/>
              </a:ext>
            </a:extLst>
          </p:cNvPr>
          <p:cNvSpPr>
            <a:spLocks noGrp="1"/>
          </p:cNvSpPr>
          <p:nvPr>
            <p:ph idx="1"/>
          </p:nvPr>
        </p:nvSpPr>
        <p:spPr>
          <a:xfrm>
            <a:off x="838200" y="735734"/>
            <a:ext cx="10515600" cy="4351338"/>
          </a:xfrm>
        </p:spPr>
        <p:txBody>
          <a:bodyPr/>
          <a:lstStyle/>
          <a:p>
            <a:r>
              <a:rPr lang="en-IN" b="0" i="0" dirty="0">
                <a:solidFill>
                  <a:srgbClr val="515358"/>
                </a:solidFill>
                <a:effectLst/>
                <a:latin typeface="Roboto" panose="02000000000000000000" pitchFamily="2" charset="0"/>
              </a:rPr>
              <a:t>In the field of software testing, some methods are used to find defects and evaluate the quality of the product. Among them are </a:t>
            </a:r>
            <a:r>
              <a:rPr lang="en-IN" b="1" i="0" dirty="0">
                <a:solidFill>
                  <a:srgbClr val="515358"/>
                </a:solidFill>
                <a:effectLst/>
                <a:latin typeface="Roboto" panose="02000000000000000000" pitchFamily="2" charset="0"/>
              </a:rPr>
              <a:t>White-Box Testing</a:t>
            </a:r>
            <a:r>
              <a:rPr lang="en-IN" b="0" i="0" dirty="0">
                <a:solidFill>
                  <a:srgbClr val="515358"/>
                </a:solidFill>
                <a:effectLst/>
                <a:latin typeface="Roboto" panose="02000000000000000000" pitchFamily="2" charset="0"/>
              </a:rPr>
              <a:t> and </a:t>
            </a:r>
            <a:r>
              <a:rPr lang="en-IN" b="1" i="0" dirty="0">
                <a:solidFill>
                  <a:srgbClr val="515358"/>
                </a:solidFill>
                <a:effectLst/>
                <a:latin typeface="Roboto" panose="02000000000000000000" pitchFamily="2" charset="0"/>
              </a:rPr>
              <a:t>Black-Box Testing</a:t>
            </a:r>
            <a:r>
              <a:rPr lang="en-IN" b="0" i="0" dirty="0">
                <a:solidFill>
                  <a:srgbClr val="515358"/>
                </a:solidFill>
                <a:effectLst/>
                <a:latin typeface="Roboto" panose="02000000000000000000" pitchFamily="2" charset="0"/>
              </a:rPr>
              <a:t>. Let's see what each of them is about.</a:t>
            </a:r>
          </a:p>
          <a:p>
            <a:endParaRPr lang="en-US" dirty="0"/>
          </a:p>
        </p:txBody>
      </p:sp>
      <p:pic>
        <p:nvPicPr>
          <p:cNvPr id="6" name="Picture 5">
            <a:extLst>
              <a:ext uri="{FF2B5EF4-FFF2-40B4-BE49-F238E27FC236}">
                <a16:creationId xmlns:a16="http://schemas.microsoft.com/office/drawing/2014/main" id="{F7CE817E-1971-CBAC-DDD0-6ED27AC908E9}"/>
              </a:ext>
            </a:extLst>
          </p:cNvPr>
          <p:cNvPicPr>
            <a:picLocks noChangeAspect="1"/>
          </p:cNvPicPr>
          <p:nvPr/>
        </p:nvPicPr>
        <p:blipFill>
          <a:blip r:embed="rId2"/>
          <a:stretch>
            <a:fillRect/>
          </a:stretch>
        </p:blipFill>
        <p:spPr>
          <a:xfrm>
            <a:off x="4304290" y="3558309"/>
            <a:ext cx="3583420" cy="1983509"/>
          </a:xfrm>
          <a:prstGeom prst="rect">
            <a:avLst/>
          </a:prstGeom>
        </p:spPr>
      </p:pic>
    </p:spTree>
    <p:extLst>
      <p:ext uri="{BB962C8B-B14F-4D97-AF65-F5344CB8AC3E}">
        <p14:creationId xmlns:p14="http://schemas.microsoft.com/office/powerpoint/2010/main" val="4225814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00469-383A-D2A8-1AE4-524E79DEEDE5}"/>
              </a:ext>
            </a:extLst>
          </p:cNvPr>
          <p:cNvSpPr>
            <a:spLocks noGrp="1"/>
          </p:cNvSpPr>
          <p:nvPr>
            <p:ph type="title"/>
          </p:nvPr>
        </p:nvSpPr>
        <p:spPr>
          <a:xfrm>
            <a:off x="2722418" y="505546"/>
            <a:ext cx="10515600" cy="1325563"/>
          </a:xfrm>
        </p:spPr>
        <p:txBody>
          <a:bodyPr/>
          <a:lstStyle/>
          <a:p>
            <a:r>
              <a:rPr lang="en-IN" b="1" i="0" dirty="0">
                <a:solidFill>
                  <a:srgbClr val="515358"/>
                </a:solidFill>
                <a:effectLst/>
                <a:latin typeface="Roboto" panose="02000000000000000000" pitchFamily="2" charset="0"/>
              </a:rPr>
              <a:t>Black Box Testing:</a:t>
            </a:r>
          </a:p>
        </p:txBody>
      </p:sp>
      <p:sp>
        <p:nvSpPr>
          <p:cNvPr id="3" name="Content Placeholder 2">
            <a:extLst>
              <a:ext uri="{FF2B5EF4-FFF2-40B4-BE49-F238E27FC236}">
                <a16:creationId xmlns:a16="http://schemas.microsoft.com/office/drawing/2014/main" id="{6880FC0E-5042-478F-30FB-66592B3DBDD4}"/>
              </a:ext>
            </a:extLst>
          </p:cNvPr>
          <p:cNvSpPr>
            <a:spLocks noGrp="1"/>
          </p:cNvSpPr>
          <p:nvPr>
            <p:ph idx="1"/>
          </p:nvPr>
        </p:nvSpPr>
        <p:spPr>
          <a:xfrm>
            <a:off x="677718" y="1401112"/>
            <a:ext cx="10836564" cy="4325433"/>
          </a:xfrm>
        </p:spPr>
        <p:txBody>
          <a:bodyPr>
            <a:noAutofit/>
          </a:bodyPr>
          <a:lstStyle/>
          <a:p>
            <a:endParaRPr lang="en-IN" b="0" i="0" dirty="0">
              <a:solidFill>
                <a:srgbClr val="515358"/>
              </a:solidFill>
              <a:effectLst/>
              <a:latin typeface="Roboto" panose="02000000000000000000" pitchFamily="2" charset="0"/>
            </a:endParaRPr>
          </a:p>
          <a:p>
            <a:r>
              <a:rPr lang="en-IN" dirty="0"/>
              <a:t>In this method, the tester selects a function and gives input value to examine its functionality, and checks whether the function is giving the expected output or not. If the function produces the correct output, then it is passed in testing, otherwise failed.</a:t>
            </a:r>
          </a:p>
          <a:p>
            <a:r>
              <a:rPr lang="en-IN" dirty="0"/>
              <a:t>The main objective of implementing black box testing is to specify the business needs or the customer’s requirements.</a:t>
            </a:r>
          </a:p>
          <a:p>
            <a:pPr marL="0" indent="0">
              <a:buNone/>
            </a:pPr>
            <a:r>
              <a:rPr lang="en-IN" dirty="0"/>
              <a:t>.</a:t>
            </a:r>
            <a:endParaRPr lang="en-US" dirty="0"/>
          </a:p>
        </p:txBody>
      </p:sp>
    </p:spTree>
    <p:extLst>
      <p:ext uri="{BB962C8B-B14F-4D97-AF65-F5344CB8AC3E}">
        <p14:creationId xmlns:p14="http://schemas.microsoft.com/office/powerpoint/2010/main" val="422760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C38A-6E66-4C08-957B-A849F41C313F}"/>
              </a:ext>
            </a:extLst>
          </p:cNvPr>
          <p:cNvSpPr>
            <a:spLocks noGrp="1"/>
          </p:cNvSpPr>
          <p:nvPr>
            <p:ph type="title"/>
          </p:nvPr>
        </p:nvSpPr>
        <p:spPr>
          <a:xfrm>
            <a:off x="838200" y="1270288"/>
            <a:ext cx="10515600" cy="1325563"/>
          </a:xfrm>
        </p:spPr>
        <p:txBody>
          <a:bodyPr>
            <a:noAutofit/>
          </a:bodyPr>
          <a:lstStyle/>
          <a:p>
            <a:r>
              <a:rPr lang="en-IN" sz="3200" b="1" dirty="0">
                <a:latin typeface="+mn-lt"/>
              </a:rPr>
              <a:t>Mainly, there are three types of black-box testing:</a:t>
            </a:r>
            <a:r>
              <a:rPr lang="en-IN" sz="3200" dirty="0">
                <a:latin typeface="+mn-lt"/>
              </a:rPr>
              <a:t> functional testing, Non-Functional testing, and Regression testing. Its main objective is to specify the business needs or the customer’s requirements.</a:t>
            </a:r>
            <a:endParaRPr lang="en-US" sz="3200" dirty="0">
              <a:latin typeface="+mn-lt"/>
            </a:endParaRPr>
          </a:p>
        </p:txBody>
      </p:sp>
      <p:pic>
        <p:nvPicPr>
          <p:cNvPr id="6" name="Content Placeholder 5">
            <a:extLst>
              <a:ext uri="{FF2B5EF4-FFF2-40B4-BE49-F238E27FC236}">
                <a16:creationId xmlns:a16="http://schemas.microsoft.com/office/drawing/2014/main" id="{9C6F0AD2-CF5A-5AE9-7F70-7F62F91B075D}"/>
              </a:ext>
            </a:extLst>
          </p:cNvPr>
          <p:cNvPicPr>
            <a:picLocks noGrp="1" noChangeAspect="1"/>
          </p:cNvPicPr>
          <p:nvPr>
            <p:ph idx="1"/>
          </p:nvPr>
        </p:nvPicPr>
        <p:blipFill>
          <a:blip r:embed="rId2"/>
          <a:stretch>
            <a:fillRect/>
          </a:stretch>
        </p:blipFill>
        <p:spPr>
          <a:xfrm>
            <a:off x="4061691" y="3444875"/>
            <a:ext cx="3810000" cy="3048000"/>
          </a:xfrm>
          <a:prstGeom prst="rect">
            <a:avLst/>
          </a:prstGeom>
        </p:spPr>
      </p:pic>
    </p:spTree>
    <p:extLst>
      <p:ext uri="{BB962C8B-B14F-4D97-AF65-F5344CB8AC3E}">
        <p14:creationId xmlns:p14="http://schemas.microsoft.com/office/powerpoint/2010/main" val="2873632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3424-BD84-52F2-3C87-3713F273C5C7}"/>
              </a:ext>
            </a:extLst>
          </p:cNvPr>
          <p:cNvSpPr>
            <a:spLocks noGrp="1"/>
          </p:cNvSpPr>
          <p:nvPr>
            <p:ph type="title"/>
          </p:nvPr>
        </p:nvSpPr>
        <p:spPr>
          <a:xfrm>
            <a:off x="2463799" y="553026"/>
            <a:ext cx="10515600" cy="1325563"/>
          </a:xfrm>
        </p:spPr>
        <p:txBody>
          <a:bodyPr/>
          <a:lstStyle/>
          <a:p>
            <a:r>
              <a:rPr lang="en-IN" b="1" i="0" dirty="0">
                <a:solidFill>
                  <a:srgbClr val="515358"/>
                </a:solidFill>
                <a:effectLst/>
                <a:latin typeface="Roboto" panose="02000000000000000000" pitchFamily="2" charset="0"/>
              </a:rPr>
              <a:t>White Box Testing:</a:t>
            </a:r>
          </a:p>
        </p:txBody>
      </p:sp>
      <p:sp>
        <p:nvSpPr>
          <p:cNvPr id="4" name="Content Placeholder 3">
            <a:extLst>
              <a:ext uri="{FF2B5EF4-FFF2-40B4-BE49-F238E27FC236}">
                <a16:creationId xmlns:a16="http://schemas.microsoft.com/office/drawing/2014/main" id="{F7C71BB7-4206-AA2D-EBEA-CC46ABE1FDFA}"/>
              </a:ext>
            </a:extLst>
          </p:cNvPr>
          <p:cNvSpPr>
            <a:spLocks noGrp="1"/>
          </p:cNvSpPr>
          <p:nvPr>
            <p:ph idx="1"/>
          </p:nvPr>
        </p:nvSpPr>
        <p:spPr/>
        <p:txBody>
          <a:bodyPr/>
          <a:lstStyle/>
          <a:p>
            <a:r>
              <a:rPr lang="en-IN" b="0" i="0" dirty="0">
                <a:solidFill>
                  <a:srgbClr val="333333"/>
                </a:solidFill>
                <a:effectLst/>
              </a:rPr>
              <a:t>The term 'white box' is used because of the internal perspective of the system. The </a:t>
            </a:r>
            <a:r>
              <a:rPr lang="en-IN" b="1" i="0" dirty="0">
                <a:solidFill>
                  <a:srgbClr val="333333"/>
                </a:solidFill>
                <a:effectLst/>
              </a:rPr>
              <a:t>clear box or white box, or transparent box</a:t>
            </a:r>
            <a:r>
              <a:rPr lang="en-IN" b="0" i="0" dirty="0">
                <a:solidFill>
                  <a:srgbClr val="333333"/>
                </a:solidFill>
                <a:effectLst/>
              </a:rPr>
              <a:t> name denotes the ability to see through the software's outer shell into its inner workings.</a:t>
            </a:r>
          </a:p>
          <a:p>
            <a:endParaRPr lang="en-US" dirty="0"/>
          </a:p>
        </p:txBody>
      </p:sp>
      <p:pic>
        <p:nvPicPr>
          <p:cNvPr id="7" name="Picture 6">
            <a:extLst>
              <a:ext uri="{FF2B5EF4-FFF2-40B4-BE49-F238E27FC236}">
                <a16:creationId xmlns:a16="http://schemas.microsoft.com/office/drawing/2014/main" id="{95DD63E3-7CCC-01AC-524A-FCE4BE598901}"/>
              </a:ext>
            </a:extLst>
          </p:cNvPr>
          <p:cNvPicPr>
            <a:picLocks noChangeAspect="1"/>
          </p:cNvPicPr>
          <p:nvPr/>
        </p:nvPicPr>
        <p:blipFill>
          <a:blip r:embed="rId2"/>
          <a:stretch>
            <a:fillRect/>
          </a:stretch>
        </p:blipFill>
        <p:spPr>
          <a:xfrm>
            <a:off x="4195041" y="3569568"/>
            <a:ext cx="3138632" cy="1839238"/>
          </a:xfrm>
          <a:prstGeom prst="rect">
            <a:avLst/>
          </a:prstGeom>
        </p:spPr>
      </p:pic>
    </p:spTree>
    <p:extLst>
      <p:ext uri="{BB962C8B-B14F-4D97-AF65-F5344CB8AC3E}">
        <p14:creationId xmlns:p14="http://schemas.microsoft.com/office/powerpoint/2010/main" val="886588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C967D4-3FE1-0453-A353-4C8A72F573B5}"/>
              </a:ext>
            </a:extLst>
          </p:cNvPr>
          <p:cNvSpPr>
            <a:spLocks noGrp="1"/>
          </p:cNvSpPr>
          <p:nvPr>
            <p:ph idx="1"/>
          </p:nvPr>
        </p:nvSpPr>
        <p:spPr>
          <a:xfrm>
            <a:off x="1022927" y="1068243"/>
            <a:ext cx="10515600" cy="4351338"/>
          </a:xfrm>
        </p:spPr>
        <p:txBody>
          <a:bodyPr>
            <a:normAutofit/>
          </a:bodyPr>
          <a:lstStyle/>
          <a:p>
            <a:r>
              <a:rPr lang="en-IN" b="0" i="0" dirty="0">
                <a:solidFill>
                  <a:srgbClr val="333333"/>
                </a:solidFill>
                <a:effectLst/>
              </a:rPr>
              <a:t>It is performed by Developers, and then the software will be sent to the testing team, where they perform black-box testing. The main objective of white-box testing is to test the application's infrastructure. It is done at lower levels, as it includes unit testing and integration testing.</a:t>
            </a:r>
          </a:p>
          <a:p>
            <a:r>
              <a:rPr lang="en-IN" dirty="0">
                <a:solidFill>
                  <a:srgbClr val="333333"/>
                </a:solidFill>
              </a:rPr>
              <a:t>It is also known as structural testing, clear box testing, code-based testing, and transparent testing. It is well suitable and recommended for algorithm testing.</a:t>
            </a:r>
            <a:endParaRPr lang="en-US" dirty="0"/>
          </a:p>
        </p:txBody>
      </p:sp>
    </p:spTree>
    <p:extLst>
      <p:ext uri="{BB962C8B-B14F-4D97-AF65-F5344CB8AC3E}">
        <p14:creationId xmlns:p14="http://schemas.microsoft.com/office/powerpoint/2010/main" val="96262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720C0-E93F-4E75-32EB-8D562342951E}"/>
              </a:ext>
            </a:extLst>
          </p:cNvPr>
          <p:cNvSpPr>
            <a:spLocks noGrp="1"/>
          </p:cNvSpPr>
          <p:nvPr>
            <p:ph type="title"/>
          </p:nvPr>
        </p:nvSpPr>
        <p:spPr/>
        <p:txBody>
          <a:bodyPr/>
          <a:lstStyle/>
          <a:p>
            <a:r>
              <a:rPr lang="en-IN" b="1" i="0">
                <a:solidFill>
                  <a:srgbClr val="515358"/>
                </a:solidFill>
                <a:effectLst/>
                <a:latin typeface="Roboto" panose="02000000000000000000" pitchFamily="2" charset="0"/>
              </a:rPr>
              <a:t>White Box Testing</a:t>
            </a:r>
          </a:p>
        </p:txBody>
      </p:sp>
      <p:pic>
        <p:nvPicPr>
          <p:cNvPr id="6" name="Content Placeholder 5">
            <a:extLst>
              <a:ext uri="{FF2B5EF4-FFF2-40B4-BE49-F238E27FC236}">
                <a16:creationId xmlns:a16="http://schemas.microsoft.com/office/drawing/2014/main" id="{88616B26-CDEC-FCD8-CFBB-CAB19F009EE6}"/>
              </a:ext>
            </a:extLst>
          </p:cNvPr>
          <p:cNvPicPr>
            <a:picLocks noGrp="1" noChangeAspect="1"/>
          </p:cNvPicPr>
          <p:nvPr>
            <p:ph idx="1"/>
          </p:nvPr>
        </p:nvPicPr>
        <p:blipFill>
          <a:blip r:embed="rId2"/>
          <a:stretch>
            <a:fillRect/>
          </a:stretch>
        </p:blipFill>
        <p:spPr>
          <a:xfrm>
            <a:off x="2470727" y="1690688"/>
            <a:ext cx="7250545" cy="3763259"/>
          </a:xfrm>
          <a:prstGeom prst="rect">
            <a:avLst/>
          </a:prstGeom>
        </p:spPr>
      </p:pic>
    </p:spTree>
    <p:extLst>
      <p:ext uri="{BB962C8B-B14F-4D97-AF65-F5344CB8AC3E}">
        <p14:creationId xmlns:p14="http://schemas.microsoft.com/office/powerpoint/2010/main" val="1792049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DEB5-2C60-6554-E99F-585E4E364AB8}"/>
              </a:ext>
            </a:extLst>
          </p:cNvPr>
          <p:cNvSpPr>
            <a:spLocks noGrp="1"/>
          </p:cNvSpPr>
          <p:nvPr>
            <p:ph type="title"/>
          </p:nvPr>
        </p:nvSpPr>
        <p:spPr>
          <a:xfrm>
            <a:off x="838200" y="1"/>
            <a:ext cx="10515600" cy="1690688"/>
          </a:xfrm>
        </p:spPr>
        <p:txBody>
          <a:bodyPr/>
          <a:lstStyle/>
          <a:p>
            <a:r>
              <a:rPr lang="en-IN" b="1" i="0">
                <a:solidFill>
                  <a:srgbClr val="515358"/>
                </a:solidFill>
                <a:effectLst/>
                <a:latin typeface="Roboto" panose="02000000000000000000" pitchFamily="2" charset="0"/>
              </a:rPr>
              <a:t>Black Box Vs White Box Testing</a:t>
            </a:r>
          </a:p>
        </p:txBody>
      </p:sp>
      <p:graphicFrame>
        <p:nvGraphicFramePr>
          <p:cNvPr id="5" name="Table 4">
            <a:extLst>
              <a:ext uri="{FF2B5EF4-FFF2-40B4-BE49-F238E27FC236}">
                <a16:creationId xmlns:a16="http://schemas.microsoft.com/office/drawing/2014/main" id="{C38DED27-F709-106E-4355-C54825CA39A5}"/>
              </a:ext>
            </a:extLst>
          </p:cNvPr>
          <p:cNvGraphicFramePr/>
          <p:nvPr>
            <p:extLst>
              <p:ext uri="{D42A27DB-BD31-4B8C-83A1-F6EECF244321}">
                <p14:modId xmlns:p14="http://schemas.microsoft.com/office/powerpoint/2010/main" val="2792397655"/>
              </p:ext>
            </p:extLst>
          </p:nvPr>
        </p:nvGraphicFramePr>
        <p:xfrm>
          <a:off x="1588654" y="1411878"/>
          <a:ext cx="8128000" cy="5178832"/>
        </p:xfrm>
        <a:graphic>
          <a:graphicData uri="http://schemas.openxmlformats.org/drawingml/2006/table">
            <a:tbl>
              <a:tblPr>
                <a:tableStyleId>{5C22544A-7EE6-4342-B048-85BDC9FD1C3A}</a:tableStyleId>
              </a:tblPr>
              <a:tblGrid>
                <a:gridCol w="4064000">
                  <a:extLst>
                    <a:ext uri="{9D8B030D-6E8A-4147-A177-3AD203B41FA5}">
                      <a16:colId xmlns:a16="http://schemas.microsoft.com/office/drawing/2014/main" val="1065775940"/>
                    </a:ext>
                  </a:extLst>
                </a:gridCol>
                <a:gridCol w="4064000">
                  <a:extLst>
                    <a:ext uri="{9D8B030D-6E8A-4147-A177-3AD203B41FA5}">
                      <a16:colId xmlns:a16="http://schemas.microsoft.com/office/drawing/2014/main" val="1764591927"/>
                    </a:ext>
                  </a:extLst>
                </a:gridCol>
              </a:tblGrid>
              <a:tr h="0">
                <a:tc>
                  <a:txBody>
                    <a:bodyPr/>
                    <a:lstStyle/>
                    <a:p>
                      <a:r>
                        <a:rPr lang="en-IN">
                          <a:effectLst/>
                        </a:rPr>
                        <a:t>Black Box Testing</a:t>
                      </a:r>
                    </a:p>
                  </a:txBody>
                  <a:tcPr marL="83127" marR="83127" marT="66502" marB="66502" anchor="ctr"/>
                </a:tc>
                <a:tc>
                  <a:txBody>
                    <a:bodyPr/>
                    <a:lstStyle/>
                    <a:p>
                      <a:r>
                        <a:rPr lang="en-IN">
                          <a:effectLst/>
                        </a:rPr>
                        <a:t>White Box Testing</a:t>
                      </a:r>
                    </a:p>
                  </a:txBody>
                  <a:tcPr marL="83127" marR="83127" marT="66502" marB="66502" anchor="ctr"/>
                </a:tc>
                <a:extLst>
                  <a:ext uri="{0D108BD9-81ED-4DB2-BD59-A6C34878D82A}">
                    <a16:rowId xmlns:a16="http://schemas.microsoft.com/office/drawing/2014/main" val="2214032450"/>
                  </a:ext>
                </a:extLst>
              </a:tr>
              <a:tr h="0">
                <a:tc>
                  <a:txBody>
                    <a:bodyPr/>
                    <a:lstStyle/>
                    <a:p>
                      <a:r>
                        <a:rPr lang="en-IN">
                          <a:effectLst/>
                        </a:rPr>
                        <a:t>The Black Box Test is a test that only considers the external behavior of the system; the internal workings of the software is not taken into account.</a:t>
                      </a:r>
                    </a:p>
                  </a:txBody>
                  <a:tcPr marL="83127" marR="83127" marT="66502" marB="66502" anchor="ctr"/>
                </a:tc>
                <a:tc>
                  <a:txBody>
                    <a:bodyPr/>
                    <a:lstStyle/>
                    <a:p>
                      <a:r>
                        <a:rPr lang="en-IN">
                          <a:effectLst/>
                        </a:rPr>
                        <a:t>The White Box Test is a method used to test a software taking into consideration its internal functioning.</a:t>
                      </a:r>
                    </a:p>
                  </a:txBody>
                  <a:tcPr marL="83127" marR="83127" marT="66502" marB="66502" anchor="ctr"/>
                </a:tc>
                <a:extLst>
                  <a:ext uri="{0D108BD9-81ED-4DB2-BD59-A6C34878D82A}">
                    <a16:rowId xmlns:a16="http://schemas.microsoft.com/office/drawing/2014/main" val="3339850240"/>
                  </a:ext>
                </a:extLst>
              </a:tr>
              <a:tr h="0">
                <a:tc>
                  <a:txBody>
                    <a:bodyPr/>
                    <a:lstStyle/>
                    <a:p>
                      <a:r>
                        <a:rPr lang="en-IN">
                          <a:effectLst/>
                        </a:rPr>
                        <a:t>It is carried out by testers.</a:t>
                      </a:r>
                    </a:p>
                  </a:txBody>
                  <a:tcPr marL="83127" marR="83127" marT="66502" marB="66502" anchor="ctr"/>
                </a:tc>
                <a:tc>
                  <a:txBody>
                    <a:bodyPr/>
                    <a:lstStyle/>
                    <a:p>
                      <a:r>
                        <a:rPr lang="en-IN">
                          <a:effectLst/>
                        </a:rPr>
                        <a:t>It is carried out by software developers.</a:t>
                      </a:r>
                    </a:p>
                  </a:txBody>
                  <a:tcPr marL="83127" marR="83127" marT="66502" marB="66502" anchor="ctr"/>
                </a:tc>
                <a:extLst>
                  <a:ext uri="{0D108BD9-81ED-4DB2-BD59-A6C34878D82A}">
                    <a16:rowId xmlns:a16="http://schemas.microsoft.com/office/drawing/2014/main" val="4182700002"/>
                  </a:ext>
                </a:extLst>
              </a:tr>
              <a:tr h="0">
                <a:tc>
                  <a:txBody>
                    <a:bodyPr/>
                    <a:lstStyle/>
                    <a:p>
                      <a:r>
                        <a:rPr lang="en-IN">
                          <a:effectLst/>
                        </a:rPr>
                        <a:t>This method is used in </a:t>
                      </a:r>
                      <a:r>
                        <a:rPr lang="en-IN">
                          <a:effectLst/>
                          <a:hlinkClick r:id="rId2"/>
                        </a:rPr>
                        <a:t>System Testing</a:t>
                      </a:r>
                      <a:r>
                        <a:rPr lang="en-IN">
                          <a:effectLst/>
                        </a:rPr>
                        <a:t> or </a:t>
                      </a:r>
                      <a:r>
                        <a:rPr lang="en-IN">
                          <a:effectLst/>
                          <a:hlinkClick r:id="rId3"/>
                        </a:rPr>
                        <a:t>Acceptance Testing</a:t>
                      </a:r>
                      <a:r>
                        <a:rPr lang="en-IN">
                          <a:effectLst/>
                        </a:rPr>
                        <a:t>.</a:t>
                      </a:r>
                    </a:p>
                  </a:txBody>
                  <a:tcPr marL="83127" marR="83127" marT="66502" marB="66502" anchor="ctr"/>
                </a:tc>
                <a:tc>
                  <a:txBody>
                    <a:bodyPr/>
                    <a:lstStyle/>
                    <a:p>
                      <a:r>
                        <a:rPr lang="en-IN">
                          <a:effectLst/>
                        </a:rPr>
                        <a:t>This method is used in </a:t>
                      </a:r>
                      <a:r>
                        <a:rPr lang="en-IN">
                          <a:effectLst/>
                          <a:hlinkClick r:id="rId4"/>
                        </a:rPr>
                        <a:t>Unit Testing or Integration Testing</a:t>
                      </a:r>
                      <a:r>
                        <a:rPr lang="en-IN">
                          <a:effectLst/>
                        </a:rPr>
                        <a:t>.</a:t>
                      </a:r>
                    </a:p>
                  </a:txBody>
                  <a:tcPr marL="83127" marR="83127" marT="66502" marB="66502" anchor="ctr"/>
                </a:tc>
                <a:extLst>
                  <a:ext uri="{0D108BD9-81ED-4DB2-BD59-A6C34878D82A}">
                    <a16:rowId xmlns:a16="http://schemas.microsoft.com/office/drawing/2014/main" val="2621183396"/>
                  </a:ext>
                </a:extLst>
              </a:tr>
              <a:tr h="0">
                <a:tc>
                  <a:txBody>
                    <a:bodyPr/>
                    <a:lstStyle/>
                    <a:p>
                      <a:r>
                        <a:rPr lang="en-IN">
                          <a:effectLst/>
                        </a:rPr>
                        <a:t>It is the least time consuming.</a:t>
                      </a:r>
                    </a:p>
                  </a:txBody>
                  <a:tcPr marL="83127" marR="83127" marT="66502" marB="66502" anchor="ctr"/>
                </a:tc>
                <a:tc>
                  <a:txBody>
                    <a:bodyPr/>
                    <a:lstStyle/>
                    <a:p>
                      <a:r>
                        <a:rPr lang="en-IN">
                          <a:effectLst/>
                        </a:rPr>
                        <a:t>It is most time consuming.</a:t>
                      </a:r>
                    </a:p>
                  </a:txBody>
                  <a:tcPr marL="83127" marR="83127" marT="66502" marB="66502" anchor="ctr"/>
                </a:tc>
                <a:extLst>
                  <a:ext uri="{0D108BD9-81ED-4DB2-BD59-A6C34878D82A}">
                    <a16:rowId xmlns:a16="http://schemas.microsoft.com/office/drawing/2014/main" val="965064384"/>
                  </a:ext>
                </a:extLst>
              </a:tr>
              <a:tr h="0">
                <a:tc>
                  <a:txBody>
                    <a:bodyPr/>
                    <a:lstStyle/>
                    <a:p>
                      <a:r>
                        <a:rPr lang="en-IN">
                          <a:effectLst/>
                        </a:rPr>
                        <a:t>It is the behavior testing of the software.</a:t>
                      </a:r>
                    </a:p>
                  </a:txBody>
                  <a:tcPr marL="83127" marR="83127" marT="66502" marB="66502" anchor="ctr"/>
                </a:tc>
                <a:tc>
                  <a:txBody>
                    <a:bodyPr/>
                    <a:lstStyle/>
                    <a:p>
                      <a:r>
                        <a:rPr lang="en-IN">
                          <a:effectLst/>
                        </a:rPr>
                        <a:t>It is the logic testing of the software.</a:t>
                      </a:r>
                    </a:p>
                  </a:txBody>
                  <a:tcPr marL="83127" marR="83127" marT="66502" marB="66502" anchor="ctr"/>
                </a:tc>
                <a:extLst>
                  <a:ext uri="{0D108BD9-81ED-4DB2-BD59-A6C34878D82A}">
                    <a16:rowId xmlns:a16="http://schemas.microsoft.com/office/drawing/2014/main" val="1637526786"/>
                  </a:ext>
                </a:extLst>
              </a:tr>
              <a:tr h="0">
                <a:tc>
                  <a:txBody>
                    <a:bodyPr/>
                    <a:lstStyle/>
                    <a:p>
                      <a:r>
                        <a:rPr lang="en-IN">
                          <a:effectLst/>
                        </a:rPr>
                        <a:t>It is also known as data-driven testing, </a:t>
                      </a:r>
                      <a:r>
                        <a:rPr lang="en-IN">
                          <a:effectLst/>
                          <a:hlinkClick r:id="rId5"/>
                        </a:rPr>
                        <a:t>functional testing</a:t>
                      </a:r>
                      <a:r>
                        <a:rPr lang="en-IN">
                          <a:effectLst/>
                        </a:rPr>
                        <a:t>, and closed box testing.</a:t>
                      </a:r>
                    </a:p>
                  </a:txBody>
                  <a:tcPr marL="83127" marR="83127" marT="66502" marB="66502" anchor="ctr"/>
                </a:tc>
                <a:tc>
                  <a:txBody>
                    <a:bodyPr/>
                    <a:lstStyle/>
                    <a:p>
                      <a:r>
                        <a:rPr lang="en-IN">
                          <a:effectLst/>
                        </a:rPr>
                        <a:t>It is also known as clear box testing, code-based testing, structural testing, and transparent testing.</a:t>
                      </a:r>
                    </a:p>
                  </a:txBody>
                  <a:tcPr marL="83127" marR="83127" marT="66502" marB="66502" anchor="ctr"/>
                </a:tc>
                <a:extLst>
                  <a:ext uri="{0D108BD9-81ED-4DB2-BD59-A6C34878D82A}">
                    <a16:rowId xmlns:a16="http://schemas.microsoft.com/office/drawing/2014/main" val="3121211399"/>
                  </a:ext>
                </a:extLst>
              </a:tr>
              <a:tr h="0">
                <a:tc>
                  <a:txBody>
                    <a:bodyPr/>
                    <a:lstStyle/>
                    <a:p>
                      <a:r>
                        <a:rPr lang="en-IN">
                          <a:effectLst/>
                        </a:rPr>
                        <a:t>Black Box Test is not considered for algorithm testing.</a:t>
                      </a:r>
                    </a:p>
                  </a:txBody>
                  <a:tcPr marL="83127" marR="83127" marT="66502" marB="66502" anchor="ctr"/>
                </a:tc>
                <a:tc>
                  <a:txBody>
                    <a:bodyPr/>
                    <a:lstStyle/>
                    <a:p>
                      <a:r>
                        <a:rPr lang="en-IN" dirty="0">
                          <a:effectLst/>
                        </a:rPr>
                        <a:t>White Box Test is well suitable for algorithm testing.</a:t>
                      </a:r>
                    </a:p>
                  </a:txBody>
                  <a:tcPr marL="83127" marR="83127" marT="66502" marB="66502" anchor="ctr"/>
                </a:tc>
                <a:extLst>
                  <a:ext uri="{0D108BD9-81ED-4DB2-BD59-A6C34878D82A}">
                    <a16:rowId xmlns:a16="http://schemas.microsoft.com/office/drawing/2014/main" val="1491101113"/>
                  </a:ext>
                </a:extLst>
              </a:tr>
            </a:tbl>
          </a:graphicData>
        </a:graphic>
      </p:graphicFrame>
    </p:spTree>
    <p:extLst>
      <p:ext uri="{BB962C8B-B14F-4D97-AF65-F5344CB8AC3E}">
        <p14:creationId xmlns:p14="http://schemas.microsoft.com/office/powerpoint/2010/main" val="3806245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AC4D1-94DD-2D5C-5BC2-88A23F7ABB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063A6B-1B4C-AB55-0168-9F575C240A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68909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Black Box and  White Box Testing</vt:lpstr>
      <vt:lpstr>PowerPoint Presentation</vt:lpstr>
      <vt:lpstr>Black Box Testing:</vt:lpstr>
      <vt:lpstr>Mainly, there are three types of black-box testing: functional testing, Non-Functional testing, and Regression testing. Its main objective is to specify the business needs or the customer’s requirements.</vt:lpstr>
      <vt:lpstr>White Box Testing:</vt:lpstr>
      <vt:lpstr>PowerPoint Presentation</vt:lpstr>
      <vt:lpstr>White Box Testing</vt:lpstr>
      <vt:lpstr>Black Box Vs White Box 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Box and  White Box Testing</dc:title>
  <dc:creator>Abitha M</dc:creator>
  <cp:lastModifiedBy>Abitha M</cp:lastModifiedBy>
  <cp:revision>6</cp:revision>
  <dcterms:created xsi:type="dcterms:W3CDTF">2022-10-14T05:00:07Z</dcterms:created>
  <dcterms:modified xsi:type="dcterms:W3CDTF">2022-10-26T14:18:56Z</dcterms:modified>
</cp:coreProperties>
</file>