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A71A-6701-C284-2EE8-0C18D8DC2F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5129A-5C8E-191B-1A66-EEEE1A567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F7A1E1-AAD4-FDC8-C35C-2A7CA8ACBDBC}"/>
              </a:ext>
            </a:extLst>
          </p:cNvPr>
          <p:cNvSpPr>
            <a:spLocks noGrp="1"/>
          </p:cNvSpPr>
          <p:nvPr>
            <p:ph type="dt" sz="half" idx="10"/>
          </p:nvPr>
        </p:nvSpPr>
        <p:spPr/>
        <p:txBody>
          <a:bodyPr/>
          <a:lstStyle/>
          <a:p>
            <a:fld id="{81F4CBA9-8F76-814E-A848-C213DBD461E6}" type="datetimeFigureOut">
              <a:rPr lang="en-US" smtClean="0"/>
              <a:t>10/26/2022</a:t>
            </a:fld>
            <a:endParaRPr lang="en-US"/>
          </a:p>
        </p:txBody>
      </p:sp>
      <p:sp>
        <p:nvSpPr>
          <p:cNvPr id="5" name="Footer Placeholder 4">
            <a:extLst>
              <a:ext uri="{FF2B5EF4-FFF2-40B4-BE49-F238E27FC236}">
                <a16:creationId xmlns:a16="http://schemas.microsoft.com/office/drawing/2014/main" id="{13727992-9C79-3917-7F25-EB9C3E452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D5EE3-864C-9692-1359-FECF73223FB5}"/>
              </a:ext>
            </a:extLst>
          </p:cNvPr>
          <p:cNvSpPr>
            <a:spLocks noGrp="1"/>
          </p:cNvSpPr>
          <p:nvPr>
            <p:ph type="sldNum" sz="quarter" idx="12"/>
          </p:nvPr>
        </p:nvSpPr>
        <p:spPr/>
        <p:txBody>
          <a:bodyPr/>
          <a:lstStyle/>
          <a:p>
            <a:fld id="{6508434F-0056-1145-AF21-B53D4E7AA757}" type="slidenum">
              <a:rPr lang="en-US" smtClean="0"/>
              <a:t>‹#›</a:t>
            </a:fld>
            <a:endParaRPr lang="en-US"/>
          </a:p>
        </p:txBody>
      </p:sp>
    </p:spTree>
    <p:extLst>
      <p:ext uri="{BB962C8B-B14F-4D97-AF65-F5344CB8AC3E}">
        <p14:creationId xmlns:p14="http://schemas.microsoft.com/office/powerpoint/2010/main" val="331989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50A9-8215-631F-6729-66B58AC3D9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AA373F-853F-5B97-5CA1-B0ABAD7664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01062-68CD-0820-5D9A-67F51ED389D5}"/>
              </a:ext>
            </a:extLst>
          </p:cNvPr>
          <p:cNvSpPr>
            <a:spLocks noGrp="1"/>
          </p:cNvSpPr>
          <p:nvPr>
            <p:ph type="dt" sz="half" idx="10"/>
          </p:nvPr>
        </p:nvSpPr>
        <p:spPr/>
        <p:txBody>
          <a:bodyPr/>
          <a:lstStyle/>
          <a:p>
            <a:fld id="{81F4CBA9-8F76-814E-A848-C213DBD461E6}" type="datetimeFigureOut">
              <a:rPr lang="en-US" smtClean="0"/>
              <a:t>10/26/2022</a:t>
            </a:fld>
            <a:endParaRPr lang="en-US"/>
          </a:p>
        </p:txBody>
      </p:sp>
      <p:sp>
        <p:nvSpPr>
          <p:cNvPr id="5" name="Footer Placeholder 4">
            <a:extLst>
              <a:ext uri="{FF2B5EF4-FFF2-40B4-BE49-F238E27FC236}">
                <a16:creationId xmlns:a16="http://schemas.microsoft.com/office/drawing/2014/main" id="{8569EB71-3B4D-A3AE-C640-9B7731289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CC693-781D-D107-6779-75A9A732948B}"/>
              </a:ext>
            </a:extLst>
          </p:cNvPr>
          <p:cNvSpPr>
            <a:spLocks noGrp="1"/>
          </p:cNvSpPr>
          <p:nvPr>
            <p:ph type="sldNum" sz="quarter" idx="12"/>
          </p:nvPr>
        </p:nvSpPr>
        <p:spPr/>
        <p:txBody>
          <a:bodyPr/>
          <a:lstStyle/>
          <a:p>
            <a:fld id="{6508434F-0056-1145-AF21-B53D4E7AA757}" type="slidenum">
              <a:rPr lang="en-US" smtClean="0"/>
              <a:t>‹#›</a:t>
            </a:fld>
            <a:endParaRPr lang="en-US"/>
          </a:p>
        </p:txBody>
      </p:sp>
    </p:spTree>
    <p:extLst>
      <p:ext uri="{BB962C8B-B14F-4D97-AF65-F5344CB8AC3E}">
        <p14:creationId xmlns:p14="http://schemas.microsoft.com/office/powerpoint/2010/main" val="4101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A18993-4966-1524-BA81-50322799C8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B8F124-D3A3-2912-D69B-7DB1370DA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8518E-459F-0CBA-C99A-9E8D0B2BF426}"/>
              </a:ext>
            </a:extLst>
          </p:cNvPr>
          <p:cNvSpPr>
            <a:spLocks noGrp="1"/>
          </p:cNvSpPr>
          <p:nvPr>
            <p:ph type="dt" sz="half" idx="10"/>
          </p:nvPr>
        </p:nvSpPr>
        <p:spPr/>
        <p:txBody>
          <a:bodyPr/>
          <a:lstStyle/>
          <a:p>
            <a:fld id="{81F4CBA9-8F76-814E-A848-C213DBD461E6}" type="datetimeFigureOut">
              <a:rPr lang="en-US" smtClean="0"/>
              <a:t>10/26/2022</a:t>
            </a:fld>
            <a:endParaRPr lang="en-US"/>
          </a:p>
        </p:txBody>
      </p:sp>
      <p:sp>
        <p:nvSpPr>
          <p:cNvPr id="5" name="Footer Placeholder 4">
            <a:extLst>
              <a:ext uri="{FF2B5EF4-FFF2-40B4-BE49-F238E27FC236}">
                <a16:creationId xmlns:a16="http://schemas.microsoft.com/office/drawing/2014/main" id="{1FB9379F-5B63-4B17-F9E0-6A399C94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C5F1F-70BF-5EA3-1BC2-9E61FDAD4D99}"/>
              </a:ext>
            </a:extLst>
          </p:cNvPr>
          <p:cNvSpPr>
            <a:spLocks noGrp="1"/>
          </p:cNvSpPr>
          <p:nvPr>
            <p:ph type="sldNum" sz="quarter" idx="12"/>
          </p:nvPr>
        </p:nvSpPr>
        <p:spPr/>
        <p:txBody>
          <a:bodyPr/>
          <a:lstStyle/>
          <a:p>
            <a:fld id="{6508434F-0056-1145-AF21-B53D4E7AA757}" type="slidenum">
              <a:rPr lang="en-US" smtClean="0"/>
              <a:t>‹#›</a:t>
            </a:fld>
            <a:endParaRPr lang="en-US"/>
          </a:p>
        </p:txBody>
      </p:sp>
    </p:spTree>
    <p:extLst>
      <p:ext uri="{BB962C8B-B14F-4D97-AF65-F5344CB8AC3E}">
        <p14:creationId xmlns:p14="http://schemas.microsoft.com/office/powerpoint/2010/main" val="352962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1315-40A7-29C8-B126-751C81BD6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B05929-4804-2E3D-9CE2-9EB331D57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AD8DB-550F-8AA2-824D-A4B9925B8670}"/>
              </a:ext>
            </a:extLst>
          </p:cNvPr>
          <p:cNvSpPr>
            <a:spLocks noGrp="1"/>
          </p:cNvSpPr>
          <p:nvPr>
            <p:ph type="dt" sz="half" idx="10"/>
          </p:nvPr>
        </p:nvSpPr>
        <p:spPr/>
        <p:txBody>
          <a:bodyPr/>
          <a:lstStyle/>
          <a:p>
            <a:fld id="{81F4CBA9-8F76-814E-A848-C213DBD461E6}" type="datetimeFigureOut">
              <a:rPr lang="en-US" smtClean="0"/>
              <a:t>10/26/2022</a:t>
            </a:fld>
            <a:endParaRPr lang="en-US"/>
          </a:p>
        </p:txBody>
      </p:sp>
      <p:sp>
        <p:nvSpPr>
          <p:cNvPr id="5" name="Footer Placeholder 4">
            <a:extLst>
              <a:ext uri="{FF2B5EF4-FFF2-40B4-BE49-F238E27FC236}">
                <a16:creationId xmlns:a16="http://schemas.microsoft.com/office/drawing/2014/main" id="{0E558070-3560-45BA-4D1E-D1E828DC0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3D56A-E69C-DF34-55C7-52D3804561BB}"/>
              </a:ext>
            </a:extLst>
          </p:cNvPr>
          <p:cNvSpPr>
            <a:spLocks noGrp="1"/>
          </p:cNvSpPr>
          <p:nvPr>
            <p:ph type="sldNum" sz="quarter" idx="12"/>
          </p:nvPr>
        </p:nvSpPr>
        <p:spPr/>
        <p:txBody>
          <a:bodyPr/>
          <a:lstStyle/>
          <a:p>
            <a:fld id="{6508434F-0056-1145-AF21-B53D4E7AA757}" type="slidenum">
              <a:rPr lang="en-US" smtClean="0"/>
              <a:t>‹#›</a:t>
            </a:fld>
            <a:endParaRPr lang="en-US"/>
          </a:p>
        </p:txBody>
      </p:sp>
    </p:spTree>
    <p:extLst>
      <p:ext uri="{BB962C8B-B14F-4D97-AF65-F5344CB8AC3E}">
        <p14:creationId xmlns:p14="http://schemas.microsoft.com/office/powerpoint/2010/main" val="114760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1FAF-4883-E312-4739-B931889E9F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D89BC0-38A7-2FF2-61D1-C418265CA4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A4A0D5-974D-D27F-FF39-FBFDBD378308}"/>
              </a:ext>
            </a:extLst>
          </p:cNvPr>
          <p:cNvSpPr>
            <a:spLocks noGrp="1"/>
          </p:cNvSpPr>
          <p:nvPr>
            <p:ph type="dt" sz="half" idx="10"/>
          </p:nvPr>
        </p:nvSpPr>
        <p:spPr/>
        <p:txBody>
          <a:bodyPr/>
          <a:lstStyle/>
          <a:p>
            <a:fld id="{81F4CBA9-8F76-814E-A848-C213DBD461E6}" type="datetimeFigureOut">
              <a:rPr lang="en-US" smtClean="0"/>
              <a:t>10/26/2022</a:t>
            </a:fld>
            <a:endParaRPr lang="en-US"/>
          </a:p>
        </p:txBody>
      </p:sp>
      <p:sp>
        <p:nvSpPr>
          <p:cNvPr id="5" name="Footer Placeholder 4">
            <a:extLst>
              <a:ext uri="{FF2B5EF4-FFF2-40B4-BE49-F238E27FC236}">
                <a16:creationId xmlns:a16="http://schemas.microsoft.com/office/drawing/2014/main" id="{A9D5B650-DEBC-33C4-E022-F4EBF4B9EE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0888E-886D-2EF7-462E-F9F57FC8A534}"/>
              </a:ext>
            </a:extLst>
          </p:cNvPr>
          <p:cNvSpPr>
            <a:spLocks noGrp="1"/>
          </p:cNvSpPr>
          <p:nvPr>
            <p:ph type="sldNum" sz="quarter" idx="12"/>
          </p:nvPr>
        </p:nvSpPr>
        <p:spPr/>
        <p:txBody>
          <a:bodyPr/>
          <a:lstStyle/>
          <a:p>
            <a:fld id="{6508434F-0056-1145-AF21-B53D4E7AA757}" type="slidenum">
              <a:rPr lang="en-US" smtClean="0"/>
              <a:t>‹#›</a:t>
            </a:fld>
            <a:endParaRPr lang="en-US"/>
          </a:p>
        </p:txBody>
      </p:sp>
    </p:spTree>
    <p:extLst>
      <p:ext uri="{BB962C8B-B14F-4D97-AF65-F5344CB8AC3E}">
        <p14:creationId xmlns:p14="http://schemas.microsoft.com/office/powerpoint/2010/main" val="49220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AE60-1623-3FFA-5EAD-F8156A060C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520DA-4069-E0E0-F217-739B112C6A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0ECCCA-9062-183C-3E30-0B9DC681A4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30DF8-62AD-9C95-A72B-01C2B0DC376E}"/>
              </a:ext>
            </a:extLst>
          </p:cNvPr>
          <p:cNvSpPr>
            <a:spLocks noGrp="1"/>
          </p:cNvSpPr>
          <p:nvPr>
            <p:ph type="dt" sz="half" idx="10"/>
          </p:nvPr>
        </p:nvSpPr>
        <p:spPr/>
        <p:txBody>
          <a:bodyPr/>
          <a:lstStyle/>
          <a:p>
            <a:fld id="{81F4CBA9-8F76-814E-A848-C213DBD461E6}" type="datetimeFigureOut">
              <a:rPr lang="en-US" smtClean="0"/>
              <a:t>10/26/2022</a:t>
            </a:fld>
            <a:endParaRPr lang="en-US"/>
          </a:p>
        </p:txBody>
      </p:sp>
      <p:sp>
        <p:nvSpPr>
          <p:cNvPr id="6" name="Footer Placeholder 5">
            <a:extLst>
              <a:ext uri="{FF2B5EF4-FFF2-40B4-BE49-F238E27FC236}">
                <a16:creationId xmlns:a16="http://schemas.microsoft.com/office/drawing/2014/main" id="{1515783E-CDC4-C096-B0D7-2752F1265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6C91D8-C590-4864-C947-E682D6D3F690}"/>
              </a:ext>
            </a:extLst>
          </p:cNvPr>
          <p:cNvSpPr>
            <a:spLocks noGrp="1"/>
          </p:cNvSpPr>
          <p:nvPr>
            <p:ph type="sldNum" sz="quarter" idx="12"/>
          </p:nvPr>
        </p:nvSpPr>
        <p:spPr/>
        <p:txBody>
          <a:bodyPr/>
          <a:lstStyle/>
          <a:p>
            <a:fld id="{6508434F-0056-1145-AF21-B53D4E7AA757}" type="slidenum">
              <a:rPr lang="en-US" smtClean="0"/>
              <a:t>‹#›</a:t>
            </a:fld>
            <a:endParaRPr lang="en-US"/>
          </a:p>
        </p:txBody>
      </p:sp>
    </p:spTree>
    <p:extLst>
      <p:ext uri="{BB962C8B-B14F-4D97-AF65-F5344CB8AC3E}">
        <p14:creationId xmlns:p14="http://schemas.microsoft.com/office/powerpoint/2010/main" val="26019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F868-2392-CD2D-9334-9344F9B14E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FDA856-A87A-47AA-0BD1-2DA79E26E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70D524-8A88-C121-E39C-2AF7013472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EFBCC4-FFCC-10C4-D84B-1462CAA29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A2022-9988-D775-2648-9D4876C46F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6D5F1D-F390-7AC3-AB80-62A13E08C3E1}"/>
              </a:ext>
            </a:extLst>
          </p:cNvPr>
          <p:cNvSpPr>
            <a:spLocks noGrp="1"/>
          </p:cNvSpPr>
          <p:nvPr>
            <p:ph type="dt" sz="half" idx="10"/>
          </p:nvPr>
        </p:nvSpPr>
        <p:spPr/>
        <p:txBody>
          <a:bodyPr/>
          <a:lstStyle/>
          <a:p>
            <a:fld id="{81F4CBA9-8F76-814E-A848-C213DBD461E6}" type="datetimeFigureOut">
              <a:rPr lang="en-US" smtClean="0"/>
              <a:t>10/26/2022</a:t>
            </a:fld>
            <a:endParaRPr lang="en-US"/>
          </a:p>
        </p:txBody>
      </p:sp>
      <p:sp>
        <p:nvSpPr>
          <p:cNvPr id="8" name="Footer Placeholder 7">
            <a:extLst>
              <a:ext uri="{FF2B5EF4-FFF2-40B4-BE49-F238E27FC236}">
                <a16:creationId xmlns:a16="http://schemas.microsoft.com/office/drawing/2014/main" id="{9260CFD0-07D5-5647-DC4C-6FCE8E2C67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BB4AB1-DED6-C626-B5C3-691ED02C598A}"/>
              </a:ext>
            </a:extLst>
          </p:cNvPr>
          <p:cNvSpPr>
            <a:spLocks noGrp="1"/>
          </p:cNvSpPr>
          <p:nvPr>
            <p:ph type="sldNum" sz="quarter" idx="12"/>
          </p:nvPr>
        </p:nvSpPr>
        <p:spPr/>
        <p:txBody>
          <a:bodyPr/>
          <a:lstStyle/>
          <a:p>
            <a:fld id="{6508434F-0056-1145-AF21-B53D4E7AA757}" type="slidenum">
              <a:rPr lang="en-US" smtClean="0"/>
              <a:t>‹#›</a:t>
            </a:fld>
            <a:endParaRPr lang="en-US"/>
          </a:p>
        </p:txBody>
      </p:sp>
    </p:spTree>
    <p:extLst>
      <p:ext uri="{BB962C8B-B14F-4D97-AF65-F5344CB8AC3E}">
        <p14:creationId xmlns:p14="http://schemas.microsoft.com/office/powerpoint/2010/main" val="166148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250E-32F3-2E50-424F-E32CF4508A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1E0F48-A35B-FB34-819C-1E3198F21BD9}"/>
              </a:ext>
            </a:extLst>
          </p:cNvPr>
          <p:cNvSpPr>
            <a:spLocks noGrp="1"/>
          </p:cNvSpPr>
          <p:nvPr>
            <p:ph type="dt" sz="half" idx="10"/>
          </p:nvPr>
        </p:nvSpPr>
        <p:spPr/>
        <p:txBody>
          <a:bodyPr/>
          <a:lstStyle/>
          <a:p>
            <a:fld id="{81F4CBA9-8F76-814E-A848-C213DBD461E6}" type="datetimeFigureOut">
              <a:rPr lang="en-US" smtClean="0"/>
              <a:t>10/26/2022</a:t>
            </a:fld>
            <a:endParaRPr lang="en-US"/>
          </a:p>
        </p:txBody>
      </p:sp>
      <p:sp>
        <p:nvSpPr>
          <p:cNvPr id="4" name="Footer Placeholder 3">
            <a:extLst>
              <a:ext uri="{FF2B5EF4-FFF2-40B4-BE49-F238E27FC236}">
                <a16:creationId xmlns:a16="http://schemas.microsoft.com/office/drawing/2014/main" id="{FCBE3B8A-42E2-EAB3-5A89-2EF4F604E7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12C4F6-DAB8-1DE8-C731-1491BCA99FDB}"/>
              </a:ext>
            </a:extLst>
          </p:cNvPr>
          <p:cNvSpPr>
            <a:spLocks noGrp="1"/>
          </p:cNvSpPr>
          <p:nvPr>
            <p:ph type="sldNum" sz="quarter" idx="12"/>
          </p:nvPr>
        </p:nvSpPr>
        <p:spPr/>
        <p:txBody>
          <a:bodyPr/>
          <a:lstStyle/>
          <a:p>
            <a:fld id="{6508434F-0056-1145-AF21-B53D4E7AA757}" type="slidenum">
              <a:rPr lang="en-US" smtClean="0"/>
              <a:t>‹#›</a:t>
            </a:fld>
            <a:endParaRPr lang="en-US"/>
          </a:p>
        </p:txBody>
      </p:sp>
    </p:spTree>
    <p:extLst>
      <p:ext uri="{BB962C8B-B14F-4D97-AF65-F5344CB8AC3E}">
        <p14:creationId xmlns:p14="http://schemas.microsoft.com/office/powerpoint/2010/main" val="59471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94C3C-9AD7-7BF9-AE7F-0EFE0693292D}"/>
              </a:ext>
            </a:extLst>
          </p:cNvPr>
          <p:cNvSpPr>
            <a:spLocks noGrp="1"/>
          </p:cNvSpPr>
          <p:nvPr>
            <p:ph type="dt" sz="half" idx="10"/>
          </p:nvPr>
        </p:nvSpPr>
        <p:spPr/>
        <p:txBody>
          <a:bodyPr/>
          <a:lstStyle/>
          <a:p>
            <a:fld id="{81F4CBA9-8F76-814E-A848-C213DBD461E6}" type="datetimeFigureOut">
              <a:rPr lang="en-US" smtClean="0"/>
              <a:t>10/26/2022</a:t>
            </a:fld>
            <a:endParaRPr lang="en-US"/>
          </a:p>
        </p:txBody>
      </p:sp>
      <p:sp>
        <p:nvSpPr>
          <p:cNvPr id="3" name="Footer Placeholder 2">
            <a:extLst>
              <a:ext uri="{FF2B5EF4-FFF2-40B4-BE49-F238E27FC236}">
                <a16:creationId xmlns:a16="http://schemas.microsoft.com/office/drawing/2014/main" id="{61E3855C-10F4-9466-E63E-5241E5EBF1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C10FD2-2244-B70B-31DC-DB31B63ADF2F}"/>
              </a:ext>
            </a:extLst>
          </p:cNvPr>
          <p:cNvSpPr>
            <a:spLocks noGrp="1"/>
          </p:cNvSpPr>
          <p:nvPr>
            <p:ph type="sldNum" sz="quarter" idx="12"/>
          </p:nvPr>
        </p:nvSpPr>
        <p:spPr/>
        <p:txBody>
          <a:bodyPr/>
          <a:lstStyle/>
          <a:p>
            <a:fld id="{6508434F-0056-1145-AF21-B53D4E7AA757}" type="slidenum">
              <a:rPr lang="en-US" smtClean="0"/>
              <a:t>‹#›</a:t>
            </a:fld>
            <a:endParaRPr lang="en-US"/>
          </a:p>
        </p:txBody>
      </p:sp>
    </p:spTree>
    <p:extLst>
      <p:ext uri="{BB962C8B-B14F-4D97-AF65-F5344CB8AC3E}">
        <p14:creationId xmlns:p14="http://schemas.microsoft.com/office/powerpoint/2010/main" val="16152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E485-A43E-2F93-A916-05BE766E1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265BCF-4D1A-A796-306B-06FEC55426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844BFF-5F1F-2822-A44D-30FE63B75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DB4E8-1589-51F0-C416-5C5E9EFEE5C8}"/>
              </a:ext>
            </a:extLst>
          </p:cNvPr>
          <p:cNvSpPr>
            <a:spLocks noGrp="1"/>
          </p:cNvSpPr>
          <p:nvPr>
            <p:ph type="dt" sz="half" idx="10"/>
          </p:nvPr>
        </p:nvSpPr>
        <p:spPr/>
        <p:txBody>
          <a:bodyPr/>
          <a:lstStyle/>
          <a:p>
            <a:fld id="{81F4CBA9-8F76-814E-A848-C213DBD461E6}" type="datetimeFigureOut">
              <a:rPr lang="en-US" smtClean="0"/>
              <a:t>10/26/2022</a:t>
            </a:fld>
            <a:endParaRPr lang="en-US"/>
          </a:p>
        </p:txBody>
      </p:sp>
      <p:sp>
        <p:nvSpPr>
          <p:cNvPr id="6" name="Footer Placeholder 5">
            <a:extLst>
              <a:ext uri="{FF2B5EF4-FFF2-40B4-BE49-F238E27FC236}">
                <a16:creationId xmlns:a16="http://schemas.microsoft.com/office/drawing/2014/main" id="{38817A1B-EAFC-CF9B-D79C-A8F2C6A839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A0CFC-091A-41B8-8D1A-164B55F5A841}"/>
              </a:ext>
            </a:extLst>
          </p:cNvPr>
          <p:cNvSpPr>
            <a:spLocks noGrp="1"/>
          </p:cNvSpPr>
          <p:nvPr>
            <p:ph type="sldNum" sz="quarter" idx="12"/>
          </p:nvPr>
        </p:nvSpPr>
        <p:spPr/>
        <p:txBody>
          <a:bodyPr/>
          <a:lstStyle/>
          <a:p>
            <a:fld id="{6508434F-0056-1145-AF21-B53D4E7AA757}" type="slidenum">
              <a:rPr lang="en-US" smtClean="0"/>
              <a:t>‹#›</a:t>
            </a:fld>
            <a:endParaRPr lang="en-US"/>
          </a:p>
        </p:txBody>
      </p:sp>
    </p:spTree>
    <p:extLst>
      <p:ext uri="{BB962C8B-B14F-4D97-AF65-F5344CB8AC3E}">
        <p14:creationId xmlns:p14="http://schemas.microsoft.com/office/powerpoint/2010/main" val="109264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6764-3016-8D64-0388-EFC87EED3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68FBFA-CE63-BC00-4002-553F19234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E24B39-2646-0B22-C83A-82DB4057F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1124C-5520-CCB6-0241-C9957744B0F0}"/>
              </a:ext>
            </a:extLst>
          </p:cNvPr>
          <p:cNvSpPr>
            <a:spLocks noGrp="1"/>
          </p:cNvSpPr>
          <p:nvPr>
            <p:ph type="dt" sz="half" idx="10"/>
          </p:nvPr>
        </p:nvSpPr>
        <p:spPr/>
        <p:txBody>
          <a:bodyPr/>
          <a:lstStyle/>
          <a:p>
            <a:fld id="{81F4CBA9-8F76-814E-A848-C213DBD461E6}" type="datetimeFigureOut">
              <a:rPr lang="en-US" smtClean="0"/>
              <a:t>10/26/2022</a:t>
            </a:fld>
            <a:endParaRPr lang="en-US"/>
          </a:p>
        </p:txBody>
      </p:sp>
      <p:sp>
        <p:nvSpPr>
          <p:cNvPr id="6" name="Footer Placeholder 5">
            <a:extLst>
              <a:ext uri="{FF2B5EF4-FFF2-40B4-BE49-F238E27FC236}">
                <a16:creationId xmlns:a16="http://schemas.microsoft.com/office/drawing/2014/main" id="{8518CF13-ABD9-DB2A-2E33-38CDD039DA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922B6-768E-C0AF-AB2C-584671F81AF5}"/>
              </a:ext>
            </a:extLst>
          </p:cNvPr>
          <p:cNvSpPr>
            <a:spLocks noGrp="1"/>
          </p:cNvSpPr>
          <p:nvPr>
            <p:ph type="sldNum" sz="quarter" idx="12"/>
          </p:nvPr>
        </p:nvSpPr>
        <p:spPr/>
        <p:txBody>
          <a:bodyPr/>
          <a:lstStyle/>
          <a:p>
            <a:fld id="{6508434F-0056-1145-AF21-B53D4E7AA757}" type="slidenum">
              <a:rPr lang="en-US" smtClean="0"/>
              <a:t>‹#›</a:t>
            </a:fld>
            <a:endParaRPr lang="en-US"/>
          </a:p>
        </p:txBody>
      </p:sp>
    </p:spTree>
    <p:extLst>
      <p:ext uri="{BB962C8B-B14F-4D97-AF65-F5344CB8AC3E}">
        <p14:creationId xmlns:p14="http://schemas.microsoft.com/office/powerpoint/2010/main" val="313939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2EA67-1A2A-8643-5946-67CB27F538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27B04B-568B-964D-5214-A94BB4324E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DF419-A25A-0240-F90B-D29484348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4CBA9-8F76-814E-A848-C213DBD461E6}" type="datetimeFigureOut">
              <a:rPr lang="en-US" smtClean="0"/>
              <a:t>10/26/2022</a:t>
            </a:fld>
            <a:endParaRPr lang="en-US"/>
          </a:p>
        </p:txBody>
      </p:sp>
      <p:sp>
        <p:nvSpPr>
          <p:cNvPr id="5" name="Footer Placeholder 4">
            <a:extLst>
              <a:ext uri="{FF2B5EF4-FFF2-40B4-BE49-F238E27FC236}">
                <a16:creationId xmlns:a16="http://schemas.microsoft.com/office/drawing/2014/main" id="{8DA8BE4F-3315-3208-BC65-E0F1B2C31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5E1EF-E80B-9C5B-7261-8D51F16B8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8434F-0056-1145-AF21-B53D4E7AA757}" type="slidenum">
              <a:rPr lang="en-US" smtClean="0"/>
              <a:t>‹#›</a:t>
            </a:fld>
            <a:endParaRPr lang="en-US"/>
          </a:p>
        </p:txBody>
      </p:sp>
    </p:spTree>
    <p:extLst>
      <p:ext uri="{BB962C8B-B14F-4D97-AF65-F5344CB8AC3E}">
        <p14:creationId xmlns:p14="http://schemas.microsoft.com/office/powerpoint/2010/main" val="2512241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www.guru99.com/white-box-testing.html"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95A4-A950-46BC-51C2-23D62DBF1821}"/>
              </a:ext>
            </a:extLst>
          </p:cNvPr>
          <p:cNvSpPr>
            <a:spLocks noGrp="1"/>
          </p:cNvSpPr>
          <p:nvPr>
            <p:ph type="ctrTitle"/>
          </p:nvPr>
        </p:nvSpPr>
        <p:spPr>
          <a:xfrm>
            <a:off x="1320800" y="1344036"/>
            <a:ext cx="9144000" cy="2387600"/>
          </a:xfrm>
        </p:spPr>
        <p:txBody>
          <a:bodyPr/>
          <a:lstStyle/>
          <a:p>
            <a:r>
              <a:rPr lang="en-IN" b="1" dirty="0"/>
              <a:t>Grey Box </a:t>
            </a:r>
            <a:endParaRPr lang="en-US" b="1" dirty="0"/>
          </a:p>
        </p:txBody>
      </p:sp>
    </p:spTree>
    <p:extLst>
      <p:ext uri="{BB962C8B-B14F-4D97-AF65-F5344CB8AC3E}">
        <p14:creationId xmlns:p14="http://schemas.microsoft.com/office/powerpoint/2010/main" val="80507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B3630-17BF-E26B-12CC-BCB2FFB36563}"/>
              </a:ext>
            </a:extLst>
          </p:cNvPr>
          <p:cNvSpPr>
            <a:spLocks noGrp="1"/>
          </p:cNvSpPr>
          <p:nvPr>
            <p:ph idx="1"/>
          </p:nvPr>
        </p:nvSpPr>
        <p:spPr>
          <a:xfrm>
            <a:off x="1078346" y="625619"/>
            <a:ext cx="10515600" cy="4351338"/>
          </a:xfrm>
        </p:spPr>
        <p:txBody>
          <a:bodyPr/>
          <a:lstStyle/>
          <a:p>
            <a:r>
              <a:rPr lang="en-IN" b="0" i="0" dirty="0" err="1">
                <a:solidFill>
                  <a:srgbClr val="222222"/>
                </a:solidFill>
                <a:effectLst/>
              </a:rPr>
              <a:t>Gray</a:t>
            </a:r>
            <a:r>
              <a:rPr lang="en-IN" b="0" i="0" dirty="0">
                <a:solidFill>
                  <a:srgbClr val="222222"/>
                </a:solidFill>
                <a:effectLst/>
              </a:rPr>
              <a:t> Box Testing is a software testing method, which is a combination of both </a:t>
            </a:r>
            <a:r>
              <a:rPr lang="en-IN" b="0" i="0" u="none" strike="noStrike" dirty="0">
                <a:solidFill>
                  <a:srgbClr val="222222"/>
                </a:solidFill>
                <a:effectLst/>
                <a:hlinkClick r:id="rId2"/>
              </a:rPr>
              <a:t>White Box Testing</a:t>
            </a:r>
            <a:r>
              <a:rPr lang="en-IN" b="0" i="0" dirty="0">
                <a:solidFill>
                  <a:srgbClr val="222222"/>
                </a:solidFill>
                <a:effectLst/>
              </a:rPr>
              <a:t> and Black Box Testing method.</a:t>
            </a:r>
          </a:p>
          <a:p>
            <a:r>
              <a:rPr lang="en-IN" b="0" i="0" dirty="0">
                <a:solidFill>
                  <a:srgbClr val="222222"/>
                </a:solidFill>
                <a:effectLst/>
              </a:rPr>
              <a:t>In White Box testing internal behaviour.</a:t>
            </a:r>
          </a:p>
          <a:p>
            <a:r>
              <a:rPr lang="en-IN" b="0" i="0" dirty="0">
                <a:solidFill>
                  <a:srgbClr val="222222"/>
                </a:solidFill>
                <a:effectLst/>
              </a:rPr>
              <a:t>In Black Box testing is external behaviour .</a:t>
            </a:r>
          </a:p>
          <a:p>
            <a:r>
              <a:rPr lang="en-IN" b="0" i="0" dirty="0">
                <a:solidFill>
                  <a:srgbClr val="222222"/>
                </a:solidFill>
                <a:effectLst/>
              </a:rPr>
              <a:t>In Grey Box Testing internal structure (code) is partially known.</a:t>
            </a:r>
          </a:p>
          <a:p>
            <a:endParaRPr lang="en-IN" b="0" i="0" dirty="0">
              <a:solidFill>
                <a:srgbClr val="222222"/>
              </a:solidFill>
              <a:effectLst/>
            </a:endParaRPr>
          </a:p>
        </p:txBody>
      </p:sp>
      <p:pic>
        <p:nvPicPr>
          <p:cNvPr id="6" name="Picture 5">
            <a:extLst>
              <a:ext uri="{FF2B5EF4-FFF2-40B4-BE49-F238E27FC236}">
                <a16:creationId xmlns:a16="http://schemas.microsoft.com/office/drawing/2014/main" id="{50C1324C-7A41-47FD-EDF3-BCB1F46E7B2D}"/>
              </a:ext>
            </a:extLst>
          </p:cNvPr>
          <p:cNvPicPr>
            <a:picLocks noChangeAspect="1"/>
          </p:cNvPicPr>
          <p:nvPr/>
        </p:nvPicPr>
        <p:blipFill>
          <a:blip r:embed="rId3"/>
          <a:stretch>
            <a:fillRect/>
          </a:stretch>
        </p:blipFill>
        <p:spPr>
          <a:xfrm>
            <a:off x="3710854" y="3997902"/>
            <a:ext cx="4105275" cy="1580862"/>
          </a:xfrm>
          <a:prstGeom prst="rect">
            <a:avLst/>
          </a:prstGeom>
        </p:spPr>
      </p:pic>
    </p:spTree>
    <p:extLst>
      <p:ext uri="{BB962C8B-B14F-4D97-AF65-F5344CB8AC3E}">
        <p14:creationId xmlns:p14="http://schemas.microsoft.com/office/powerpoint/2010/main" val="316542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E25E3-3062-EA1F-DD09-BEC6CC7CEDD9}"/>
              </a:ext>
            </a:extLst>
          </p:cNvPr>
          <p:cNvSpPr>
            <a:spLocks noGrp="1"/>
          </p:cNvSpPr>
          <p:nvPr>
            <p:ph idx="1"/>
          </p:nvPr>
        </p:nvSpPr>
        <p:spPr>
          <a:xfrm>
            <a:off x="838200" y="1253331"/>
            <a:ext cx="10515600" cy="4351338"/>
          </a:xfrm>
        </p:spPr>
        <p:txBody>
          <a:bodyPr/>
          <a:lstStyle/>
          <a:p>
            <a:r>
              <a:rPr lang="en-IN" b="0" i="0">
                <a:solidFill>
                  <a:srgbClr val="222222"/>
                </a:solidFill>
                <a:effectLst/>
              </a:rPr>
              <a:t>It provides combined benefits of both black box testing and white box testing both</a:t>
            </a:r>
          </a:p>
          <a:p>
            <a:r>
              <a:rPr lang="en-IN" b="0" i="0">
                <a:solidFill>
                  <a:srgbClr val="222222"/>
                </a:solidFill>
                <a:effectLst/>
              </a:rPr>
              <a:t>It combines the input of developers as well as testers and improves overall product quality</a:t>
            </a:r>
          </a:p>
          <a:p>
            <a:r>
              <a:rPr lang="en-IN" b="0" i="0">
                <a:solidFill>
                  <a:srgbClr val="222222"/>
                </a:solidFill>
                <a:effectLst/>
              </a:rPr>
              <a:t>It reduces the overhead of long process of testing functional and non-functional types</a:t>
            </a:r>
          </a:p>
          <a:p>
            <a:r>
              <a:rPr lang="en-IN" b="0" i="0">
                <a:solidFill>
                  <a:srgbClr val="222222"/>
                </a:solidFill>
                <a:effectLst/>
              </a:rPr>
              <a:t>It gives enough free time for a developer to fix defects</a:t>
            </a:r>
          </a:p>
          <a:p>
            <a:r>
              <a:rPr lang="en-IN" b="0" i="0">
                <a:solidFill>
                  <a:srgbClr val="222222"/>
                </a:solidFill>
                <a:effectLst/>
              </a:rPr>
              <a:t>Testing is done from the user point of view rather than a designer point of view</a:t>
            </a:r>
          </a:p>
        </p:txBody>
      </p:sp>
    </p:spTree>
    <p:extLst>
      <p:ext uri="{BB962C8B-B14F-4D97-AF65-F5344CB8AC3E}">
        <p14:creationId xmlns:p14="http://schemas.microsoft.com/office/powerpoint/2010/main" val="257272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53311-7F90-75C3-A7F5-500D93E713D2}"/>
              </a:ext>
            </a:extLst>
          </p:cNvPr>
          <p:cNvSpPr>
            <a:spLocks noGrp="1"/>
          </p:cNvSpPr>
          <p:nvPr>
            <p:ph idx="1"/>
          </p:nvPr>
        </p:nvSpPr>
        <p:spPr>
          <a:xfrm>
            <a:off x="838200" y="994713"/>
            <a:ext cx="10515600" cy="4351338"/>
          </a:xfrm>
        </p:spPr>
        <p:txBody>
          <a:bodyPr>
            <a:normAutofit fontScale="92500" lnSpcReduction="20000"/>
          </a:bodyPr>
          <a:lstStyle/>
          <a:p>
            <a:r>
              <a:rPr lang="en-IN" b="1" i="0" dirty="0">
                <a:solidFill>
                  <a:srgbClr val="222222"/>
                </a:solidFill>
                <a:effectLst/>
              </a:rPr>
              <a:t>Techniques used for Grey box Testing are-</a:t>
            </a:r>
          </a:p>
          <a:p>
            <a:pPr marL="0" indent="0">
              <a:buNone/>
            </a:pPr>
            <a:endParaRPr lang="en-IN" b="1" i="0" dirty="0">
              <a:solidFill>
                <a:srgbClr val="222222"/>
              </a:solidFill>
              <a:effectLst/>
            </a:endParaRPr>
          </a:p>
          <a:p>
            <a:r>
              <a:rPr lang="en-IN" b="1" i="0" dirty="0">
                <a:solidFill>
                  <a:srgbClr val="222222"/>
                </a:solidFill>
                <a:effectLst/>
              </a:rPr>
              <a:t>Matrix Testing: </a:t>
            </a:r>
            <a:r>
              <a:rPr lang="en-IN" b="0" i="0" dirty="0">
                <a:solidFill>
                  <a:srgbClr val="222222"/>
                </a:solidFill>
                <a:effectLst/>
              </a:rPr>
              <a:t>This testing technique involves defining all the variables that exist in their programs.</a:t>
            </a:r>
          </a:p>
          <a:p>
            <a:r>
              <a:rPr lang="en-IN" b="1" i="0" dirty="0">
                <a:solidFill>
                  <a:srgbClr val="222222"/>
                </a:solidFill>
                <a:effectLst/>
              </a:rPr>
              <a:t>Regression Testing</a:t>
            </a:r>
            <a:r>
              <a:rPr lang="en-IN" b="0" i="0" dirty="0">
                <a:solidFill>
                  <a:srgbClr val="222222"/>
                </a:solidFill>
                <a:effectLst/>
              </a:rPr>
              <a:t>: To check whether the change in the previous version has regressed other aspects of the program in the new version. It will be done by testing strategies like retest all, retest risky use cases, retest within a firewall.</a:t>
            </a:r>
          </a:p>
          <a:p>
            <a:r>
              <a:rPr lang="en-IN" b="1" i="0" dirty="0">
                <a:solidFill>
                  <a:srgbClr val="222222"/>
                </a:solidFill>
                <a:effectLst/>
              </a:rPr>
              <a:t>Orthogonal Array Testing or OAT</a:t>
            </a:r>
            <a:r>
              <a:rPr lang="en-IN" b="0" i="0" dirty="0">
                <a:solidFill>
                  <a:srgbClr val="222222"/>
                </a:solidFill>
                <a:effectLst/>
              </a:rPr>
              <a:t>: It provides maximum code coverage with minimum test cases.</a:t>
            </a:r>
          </a:p>
          <a:p>
            <a:r>
              <a:rPr lang="en-IN" b="1" i="0" dirty="0">
                <a:solidFill>
                  <a:srgbClr val="222222"/>
                </a:solidFill>
                <a:effectLst/>
              </a:rPr>
              <a:t>Pattern Testing:</a:t>
            </a:r>
            <a:r>
              <a:rPr lang="en-IN" b="0" i="0" dirty="0">
                <a:solidFill>
                  <a:srgbClr val="222222"/>
                </a:solidFill>
                <a:effectLst/>
              </a:rPr>
              <a:t> This testing is performed on the historical data of the previous system defects. Unlike black box testing, </a:t>
            </a:r>
            <a:r>
              <a:rPr lang="en-IN" b="0" i="0" dirty="0" err="1">
                <a:solidFill>
                  <a:srgbClr val="222222"/>
                </a:solidFill>
                <a:effectLst/>
              </a:rPr>
              <a:t>gray</a:t>
            </a:r>
            <a:r>
              <a:rPr lang="en-IN" b="0" i="0" dirty="0">
                <a:solidFill>
                  <a:srgbClr val="222222"/>
                </a:solidFill>
                <a:effectLst/>
              </a:rPr>
              <a:t> box testing digs within the code and determines why the failure happened</a:t>
            </a:r>
          </a:p>
        </p:txBody>
      </p:sp>
    </p:spTree>
    <p:extLst>
      <p:ext uri="{BB962C8B-B14F-4D97-AF65-F5344CB8AC3E}">
        <p14:creationId xmlns:p14="http://schemas.microsoft.com/office/powerpoint/2010/main" val="134743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0EFDF-4552-9CED-13D2-5AAF377E0F0F}"/>
              </a:ext>
            </a:extLst>
          </p:cNvPr>
          <p:cNvSpPr>
            <a:spLocks noGrp="1"/>
          </p:cNvSpPr>
          <p:nvPr>
            <p:ph idx="1"/>
          </p:nvPr>
        </p:nvSpPr>
        <p:spPr>
          <a:xfrm>
            <a:off x="985982" y="975879"/>
            <a:ext cx="10515600" cy="5083175"/>
          </a:xfrm>
        </p:spPr>
        <p:txBody>
          <a:bodyPr>
            <a:noAutofit/>
          </a:bodyPr>
          <a:lstStyle/>
          <a:p>
            <a:r>
              <a:rPr lang="en-IN" sz="2000" b="1" i="0" dirty="0">
                <a:solidFill>
                  <a:srgbClr val="222222"/>
                </a:solidFill>
                <a:effectLst/>
                <a:latin typeface="Source Sans Pro" panose="020B0503030403020204" pitchFamily="34" charset="0"/>
              </a:rPr>
              <a:t>Steps to perform Grey box Testing are:</a:t>
            </a:r>
          </a:p>
          <a:p>
            <a:r>
              <a:rPr lang="en-IN" sz="2000" b="1" i="0" dirty="0">
                <a:solidFill>
                  <a:srgbClr val="222222"/>
                </a:solidFill>
                <a:effectLst/>
                <a:latin typeface="Source Sans Pro" panose="020B0503030403020204" pitchFamily="34" charset="0"/>
              </a:rPr>
              <a:t>Step 1</a:t>
            </a:r>
            <a:r>
              <a:rPr lang="en-IN" sz="2000" b="0" i="0" dirty="0">
                <a:solidFill>
                  <a:srgbClr val="222222"/>
                </a:solidFill>
                <a:effectLst/>
                <a:latin typeface="Source Sans Pro" panose="020B0503030403020204" pitchFamily="34" charset="0"/>
              </a:rPr>
              <a:t>: Identify inputs</a:t>
            </a:r>
          </a:p>
          <a:p>
            <a:r>
              <a:rPr lang="en-IN" sz="2000" b="1" i="0" dirty="0">
                <a:solidFill>
                  <a:srgbClr val="222222"/>
                </a:solidFill>
                <a:effectLst/>
                <a:latin typeface="Source Sans Pro" panose="020B0503030403020204" pitchFamily="34" charset="0"/>
              </a:rPr>
              <a:t>Step 2</a:t>
            </a:r>
            <a:r>
              <a:rPr lang="en-IN" sz="2000" b="0" i="0" dirty="0">
                <a:solidFill>
                  <a:srgbClr val="222222"/>
                </a:solidFill>
                <a:effectLst/>
                <a:latin typeface="Source Sans Pro" panose="020B0503030403020204" pitchFamily="34" charset="0"/>
              </a:rPr>
              <a:t>: Identify the outputs</a:t>
            </a:r>
          </a:p>
          <a:p>
            <a:r>
              <a:rPr lang="en-IN" sz="2000" b="1" i="0" dirty="0">
                <a:solidFill>
                  <a:srgbClr val="222222"/>
                </a:solidFill>
                <a:effectLst/>
                <a:latin typeface="Source Sans Pro" panose="020B0503030403020204" pitchFamily="34" charset="0"/>
              </a:rPr>
              <a:t>Step 3</a:t>
            </a:r>
            <a:r>
              <a:rPr lang="en-IN" sz="2000" b="0" i="0" dirty="0">
                <a:solidFill>
                  <a:srgbClr val="222222"/>
                </a:solidFill>
                <a:effectLst/>
                <a:latin typeface="Source Sans Pro" panose="020B0503030403020204" pitchFamily="34" charset="0"/>
              </a:rPr>
              <a:t>: Identify the major paths</a:t>
            </a:r>
          </a:p>
          <a:p>
            <a:r>
              <a:rPr lang="en-IN" sz="2000" b="1" i="0" dirty="0">
                <a:solidFill>
                  <a:srgbClr val="222222"/>
                </a:solidFill>
                <a:effectLst/>
                <a:latin typeface="Source Sans Pro" panose="020B0503030403020204" pitchFamily="34" charset="0"/>
              </a:rPr>
              <a:t>Step 4</a:t>
            </a:r>
            <a:r>
              <a:rPr lang="en-IN" sz="2000" b="0" i="0" dirty="0">
                <a:solidFill>
                  <a:srgbClr val="222222"/>
                </a:solidFill>
                <a:effectLst/>
                <a:latin typeface="Source Sans Pro" panose="020B0503030403020204" pitchFamily="34" charset="0"/>
              </a:rPr>
              <a:t>: Identify Sub functions</a:t>
            </a:r>
          </a:p>
          <a:p>
            <a:r>
              <a:rPr lang="en-IN" sz="2000" b="1" i="0" dirty="0">
                <a:solidFill>
                  <a:srgbClr val="222222"/>
                </a:solidFill>
                <a:effectLst/>
                <a:latin typeface="Source Sans Pro" panose="020B0503030403020204" pitchFamily="34" charset="0"/>
              </a:rPr>
              <a:t>Step 5</a:t>
            </a:r>
            <a:r>
              <a:rPr lang="en-IN" sz="2000" b="0" i="0" dirty="0">
                <a:solidFill>
                  <a:srgbClr val="222222"/>
                </a:solidFill>
                <a:effectLst/>
                <a:latin typeface="Source Sans Pro" panose="020B0503030403020204" pitchFamily="34" charset="0"/>
              </a:rPr>
              <a:t>: Develop inputs for Sub functions</a:t>
            </a:r>
          </a:p>
          <a:p>
            <a:r>
              <a:rPr lang="en-IN" sz="2000" b="1" i="0" dirty="0">
                <a:solidFill>
                  <a:srgbClr val="222222"/>
                </a:solidFill>
                <a:effectLst/>
                <a:latin typeface="Source Sans Pro" panose="020B0503030403020204" pitchFamily="34" charset="0"/>
              </a:rPr>
              <a:t>Step 6</a:t>
            </a:r>
            <a:r>
              <a:rPr lang="en-IN" sz="2000" b="0" i="0" dirty="0">
                <a:solidFill>
                  <a:srgbClr val="222222"/>
                </a:solidFill>
                <a:effectLst/>
                <a:latin typeface="Source Sans Pro" panose="020B0503030403020204" pitchFamily="34" charset="0"/>
              </a:rPr>
              <a:t>: Develop outputs for Sub functions</a:t>
            </a:r>
          </a:p>
          <a:p>
            <a:r>
              <a:rPr lang="en-IN" sz="2000" b="1" i="0" dirty="0">
                <a:solidFill>
                  <a:srgbClr val="222222"/>
                </a:solidFill>
                <a:effectLst/>
                <a:latin typeface="Source Sans Pro" panose="020B0503030403020204" pitchFamily="34" charset="0"/>
              </a:rPr>
              <a:t>Step 7</a:t>
            </a:r>
            <a:r>
              <a:rPr lang="en-IN" sz="2000" b="0" i="0" dirty="0">
                <a:solidFill>
                  <a:srgbClr val="222222"/>
                </a:solidFill>
                <a:effectLst/>
                <a:latin typeface="Source Sans Pro" panose="020B0503030403020204" pitchFamily="34" charset="0"/>
              </a:rPr>
              <a:t>: Execute test case for Sub functions</a:t>
            </a:r>
          </a:p>
          <a:p>
            <a:r>
              <a:rPr lang="en-IN" sz="2000" b="1" i="0" dirty="0">
                <a:solidFill>
                  <a:srgbClr val="222222"/>
                </a:solidFill>
                <a:effectLst/>
                <a:latin typeface="Source Sans Pro" panose="020B0503030403020204" pitchFamily="34" charset="0"/>
              </a:rPr>
              <a:t>Step 8</a:t>
            </a:r>
            <a:r>
              <a:rPr lang="en-IN" sz="2000" b="0" i="0" dirty="0">
                <a:solidFill>
                  <a:srgbClr val="222222"/>
                </a:solidFill>
                <a:effectLst/>
                <a:latin typeface="Source Sans Pro" panose="020B0503030403020204" pitchFamily="34" charset="0"/>
              </a:rPr>
              <a:t>: Verify the correct result for Sub functions</a:t>
            </a:r>
          </a:p>
          <a:p>
            <a:r>
              <a:rPr lang="en-IN" sz="2000" b="1" i="0" dirty="0">
                <a:solidFill>
                  <a:srgbClr val="222222"/>
                </a:solidFill>
                <a:effectLst/>
                <a:latin typeface="Source Sans Pro" panose="020B0503030403020204" pitchFamily="34" charset="0"/>
              </a:rPr>
              <a:t>Step 9</a:t>
            </a:r>
            <a:r>
              <a:rPr lang="en-IN" sz="2000" b="0" i="0" dirty="0">
                <a:solidFill>
                  <a:srgbClr val="222222"/>
                </a:solidFill>
                <a:effectLst/>
                <a:latin typeface="Source Sans Pro" panose="020B0503030403020204" pitchFamily="34" charset="0"/>
              </a:rPr>
              <a:t>: Repeat steps 4 &amp; 8 for other Sub functions</a:t>
            </a:r>
          </a:p>
          <a:p>
            <a:r>
              <a:rPr lang="en-IN" sz="2000" b="1" i="0" dirty="0">
                <a:solidFill>
                  <a:srgbClr val="222222"/>
                </a:solidFill>
                <a:effectLst/>
                <a:latin typeface="Source Sans Pro" panose="020B0503030403020204" pitchFamily="34" charset="0"/>
              </a:rPr>
              <a:t>Step 10</a:t>
            </a:r>
            <a:r>
              <a:rPr lang="en-IN" sz="2000" b="0" i="0" dirty="0">
                <a:solidFill>
                  <a:srgbClr val="222222"/>
                </a:solidFill>
                <a:effectLst/>
                <a:latin typeface="Source Sans Pro" panose="020B0503030403020204" pitchFamily="34" charset="0"/>
              </a:rPr>
              <a:t>: Repeat steps 7 &amp; 8 for other Sub functions</a:t>
            </a:r>
          </a:p>
          <a:p>
            <a:pPr marL="0" indent="0">
              <a:buNone/>
            </a:pPr>
            <a:endParaRPr lang="en-IN" sz="2000" b="0" i="0" dirty="0">
              <a:solidFill>
                <a:srgbClr val="222222"/>
              </a:solidFill>
              <a:effectLst/>
              <a:latin typeface="Source Sans Pro" panose="020B0503030403020204" pitchFamily="34" charset="0"/>
            </a:endParaRPr>
          </a:p>
          <a:p>
            <a:r>
              <a:rPr lang="en-IN" sz="2000" b="0" i="0" dirty="0">
                <a:solidFill>
                  <a:srgbClr val="222222"/>
                </a:solidFill>
                <a:effectLst/>
                <a:latin typeface="Source Sans Pro" panose="020B0503030403020204" pitchFamily="34" charset="0"/>
              </a:rPr>
              <a:t>The test cases for grey box testing may include, GUI related, Security related, Database related, Browser related, Operational system related, etc.</a:t>
            </a:r>
          </a:p>
        </p:txBody>
      </p:sp>
    </p:spTree>
    <p:extLst>
      <p:ext uri="{BB962C8B-B14F-4D97-AF65-F5344CB8AC3E}">
        <p14:creationId xmlns:p14="http://schemas.microsoft.com/office/powerpoint/2010/main" val="3394886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Grey Box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Box Techniques </dc:title>
  <dc:creator>Abitha M</dc:creator>
  <cp:lastModifiedBy>Abitha M</cp:lastModifiedBy>
  <cp:revision>3</cp:revision>
  <dcterms:created xsi:type="dcterms:W3CDTF">2022-10-19T04:02:40Z</dcterms:created>
  <dcterms:modified xsi:type="dcterms:W3CDTF">2022-10-26T13:52:03Z</dcterms:modified>
</cp:coreProperties>
</file>